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61" r:id="rId6"/>
    <p:sldId id="257" r:id="rId7"/>
    <p:sldId id="258" r:id="rId8"/>
    <p:sldId id="259" r:id="rId9"/>
    <p:sldId id="260" r:id="rId10"/>
  </p:sldIdLst>
  <p:sldSz cx="12192000" cy="6858000"/>
  <p:notesSz cx="6797675" cy="9926638"/>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0339" autoAdjust="0"/>
  </p:normalViewPr>
  <p:slideViewPr>
    <p:cSldViewPr snapToGrid="0">
      <p:cViewPr varScale="1">
        <p:scale>
          <a:sx n="58" d="100"/>
          <a:sy n="58" d="100"/>
        </p:scale>
        <p:origin x="164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r>
              <a:rPr lang="nl-BE" b="1" dirty="0">
                <a:solidFill>
                  <a:schemeClr val="tx1"/>
                </a:solidFill>
              </a:rPr>
              <a:t>Cliënten met een pagina op Familienet</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endParaRPr lang="nl-BE"/>
        </a:p>
      </c:txPr>
    </c:title>
    <c:autoTitleDeleted val="0"/>
    <c:plotArea>
      <c:layout/>
      <c:pieChart>
        <c:varyColors val="1"/>
        <c:ser>
          <c:idx val="0"/>
          <c:order val="0"/>
          <c:tx>
            <c:strRef>
              <c:f>Blad1!$B$1</c:f>
              <c:strCache>
                <c:ptCount val="1"/>
                <c:pt idx="0">
                  <c:v>Aantal cliënten met een pagina op Familienet</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392-4DC3-A2A5-A4A2B9A7E6A0}"/>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4392-4DC3-A2A5-A4A2B9A7E6A0}"/>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4392-4DC3-A2A5-A4A2B9A7E6A0}"/>
              </c:ext>
            </c:extLst>
          </c:dPt>
          <c:dPt>
            <c:idx val="3"/>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7-4392-4DC3-A2A5-A4A2B9A7E6A0}"/>
              </c:ext>
            </c:extLst>
          </c:dPt>
          <c:dPt>
            <c:idx val="4"/>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09-4392-4DC3-A2A5-A4A2B9A7E6A0}"/>
              </c:ext>
            </c:extLst>
          </c:dPt>
          <c:dLbls>
            <c:dLbl>
              <c:idx val="1"/>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2586123937576613"/>
                      <c:h val="0.20551770576587242"/>
                    </c:manualLayout>
                  </c15:layout>
                </c:ext>
                <c:ext xmlns:c16="http://schemas.microsoft.com/office/drawing/2014/chart" uri="{C3380CC4-5D6E-409C-BE32-E72D297353CC}">
                  <c16:uniqueId val="{00000003-4392-4DC3-A2A5-A4A2B9A7E6A0}"/>
                </c:ext>
              </c:extLst>
            </c:dLbl>
            <c:dLbl>
              <c:idx val="3"/>
              <c:layout>
                <c:manualLayout>
                  <c:x val="0"/>
                  <c:y val="4.928513071895415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4392-4DC3-A2A5-A4A2B9A7E6A0}"/>
                </c:ext>
              </c:extLst>
            </c:dLbl>
            <c:spPr>
              <a:noFill/>
              <a:ln>
                <a:noFill/>
              </a:ln>
              <a:effectLst/>
            </c:spPr>
            <c:txPr>
              <a:bodyPr rot="0" spcFirstLastPara="1" vertOverflow="ellipsis" vert="horz" wrap="square" lIns="38100" tIns="19050" rIns="38100" bIns="19050" anchor="ctr" anchorCtr="0">
                <a:spAutoFit/>
              </a:bodyPr>
              <a:lstStyle/>
              <a:p>
                <a:pPr algn="ctr">
                  <a:defRPr lang="en-US" sz="1800" b="0" i="0" u="none" strike="noStrike" kern="1200" baseline="0">
                    <a:solidFill>
                      <a:schemeClr val="dk1">
                        <a:lumMod val="65000"/>
                        <a:lumOff val="35000"/>
                      </a:schemeClr>
                    </a:solidFill>
                    <a:latin typeface="+mn-lt"/>
                    <a:ea typeface="+mn-ea"/>
                    <a:cs typeface="+mn-cs"/>
                  </a:defRPr>
                </a:pPr>
                <a:endParaRPr lang="nl-BE"/>
              </a:p>
            </c:txPr>
            <c:dLblPos val="outEnd"/>
            <c:showLegendKey val="0"/>
            <c:showVal val="1"/>
            <c:showCatName val="1"/>
            <c:showSerName val="0"/>
            <c:showPercent val="1"/>
            <c:showBubbleSize val="0"/>
            <c:separator>, </c:separator>
            <c:showLeaderLines val="0"/>
            <c:extLst>
              <c:ext xmlns:c15="http://schemas.microsoft.com/office/drawing/2012/chart" uri="{CE6537A1-D6FC-4f65-9D91-7224C49458BB}"/>
            </c:extLst>
          </c:dLbls>
          <c:cat>
            <c:strRef>
              <c:f>Blad1!$A$2:$A$6</c:f>
              <c:strCache>
                <c:ptCount val="5"/>
                <c:pt idx="0">
                  <c:v>Ravels</c:v>
                </c:pt>
                <c:pt idx="1">
                  <c:v>Herentals</c:v>
                </c:pt>
                <c:pt idx="2">
                  <c:v>Lille</c:v>
                </c:pt>
                <c:pt idx="3">
                  <c:v>Turnhout</c:v>
                </c:pt>
                <c:pt idx="4">
                  <c:v>Westerlo</c:v>
                </c:pt>
              </c:strCache>
            </c:strRef>
          </c:cat>
          <c:val>
            <c:numRef>
              <c:f>Blad1!$B$2:$B$6</c:f>
              <c:numCache>
                <c:formatCode>0</c:formatCode>
                <c:ptCount val="5"/>
                <c:pt idx="0">
                  <c:v>15</c:v>
                </c:pt>
                <c:pt idx="1">
                  <c:v>20</c:v>
                </c:pt>
                <c:pt idx="2">
                  <c:v>6</c:v>
                </c:pt>
                <c:pt idx="3">
                  <c:v>9</c:v>
                </c:pt>
                <c:pt idx="4">
                  <c:v>16</c:v>
                </c:pt>
              </c:numCache>
            </c:numRef>
          </c:val>
          <c:extLst>
            <c:ext xmlns:c16="http://schemas.microsoft.com/office/drawing/2014/chart" uri="{C3380CC4-5D6E-409C-BE32-E72D297353CC}">
              <c16:uniqueId val="{0000000A-4392-4DC3-A2A5-A4A2B9A7E6A0}"/>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nl-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endParaRPr lang="nl-BE"/>
        </a:p>
      </c:txPr>
    </c:title>
    <c:autoTitleDeleted val="0"/>
    <c:plotArea>
      <c:layout/>
      <c:pieChart>
        <c:varyColors val="1"/>
        <c:ser>
          <c:idx val="0"/>
          <c:order val="0"/>
          <c:tx>
            <c:strRef>
              <c:f>Blad1!$B$1</c:f>
              <c:strCache>
                <c:ptCount val="1"/>
                <c:pt idx="0">
                  <c:v>Familieleden op Familienet</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ACE-4F1C-AEB7-B5B998F19B6E}"/>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9ACE-4F1C-AEB7-B5B998F19B6E}"/>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9ACE-4F1C-AEB7-B5B998F19B6E}"/>
              </c:ext>
            </c:extLst>
          </c:dPt>
          <c:dPt>
            <c:idx val="3"/>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7-9ACE-4F1C-AEB7-B5B998F19B6E}"/>
              </c:ext>
            </c:extLst>
          </c:dPt>
          <c:dPt>
            <c:idx val="4"/>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09-9ACE-4F1C-AEB7-B5B998F19B6E}"/>
              </c:ext>
            </c:extLst>
          </c:dPt>
          <c:dLbls>
            <c:dLbl>
              <c:idx val="1"/>
              <c:layout>
                <c:manualLayout>
                  <c:x val="-8.3026632762312633E-2"/>
                  <c:y val="-1.1661900059382396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7447984285690197"/>
                      <c:h val="0.27188647093644586"/>
                    </c:manualLayout>
                  </c15:layout>
                </c:ext>
                <c:ext xmlns:c16="http://schemas.microsoft.com/office/drawing/2014/chart" uri="{C3380CC4-5D6E-409C-BE32-E72D297353CC}">
                  <c16:uniqueId val="{00000003-9ACE-4F1C-AEB7-B5B998F19B6E}"/>
                </c:ext>
              </c:extLst>
            </c:dLbl>
            <c:dLbl>
              <c:idx val="2"/>
              <c:layout>
                <c:manualLayout>
                  <c:x val="0"/>
                  <c:y val="6.0732026143790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0420668800337255"/>
                      <c:h val="0.2061581362977572"/>
                    </c:manualLayout>
                  </c15:layout>
                </c:ext>
                <c:ext xmlns:c16="http://schemas.microsoft.com/office/drawing/2014/chart" uri="{C3380CC4-5D6E-409C-BE32-E72D297353CC}">
                  <c16:uniqueId val="{00000005-9ACE-4F1C-AEB7-B5B998F19B6E}"/>
                </c:ext>
              </c:extLst>
            </c:dLbl>
            <c:dLbl>
              <c:idx val="3"/>
              <c:layout>
                <c:manualLayout>
                  <c:x val="-1.1440029473839715E-2"/>
                  <c:y val="0"/>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9ACE-4F1C-AEB7-B5B998F19B6E}"/>
                </c:ext>
              </c:extLst>
            </c:dLbl>
            <c:dLbl>
              <c:idx val="4"/>
              <c:layout>
                <c:manualLayout>
                  <c:x val="0.15901649976534427"/>
                  <c:y val="4.1469833230164392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383624723795346"/>
                      <c:h val="0.2061581362977572"/>
                    </c:manualLayout>
                  </c15:layout>
                </c:ext>
                <c:ext xmlns:c16="http://schemas.microsoft.com/office/drawing/2014/chart" uri="{C3380CC4-5D6E-409C-BE32-E72D297353CC}">
                  <c16:uniqueId val="{00000009-9ACE-4F1C-AEB7-B5B998F19B6E}"/>
                </c:ext>
              </c:extLst>
            </c:dLbl>
            <c:spPr>
              <a:noFill/>
              <a:ln>
                <a:noFill/>
              </a:ln>
              <a:effectLst/>
            </c:spPr>
            <c:txPr>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nl-BE"/>
              </a:p>
            </c:txPr>
            <c:dLblPos val="outEnd"/>
            <c:showLegendKey val="0"/>
            <c:showVal val="1"/>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Blad1!$A$2:$A$6</c:f>
              <c:strCache>
                <c:ptCount val="5"/>
                <c:pt idx="0">
                  <c:v>Ravels</c:v>
                </c:pt>
                <c:pt idx="1">
                  <c:v>Herentals</c:v>
                </c:pt>
                <c:pt idx="2">
                  <c:v>Lille</c:v>
                </c:pt>
                <c:pt idx="3">
                  <c:v>Turnhout</c:v>
                </c:pt>
                <c:pt idx="4">
                  <c:v>Westerlo</c:v>
                </c:pt>
              </c:strCache>
            </c:strRef>
          </c:cat>
          <c:val>
            <c:numRef>
              <c:f>Blad1!$B$2:$B$6</c:f>
              <c:numCache>
                <c:formatCode>General</c:formatCode>
                <c:ptCount val="5"/>
                <c:pt idx="0">
                  <c:v>21</c:v>
                </c:pt>
                <c:pt idx="1">
                  <c:v>30</c:v>
                </c:pt>
                <c:pt idx="2">
                  <c:v>3</c:v>
                </c:pt>
                <c:pt idx="3">
                  <c:v>3</c:v>
                </c:pt>
                <c:pt idx="4">
                  <c:v>8</c:v>
                </c:pt>
              </c:numCache>
            </c:numRef>
          </c:val>
          <c:extLst>
            <c:ext xmlns:c16="http://schemas.microsoft.com/office/drawing/2014/chart" uri="{C3380CC4-5D6E-409C-BE32-E72D297353CC}">
              <c16:uniqueId val="{0000000A-9ACE-4F1C-AEB7-B5B998F19B6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B56E14B-DD84-475B-A29C-DE82190F40C1}" type="datetimeFigureOut">
              <a:rPr lang="nl-BE" smtClean="0"/>
              <a:t>14/10/2025</a:t>
            </a:fld>
            <a:endParaRPr lang="nl-BE"/>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1DF0C4B-CCCD-4B89-9DAC-A44F63F63069}" type="slidenum">
              <a:rPr lang="nl-BE" smtClean="0"/>
              <a:t>‹nr.›</a:t>
            </a:fld>
            <a:endParaRPr lang="nl-BE"/>
          </a:p>
        </p:txBody>
      </p:sp>
    </p:spTree>
    <p:extLst>
      <p:ext uri="{BB962C8B-B14F-4D97-AF65-F5344CB8AC3E}">
        <p14:creationId xmlns:p14="http://schemas.microsoft.com/office/powerpoint/2010/main" val="464894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1</a:t>
            </a:fld>
            <a:endParaRPr lang="nl-BE"/>
          </a:p>
        </p:txBody>
      </p:sp>
    </p:spTree>
    <p:extLst>
      <p:ext uri="{BB962C8B-B14F-4D97-AF65-F5344CB8AC3E}">
        <p14:creationId xmlns:p14="http://schemas.microsoft.com/office/powerpoint/2010/main" val="1737896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BE" dirty="0" err="1"/>
              <a:t>Blended</a:t>
            </a:r>
            <a:r>
              <a:rPr lang="nl-BE" dirty="0"/>
              <a:t> zorg: digitale tools als aanvulling</a:t>
            </a:r>
          </a:p>
          <a:p>
            <a:pPr marL="628650" lvl="1" indent="-171450">
              <a:buFont typeface="Arial" panose="020B0604020202020204" pitchFamily="34" charset="0"/>
              <a:buChar char="•"/>
            </a:pPr>
            <a:r>
              <a:rPr lang="nl-BE" dirty="0"/>
              <a:t>Familienet is een verrijking voor onze dienstverlening, in die zin dat het aanvullend meer transparantie en verbinding brengt in de </a:t>
            </a:r>
            <a:r>
              <a:rPr lang="nl-BE" dirty="0" err="1"/>
              <a:t>CADO’s</a:t>
            </a:r>
            <a:r>
              <a:rPr lang="nl-BE" dirty="0"/>
              <a:t> </a:t>
            </a:r>
          </a:p>
          <a:p>
            <a:pPr marL="628650" lvl="1" indent="-171450">
              <a:buFont typeface="Arial" panose="020B0604020202020204" pitchFamily="34" charset="0"/>
              <a:buChar char="•"/>
            </a:pPr>
            <a:endParaRPr lang="nl-BE" dirty="0"/>
          </a:p>
          <a:p>
            <a:pPr marL="171450" indent="-171450">
              <a:buFont typeface="Arial" panose="020B0604020202020204" pitchFamily="34" charset="0"/>
              <a:buChar char="•"/>
            </a:pPr>
            <a:r>
              <a:rPr lang="nl-BE" dirty="0"/>
              <a:t>Betrekken van familie en netwerk bij zorgtraject</a:t>
            </a:r>
          </a:p>
          <a:p>
            <a:pPr marL="628650" lvl="1" indent="-171450">
              <a:buFont typeface="Arial" panose="020B0604020202020204" pitchFamily="34" charset="0"/>
              <a:buChar char="•"/>
            </a:pPr>
            <a:r>
              <a:rPr lang="nl-BE" dirty="0"/>
              <a:t>Mantelzorgers zijn echt meer betrokken bij onze organisatie, al is dat maar door een korte reactie, vb. in de gezinszorg is er een man waar de zoon in het buitenland leeft, die interactie is net waardevol omdat er zo ook meer verbinding groeit tussen familie, cliënt en onze organisatie </a:t>
            </a:r>
          </a:p>
          <a:p>
            <a:pPr marL="628650" lvl="1" indent="-171450">
              <a:buFont typeface="Arial" panose="020B0604020202020204" pitchFamily="34" charset="0"/>
              <a:buChar char="•"/>
            </a:pPr>
            <a:endParaRPr lang="nl-B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dirty="0"/>
              <a:t>Meer participatie en betere info-uitwisseling &amp; Stimuleren van zelfmanagement via agenda &amp; levensboek</a:t>
            </a:r>
          </a:p>
          <a:p>
            <a:pPr marL="628650" lvl="1" indent="-171450">
              <a:buFont typeface="Arial" panose="020B0604020202020204" pitchFamily="34" charset="0"/>
              <a:buChar char="•"/>
            </a:pPr>
            <a:r>
              <a:rPr lang="nl-BE" dirty="0"/>
              <a:t>Momenteel is deze doelstelling nog niet volledig bereikt, maar we willen hier op LTM zeker verder op inzetten door bijvoorbeeld de agenda tool te gebruiken en ook initiatieven van partnerorganisaties zoals Tandem (expertisecentrum voor dementie) activiteiten in de agenda te laten delen, om zo hulpmiddelen te bieden in de zelfredzaamheid </a:t>
            </a:r>
          </a:p>
          <a:p>
            <a:pPr marL="628650" lvl="1" indent="-171450">
              <a:buFont typeface="Arial" panose="020B0604020202020204" pitchFamily="34" charset="0"/>
              <a:buChar char="•"/>
            </a:pPr>
            <a:r>
              <a:rPr lang="nl-BE" dirty="0"/>
              <a:t>Vrijwilligers zoeken we ook nog een plaats te geven op Familienet</a:t>
            </a:r>
          </a:p>
          <a:p>
            <a:pPr marL="628650" lvl="1" indent="-171450">
              <a:buFont typeface="Arial" panose="020B0604020202020204" pitchFamily="34" charset="0"/>
              <a:buChar char="•"/>
            </a:pPr>
            <a:endParaRPr lang="nl-BE" dirty="0"/>
          </a:p>
          <a:p>
            <a:endParaRPr lang="nl-BE"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2</a:t>
            </a:fld>
            <a:endParaRPr lang="nl-BE"/>
          </a:p>
        </p:txBody>
      </p:sp>
    </p:spTree>
    <p:extLst>
      <p:ext uri="{BB962C8B-B14F-4D97-AF65-F5344CB8AC3E}">
        <p14:creationId xmlns:p14="http://schemas.microsoft.com/office/powerpoint/2010/main" val="3777199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r>
              <a:rPr lang="nl-BE" b="1" dirty="0"/>
              <a:t>De kernresultaten </a:t>
            </a:r>
          </a:p>
          <a:p>
            <a:pPr marL="685800" lvl="1" indent="-228600">
              <a:buAutoNum type="arabicPeriod"/>
            </a:pPr>
            <a:r>
              <a:rPr lang="nl-BE" dirty="0"/>
              <a:t>Cijfers</a:t>
            </a:r>
          </a:p>
          <a:p>
            <a:pPr marL="1143000" lvl="2" indent="-228600">
              <a:buAutoNum type="arabicPeriod"/>
            </a:pPr>
            <a:r>
              <a:rPr lang="nl-BE" dirty="0"/>
              <a:t>66-tal cliënten uit verschillende </a:t>
            </a:r>
            <a:r>
              <a:rPr lang="nl-BE" dirty="0" err="1"/>
              <a:t>CADO’s</a:t>
            </a:r>
            <a:r>
              <a:rPr lang="nl-BE" dirty="0"/>
              <a:t> met een profiel, wat toch een mooi aantal is, gezien het aan iedereen wordt meegedeeld (193 personen die gebruikten in 2024), wel aan iedereen meegedeeld</a:t>
            </a:r>
          </a:p>
          <a:p>
            <a:pPr marL="1143000" lvl="2" indent="-228600">
              <a:buAutoNum type="arabicPeriod"/>
            </a:pPr>
            <a:r>
              <a:rPr lang="nl-BE" dirty="0"/>
              <a:t>Groot aantal Familieleden met een profiel op Familienet</a:t>
            </a:r>
          </a:p>
          <a:p>
            <a:pPr marL="1143000" lvl="2" indent="-228600">
              <a:buAutoNum type="arabicPeriod"/>
            </a:pPr>
            <a:r>
              <a:rPr lang="nl-BE" dirty="0"/>
              <a:t>Uitrol is gestart vanaf mei 2025 over de verschillende </a:t>
            </a:r>
            <a:r>
              <a:rPr lang="nl-BE" dirty="0" err="1"/>
              <a:t>CADO’s</a:t>
            </a:r>
            <a:r>
              <a:rPr lang="nl-BE" dirty="0"/>
              <a:t>, proefproject in </a:t>
            </a:r>
          </a:p>
          <a:p>
            <a:endParaRPr lang="nl-BE"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3</a:t>
            </a:fld>
            <a:endParaRPr lang="nl-BE"/>
          </a:p>
        </p:txBody>
      </p:sp>
    </p:spTree>
    <p:extLst>
      <p:ext uri="{BB962C8B-B14F-4D97-AF65-F5344CB8AC3E}">
        <p14:creationId xmlns:p14="http://schemas.microsoft.com/office/powerpoint/2010/main" val="3257976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Cijfers illustreren ook wat onze uitdagingen zijn en waarmee we nog aan de slag moeten: </a:t>
            </a:r>
          </a:p>
          <a:p>
            <a:pPr marL="171450" lvl="0" indent="-171450" fontAlgn="base">
              <a:buFont typeface="Arial" panose="020B0604020202020204" pitchFamily="34" charset="0"/>
              <a:buChar char="•"/>
            </a:pPr>
            <a:r>
              <a:rPr lang="en-US" sz="1200" kern="1200" dirty="0">
                <a:solidFill>
                  <a:schemeClr val="tx1"/>
                </a:solidFill>
                <a:effectLst/>
                <a:latin typeface="+mn-lt"/>
                <a:ea typeface="+mn-ea"/>
                <a:cs typeface="+mn-cs"/>
              </a:rPr>
              <a:t>het is </a:t>
            </a:r>
            <a:r>
              <a:rPr lang="en-US" sz="1200" kern="1200" dirty="0" err="1">
                <a:solidFill>
                  <a:schemeClr val="tx1"/>
                </a:solidFill>
                <a:effectLst/>
                <a:latin typeface="+mn-lt"/>
                <a:ea typeface="+mn-ea"/>
                <a:cs typeface="+mn-cs"/>
              </a:rPr>
              <a:t>moeilijker</a:t>
            </a:r>
            <a:r>
              <a:rPr lang="en-US" sz="1200" kern="1200" dirty="0">
                <a:solidFill>
                  <a:schemeClr val="tx1"/>
                </a:solidFill>
                <a:effectLst/>
                <a:latin typeface="+mn-lt"/>
                <a:ea typeface="+mn-ea"/>
                <a:cs typeface="+mn-cs"/>
              </a:rPr>
              <a:t> om </a:t>
            </a:r>
            <a:r>
              <a:rPr lang="en-US" sz="1200" kern="1200" dirty="0" err="1">
                <a:solidFill>
                  <a:schemeClr val="tx1"/>
                </a:solidFill>
                <a:effectLst/>
                <a:latin typeface="+mn-lt"/>
                <a:ea typeface="+mn-ea"/>
                <a:cs typeface="+mn-cs"/>
              </a:rPr>
              <a:t>mensen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sluiten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als</a:t>
            </a:r>
            <a:r>
              <a:rPr lang="en-US" sz="1200" kern="1200" dirty="0">
                <a:solidFill>
                  <a:schemeClr val="tx1"/>
                </a:solidFill>
                <a:effectLst/>
                <a:latin typeface="+mn-lt"/>
                <a:ea typeface="+mn-ea"/>
                <a:cs typeface="+mn-cs"/>
              </a:rPr>
              <a:t> er </a:t>
            </a:r>
            <a:r>
              <a:rPr lang="en-US" sz="1200" kern="1200" dirty="0" err="1">
                <a:solidFill>
                  <a:schemeClr val="tx1"/>
                </a:solidFill>
                <a:effectLst/>
                <a:latin typeface="+mn-lt"/>
                <a:ea typeface="+mn-ea"/>
                <a:cs typeface="+mn-cs"/>
              </a:rPr>
              <a:t>weinig</a:t>
            </a:r>
            <a:r>
              <a:rPr lang="en-US" sz="1200" kern="1200" dirty="0">
                <a:solidFill>
                  <a:schemeClr val="tx1"/>
                </a:solidFill>
                <a:effectLst/>
                <a:latin typeface="+mn-lt"/>
                <a:ea typeface="+mn-ea"/>
                <a:cs typeface="+mn-cs"/>
              </a:rPr>
              <a:t> tot </a:t>
            </a:r>
            <a:r>
              <a:rPr lang="en-US" sz="1200" kern="1200" dirty="0" err="1">
                <a:solidFill>
                  <a:schemeClr val="tx1"/>
                </a:solidFill>
                <a:effectLst/>
                <a:latin typeface="+mn-lt"/>
                <a:ea typeface="+mn-ea"/>
                <a:cs typeface="+mn-cs"/>
              </a:rPr>
              <a:t>geen</a:t>
            </a:r>
            <a:r>
              <a:rPr lang="en-US" sz="1200" kern="1200" dirty="0">
                <a:solidFill>
                  <a:schemeClr val="tx1"/>
                </a:solidFill>
                <a:effectLst/>
                <a:latin typeface="+mn-lt"/>
                <a:ea typeface="+mn-ea"/>
                <a:cs typeface="+mn-cs"/>
              </a:rPr>
              <a:t> contact is met </a:t>
            </a:r>
            <a:r>
              <a:rPr lang="en-US" sz="1200" kern="1200" dirty="0" err="1">
                <a:solidFill>
                  <a:schemeClr val="tx1"/>
                </a:solidFill>
                <a:effectLst/>
                <a:latin typeface="+mn-lt"/>
                <a:ea typeface="+mn-ea"/>
                <a:cs typeface="+mn-cs"/>
              </a:rPr>
              <a:t>mantelzorgers</a:t>
            </a:r>
            <a:endParaRPr lang="nl-BE" sz="1200"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US" sz="1200" kern="1200" dirty="0">
                <a:solidFill>
                  <a:schemeClr val="tx1"/>
                </a:solidFill>
                <a:effectLst/>
                <a:latin typeface="+mn-lt"/>
                <a:ea typeface="+mn-ea"/>
                <a:cs typeface="+mn-cs"/>
              </a:rPr>
              <a:t>minder </a:t>
            </a:r>
            <a:r>
              <a:rPr lang="en-US" sz="1200" kern="1200" dirty="0" err="1">
                <a:solidFill>
                  <a:schemeClr val="tx1"/>
                </a:solidFill>
                <a:effectLst/>
                <a:latin typeface="+mn-lt"/>
                <a:ea typeface="+mn-ea"/>
                <a:cs typeface="+mn-cs"/>
              </a:rPr>
              <a:t>actieve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cliënten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zowel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actief</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bezig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als</a:t>
            </a:r>
            <a:r>
              <a:rPr lang="en-US" sz="1200" kern="1200" dirty="0">
                <a:solidFill>
                  <a:schemeClr val="tx1"/>
                </a:solidFill>
                <a:effectLst/>
                <a:latin typeface="+mn-lt"/>
                <a:ea typeface="+mn-ea"/>
                <a:cs typeface="+mn-cs"/>
              </a:rPr>
              <a:t> in </a:t>
            </a:r>
            <a:r>
              <a:rPr lang="en-US" sz="1200" kern="1200" dirty="0" err="1">
                <a:solidFill>
                  <a:schemeClr val="tx1"/>
                </a:solidFill>
                <a:effectLst/>
                <a:latin typeface="+mn-lt"/>
                <a:ea typeface="+mn-ea"/>
                <a:cs typeface="+mn-cs"/>
              </a:rPr>
              <a:t>aantal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aangesloten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cliënten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maken</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motivatie</a:t>
            </a:r>
            <a:r>
              <a:rPr lang="en-US" sz="1200" kern="1200" dirty="0">
                <a:solidFill>
                  <a:schemeClr val="tx1"/>
                </a:solidFill>
                <a:effectLst/>
                <a:latin typeface="+mn-lt"/>
                <a:ea typeface="+mn-ea"/>
                <a:cs typeface="+mn-cs"/>
              </a:rPr>
              <a:t> om </a:t>
            </a:r>
            <a:r>
              <a:rPr lang="en-US" sz="1200" kern="1200" dirty="0" err="1">
                <a:solidFill>
                  <a:schemeClr val="tx1"/>
                </a:solidFill>
                <a:effectLst/>
                <a:latin typeface="+mn-lt"/>
                <a:ea typeface="+mn-ea"/>
                <a:cs typeface="+mn-cs"/>
              </a:rPr>
              <a:t>te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posten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kleiner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zie</a:t>
            </a:r>
            <a:r>
              <a:rPr lang="en-US" sz="1200" kern="1200" dirty="0">
                <a:solidFill>
                  <a:schemeClr val="tx1"/>
                </a:solidFill>
                <a:effectLst/>
                <a:latin typeface="+mn-lt"/>
                <a:ea typeface="+mn-ea"/>
                <a:cs typeface="+mn-cs"/>
              </a:rPr>
              <a:t> video Ann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Eef</a:t>
            </a:r>
            <a:r>
              <a:rPr lang="en-US" sz="1200" kern="1200" dirty="0">
                <a:solidFill>
                  <a:schemeClr val="tx1"/>
                </a:solidFill>
                <a:effectLst/>
                <a:latin typeface="+mn-lt"/>
                <a:ea typeface="+mn-ea"/>
                <a:cs typeface="+mn-cs"/>
              </a:rPr>
              <a:t>) =&gt; </a:t>
            </a:r>
            <a:r>
              <a:rPr lang="en-US" sz="1200" kern="1200" dirty="0" err="1">
                <a:solidFill>
                  <a:schemeClr val="tx1"/>
                </a:solidFill>
                <a:effectLst/>
                <a:latin typeface="+mn-lt"/>
                <a:ea typeface="+mn-ea"/>
                <a:cs typeface="+mn-cs"/>
              </a:rPr>
              <a:t>hangt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ook</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samen</a:t>
            </a:r>
            <a:r>
              <a:rPr lang="en-US" sz="1200" kern="1200" dirty="0">
                <a:solidFill>
                  <a:schemeClr val="tx1"/>
                </a:solidFill>
                <a:effectLst/>
                <a:latin typeface="+mn-lt"/>
                <a:ea typeface="+mn-ea"/>
                <a:cs typeface="+mn-cs"/>
              </a:rPr>
              <a:t> met het </a:t>
            </a:r>
            <a:r>
              <a:rPr lang="en-US" sz="1200" kern="1200" dirty="0" err="1">
                <a:solidFill>
                  <a:schemeClr val="tx1"/>
                </a:solidFill>
                <a:effectLst/>
                <a:latin typeface="+mn-lt"/>
                <a:ea typeface="+mn-ea"/>
                <a:cs typeface="+mn-cs"/>
              </a:rPr>
              <a:t>wel</a:t>
            </a:r>
            <a:r>
              <a:rPr lang="en-US" sz="1200" kern="1200" dirty="0">
                <a:solidFill>
                  <a:schemeClr val="tx1"/>
                </a:solidFill>
                <a:effectLst/>
                <a:latin typeface="+mn-lt"/>
                <a:ea typeface="+mn-ea"/>
                <a:cs typeface="+mn-cs"/>
              </a:rPr>
              <a:t> of </a:t>
            </a:r>
            <a:r>
              <a:rPr lang="en-US" sz="1200" kern="1200" dirty="0" err="1">
                <a:solidFill>
                  <a:schemeClr val="tx1"/>
                </a:solidFill>
                <a:effectLst/>
                <a:latin typeface="+mn-lt"/>
                <a:ea typeface="+mn-ea"/>
                <a:cs typeface="+mn-cs"/>
              </a:rPr>
              <a:t>niet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kunnen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aansprken</a:t>
            </a:r>
            <a:r>
              <a:rPr lang="en-US" sz="1200" kern="1200" dirty="0">
                <a:solidFill>
                  <a:schemeClr val="tx1"/>
                </a:solidFill>
                <a:effectLst/>
                <a:latin typeface="+mn-lt"/>
                <a:ea typeface="+mn-ea"/>
                <a:cs typeface="+mn-cs"/>
              </a:rPr>
              <a:t> van </a:t>
            </a:r>
            <a:r>
              <a:rPr lang="en-US" sz="1200" kern="1200" dirty="0" err="1">
                <a:solidFill>
                  <a:schemeClr val="tx1"/>
                </a:solidFill>
                <a:effectLst/>
                <a:latin typeface="+mn-lt"/>
                <a:ea typeface="+mn-ea"/>
                <a:cs typeface="+mn-cs"/>
              </a:rPr>
              <a:t>mantelzorgers</a:t>
            </a:r>
            <a:endParaRPr lang="en-US" sz="120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nl-BE" sz="1200" kern="1200" dirty="0">
                <a:solidFill>
                  <a:schemeClr val="tx1"/>
                </a:solidFill>
                <a:effectLst/>
                <a:latin typeface="+mn-lt"/>
                <a:ea typeface="+mn-ea"/>
                <a:cs typeface="+mn-cs"/>
              </a:rPr>
              <a:t>Digitale drempels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niet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iedereen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heeft</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vaardigheden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materiaal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interesse om </a:t>
            </a:r>
            <a:r>
              <a:rPr lang="en-US" sz="1200" kern="1200" dirty="0" err="1">
                <a:solidFill>
                  <a:schemeClr val="tx1"/>
                </a:solidFill>
                <a:effectLst/>
                <a:latin typeface="+mn-lt"/>
                <a:ea typeface="+mn-ea"/>
                <a:cs typeface="+mn-cs"/>
              </a:rPr>
              <a:t>deel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nemen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eigenaardig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genoeg</a:t>
            </a:r>
            <a:r>
              <a:rPr lang="en-US" sz="1200" kern="1200" dirty="0">
                <a:solidFill>
                  <a:schemeClr val="tx1"/>
                </a:solidFill>
                <a:effectLst/>
                <a:latin typeface="+mn-lt"/>
                <a:ea typeface="+mn-ea"/>
                <a:cs typeface="+mn-cs"/>
              </a:rPr>
              <a:t> minder </a:t>
            </a:r>
            <a:r>
              <a:rPr lang="en-US" sz="1200" kern="1200" dirty="0" err="1">
                <a:solidFill>
                  <a:schemeClr val="tx1"/>
                </a:solidFill>
                <a:effectLst/>
                <a:latin typeface="+mn-lt"/>
                <a:ea typeface="+mn-ea"/>
                <a:cs typeface="+mn-cs"/>
              </a:rPr>
              <a:t>een</a:t>
            </a:r>
            <a:r>
              <a:rPr lang="en-US" sz="1200" kern="1200" dirty="0">
                <a:solidFill>
                  <a:schemeClr val="tx1"/>
                </a:solidFill>
                <a:effectLst/>
                <a:latin typeface="+mn-lt"/>
                <a:ea typeface="+mn-ea"/>
                <a:cs typeface="+mn-cs"/>
              </a:rPr>
              <a:t> issue in CADO (</a:t>
            </a:r>
            <a:r>
              <a:rPr lang="en-US" sz="1200" kern="1200" dirty="0" err="1">
                <a:solidFill>
                  <a:schemeClr val="tx1"/>
                </a:solidFill>
                <a:effectLst/>
                <a:latin typeface="+mn-lt"/>
                <a:ea typeface="+mn-ea"/>
                <a:cs typeface="+mn-cs"/>
              </a:rPr>
              <a:t>ouder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publiek</a:t>
            </a:r>
            <a:r>
              <a:rPr lang="en-US" sz="1200" kern="1200" dirty="0">
                <a:solidFill>
                  <a:schemeClr val="tx1"/>
                </a:solidFill>
                <a:effectLst/>
                <a:latin typeface="+mn-lt"/>
                <a:ea typeface="+mn-ea"/>
                <a:cs typeface="+mn-cs"/>
              </a:rPr>
              <a:t>=&gt; </a:t>
            </a:r>
            <a:r>
              <a:rPr lang="en-US" sz="1200" kern="1200" dirty="0" err="1">
                <a:solidFill>
                  <a:schemeClr val="tx1"/>
                </a:solidFill>
                <a:effectLst/>
                <a:latin typeface="+mn-lt"/>
                <a:ea typeface="+mn-ea"/>
                <a:cs typeface="+mn-cs"/>
              </a:rPr>
              <a:t>vaker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kinderen</a:t>
            </a:r>
            <a:r>
              <a:rPr lang="en-US" sz="1200" kern="1200" dirty="0">
                <a:solidFill>
                  <a:schemeClr val="tx1"/>
                </a:solidFill>
                <a:effectLst/>
                <a:latin typeface="+mn-lt"/>
                <a:ea typeface="+mn-ea"/>
                <a:cs typeface="+mn-cs"/>
              </a:rPr>
              <a:t> die </a:t>
            </a:r>
            <a:r>
              <a:rPr lang="en-US" sz="1200" kern="1200" dirty="0" err="1">
                <a:solidFill>
                  <a:schemeClr val="tx1"/>
                </a:solidFill>
                <a:effectLst/>
                <a:latin typeface="+mn-lt"/>
                <a:ea typeface="+mn-ea"/>
                <a:cs typeface="+mn-cs"/>
              </a:rPr>
              <a:t>kunnen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helpen</a:t>
            </a:r>
            <a:r>
              <a:rPr lang="en-US" sz="1200" kern="1200" dirty="0">
                <a:solidFill>
                  <a:schemeClr val="tx1"/>
                </a:solidFill>
                <a:effectLst/>
                <a:latin typeface="+mn-lt"/>
                <a:ea typeface="+mn-ea"/>
                <a:cs typeface="+mn-cs"/>
              </a:rPr>
              <a:t>?)</a:t>
            </a:r>
            <a:endParaRPr lang="nl-BE" sz="120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nl-BE" sz="1200" kern="1200" dirty="0">
                <a:solidFill>
                  <a:schemeClr val="tx1"/>
                </a:solidFill>
                <a:effectLst/>
                <a:latin typeface="+mn-lt"/>
                <a:ea typeface="+mn-ea"/>
                <a:cs typeface="+mn-cs"/>
              </a:rPr>
              <a:t>Eigenheid van de doelgroep: bv personen met beperking, psychiatrische problematiek, dementie,… en/of beperkt netwerk waardoor er geen hulp is of geen nood aan Familienet</a:t>
            </a:r>
          </a:p>
          <a:p>
            <a:pPr marL="171450" indent="-171450">
              <a:buFont typeface="Arial" panose="020B0604020202020204" pitchFamily="34" charset="0"/>
              <a:buChar char="•"/>
            </a:pPr>
            <a:endParaRPr lang="nl-BE"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4</a:t>
            </a:fld>
            <a:endParaRPr lang="nl-BE"/>
          </a:p>
        </p:txBody>
      </p:sp>
    </p:spTree>
    <p:extLst>
      <p:ext uri="{BB962C8B-B14F-4D97-AF65-F5344CB8AC3E}">
        <p14:creationId xmlns:p14="http://schemas.microsoft.com/office/powerpoint/2010/main" val="3922326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Tx/>
              <a:buChar char="-"/>
            </a:pPr>
            <a:endParaRPr lang="nl-BE" b="1"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5</a:t>
            </a:fld>
            <a:endParaRPr lang="nl-BE"/>
          </a:p>
        </p:txBody>
      </p:sp>
    </p:spTree>
    <p:extLst>
      <p:ext uri="{BB962C8B-B14F-4D97-AF65-F5344CB8AC3E}">
        <p14:creationId xmlns:p14="http://schemas.microsoft.com/office/powerpoint/2010/main" val="1439193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5"/>
          </p:nvPr>
        </p:nvSpPr>
        <p:spPr/>
        <p:txBody>
          <a:bodyPr/>
          <a:lstStyle/>
          <a:p>
            <a:fld id="{41DF0C4B-CCCD-4B89-9DAC-A44F63F63069}" type="slidenum">
              <a:rPr lang="nl-BE" smtClean="0"/>
              <a:t>6</a:t>
            </a:fld>
            <a:endParaRPr lang="nl-BE"/>
          </a:p>
        </p:txBody>
      </p:sp>
    </p:spTree>
    <p:extLst>
      <p:ext uri="{BB962C8B-B14F-4D97-AF65-F5344CB8AC3E}">
        <p14:creationId xmlns:p14="http://schemas.microsoft.com/office/powerpoint/2010/main" val="20917430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pic>
        <p:nvPicPr>
          <p:cNvPr id="10" name="Afbeelding 9" descr="Afbeelding met groen&#10;&#10;Automatisch gegenereerde beschrijving">
            <a:extLst>
              <a:ext uri="{FF2B5EF4-FFF2-40B4-BE49-F238E27FC236}">
                <a16:creationId xmlns:a16="http://schemas.microsoft.com/office/drawing/2014/main" id="{584BC5FD-67AF-A06E-9877-A6474656DA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hthoek: afgeronde hoeken 10">
            <a:extLst>
              <a:ext uri="{FF2B5EF4-FFF2-40B4-BE49-F238E27FC236}">
                <a16:creationId xmlns:a16="http://schemas.microsoft.com/office/drawing/2014/main" id="{B0F001DD-94B1-B324-B90C-03D0592D7BFD}"/>
              </a:ext>
            </a:extLst>
          </p:cNvPr>
          <p:cNvSpPr/>
          <p:nvPr userDrawn="1"/>
        </p:nvSpPr>
        <p:spPr>
          <a:xfrm>
            <a:off x="-878890" y="514908"/>
            <a:ext cx="12192000" cy="58148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Titel 7">
            <a:extLst>
              <a:ext uri="{FF2B5EF4-FFF2-40B4-BE49-F238E27FC236}">
                <a16:creationId xmlns:a16="http://schemas.microsoft.com/office/drawing/2014/main" id="{068CCDFB-AFD0-03BB-E404-6ADAEE0D72FC}"/>
              </a:ext>
            </a:extLst>
          </p:cNvPr>
          <p:cNvSpPr>
            <a:spLocks noGrp="1"/>
          </p:cNvSpPr>
          <p:nvPr>
            <p:ph type="title" hasCustomPrompt="1"/>
          </p:nvPr>
        </p:nvSpPr>
        <p:spPr>
          <a:xfrm>
            <a:off x="1524000" y="2655824"/>
            <a:ext cx="9144000" cy="1019370"/>
          </a:xfrm>
          <a:prstGeom prst="rect">
            <a:avLst/>
          </a:prstGeom>
        </p:spPr>
        <p:txBody>
          <a:bodyPr/>
          <a:lstStyle>
            <a:lvl1pPr>
              <a:defRPr sz="3600" b="1"/>
            </a:lvl1pPr>
          </a:lstStyle>
          <a:p>
            <a:r>
              <a:rPr lang="nl-NL" dirty="0"/>
              <a:t>Titel van de presentatie</a:t>
            </a:r>
            <a:endParaRPr lang="nl-BE" dirty="0"/>
          </a:p>
        </p:txBody>
      </p:sp>
      <p:sp>
        <p:nvSpPr>
          <p:cNvPr id="3" name="Ondertitel 2">
            <a:extLst>
              <a:ext uri="{FF2B5EF4-FFF2-40B4-BE49-F238E27FC236}">
                <a16:creationId xmlns:a16="http://schemas.microsoft.com/office/drawing/2014/main" id="{956170A0-6EC8-87A1-DECF-2F04897F1A5E}"/>
              </a:ext>
            </a:extLst>
          </p:cNvPr>
          <p:cNvSpPr>
            <a:spLocks noGrp="1"/>
          </p:cNvSpPr>
          <p:nvPr>
            <p:ph type="subTitle" idx="1" hasCustomPrompt="1"/>
          </p:nvPr>
        </p:nvSpPr>
        <p:spPr>
          <a:xfrm>
            <a:off x="1524000" y="3901757"/>
            <a:ext cx="9144000" cy="1019370"/>
          </a:xfrm>
          <a:prstGeom prst="rect">
            <a:avLst/>
          </a:prstGeom>
        </p:spPr>
        <p:txBody>
          <a:bodyPr/>
          <a:lstStyle>
            <a:lvl1pPr marL="0" indent="0" algn="l">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Ondertitel/beschrijving</a:t>
            </a:r>
            <a:endParaRPr lang="nl-BE" dirty="0"/>
          </a:p>
        </p:txBody>
      </p:sp>
      <p:sp>
        <p:nvSpPr>
          <p:cNvPr id="13" name="Tijdelijke aanduiding voor tekst 12">
            <a:extLst>
              <a:ext uri="{FF2B5EF4-FFF2-40B4-BE49-F238E27FC236}">
                <a16:creationId xmlns:a16="http://schemas.microsoft.com/office/drawing/2014/main" id="{B5A1E9A9-A5DE-3B6A-BF4B-C7026167000D}"/>
              </a:ext>
            </a:extLst>
          </p:cNvPr>
          <p:cNvSpPr>
            <a:spLocks noGrp="1"/>
          </p:cNvSpPr>
          <p:nvPr>
            <p:ph type="body" sz="quarter" idx="10" hasCustomPrompt="1"/>
          </p:nvPr>
        </p:nvSpPr>
        <p:spPr>
          <a:xfrm>
            <a:off x="1524000" y="5161639"/>
            <a:ext cx="6022019" cy="522287"/>
          </a:xfrm>
          <a:prstGeom prst="rect">
            <a:avLst/>
          </a:prstGeom>
        </p:spPr>
        <p:txBody>
          <a:bodyPr>
            <a:normAutofit/>
          </a:bodyPr>
          <a:lstStyle>
            <a:lvl1pPr marL="0" indent="0">
              <a:buNone/>
              <a:defRPr sz="2000">
                <a:solidFill>
                  <a:schemeClr val="tx1">
                    <a:lumMod val="50000"/>
                    <a:lumOff val="50000"/>
                  </a:schemeClr>
                </a:solidFill>
              </a:defRPr>
            </a:lvl1pPr>
          </a:lstStyle>
          <a:p>
            <a:pPr lvl="0"/>
            <a:r>
              <a:rPr lang="nl-NL" dirty="0"/>
              <a:t>Datum en locatie (optioneel)</a:t>
            </a:r>
          </a:p>
        </p:txBody>
      </p:sp>
      <p:sp>
        <p:nvSpPr>
          <p:cNvPr id="14" name="Tijdelijke aanduiding voor tekst 12">
            <a:extLst>
              <a:ext uri="{FF2B5EF4-FFF2-40B4-BE49-F238E27FC236}">
                <a16:creationId xmlns:a16="http://schemas.microsoft.com/office/drawing/2014/main" id="{B5CD4A81-89E5-DE78-5C1D-48AD0E7C507D}"/>
              </a:ext>
            </a:extLst>
          </p:cNvPr>
          <p:cNvSpPr>
            <a:spLocks noGrp="1"/>
          </p:cNvSpPr>
          <p:nvPr>
            <p:ph type="body" sz="quarter" idx="11" hasCustomPrompt="1"/>
          </p:nvPr>
        </p:nvSpPr>
        <p:spPr>
          <a:xfrm>
            <a:off x="1523999" y="5700883"/>
            <a:ext cx="6022019" cy="522287"/>
          </a:xfrm>
          <a:prstGeom prst="rect">
            <a:avLst/>
          </a:prstGeom>
        </p:spPr>
        <p:txBody>
          <a:bodyPr>
            <a:normAutofit/>
          </a:bodyPr>
          <a:lstStyle>
            <a:lvl1pPr marL="0" indent="0">
              <a:buNone/>
              <a:defRPr sz="2000">
                <a:solidFill>
                  <a:schemeClr val="tx1">
                    <a:lumMod val="50000"/>
                    <a:lumOff val="50000"/>
                  </a:schemeClr>
                </a:solidFill>
              </a:defRPr>
            </a:lvl1pPr>
          </a:lstStyle>
          <a:p>
            <a:pPr lvl="0"/>
            <a:r>
              <a:rPr lang="nl-NL" dirty="0"/>
              <a:t>Spreker(s) (optioneel)</a:t>
            </a:r>
          </a:p>
        </p:txBody>
      </p:sp>
      <p:pic>
        <p:nvPicPr>
          <p:cNvPr id="4" name="Afbeelding 3" descr="Afbeelding met schermopname, zwart&#10;&#10;Automatisch gegenereerde beschrijving">
            <a:extLst>
              <a:ext uri="{FF2B5EF4-FFF2-40B4-BE49-F238E27FC236}">
                <a16:creationId xmlns:a16="http://schemas.microsoft.com/office/drawing/2014/main" id="{141EF0EB-D54A-AC80-32B2-4998F03A4A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9803" y="4972878"/>
            <a:ext cx="2740428" cy="1370214"/>
          </a:xfrm>
          <a:prstGeom prst="rect">
            <a:avLst/>
          </a:prstGeom>
        </p:spPr>
      </p:pic>
      <p:pic>
        <p:nvPicPr>
          <p:cNvPr id="6" name="Afbeelding 5" descr="Afbeelding met Graphics, grafische vormgeving, Lettertype, clipart&#10;&#10;Automatisch gegenereerde beschrijving">
            <a:extLst>
              <a:ext uri="{FF2B5EF4-FFF2-40B4-BE49-F238E27FC236}">
                <a16:creationId xmlns:a16="http://schemas.microsoft.com/office/drawing/2014/main" id="{D0773773-53E0-976F-883B-51FF7CB6D6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108" y="888784"/>
            <a:ext cx="1845781" cy="1393165"/>
          </a:xfrm>
          <a:prstGeom prst="rect">
            <a:avLst/>
          </a:prstGeom>
        </p:spPr>
      </p:pic>
    </p:spTree>
    <p:extLst>
      <p:ext uri="{BB962C8B-B14F-4D97-AF65-F5344CB8AC3E}">
        <p14:creationId xmlns:p14="http://schemas.microsoft.com/office/powerpoint/2010/main" val="2895595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0" name="Afbeelding 9" descr="Afbeelding met groen&#10;&#10;Automatisch gegenereerde beschrijving">
            <a:extLst>
              <a:ext uri="{FF2B5EF4-FFF2-40B4-BE49-F238E27FC236}">
                <a16:creationId xmlns:a16="http://schemas.microsoft.com/office/drawing/2014/main" id="{584BC5FD-67AF-A06E-9877-A6474656DA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hthoek: afgeronde hoeken 10">
            <a:extLst>
              <a:ext uri="{FF2B5EF4-FFF2-40B4-BE49-F238E27FC236}">
                <a16:creationId xmlns:a16="http://schemas.microsoft.com/office/drawing/2014/main" id="{B0F001DD-94B1-B324-B90C-03D0592D7BFD}"/>
              </a:ext>
            </a:extLst>
          </p:cNvPr>
          <p:cNvSpPr/>
          <p:nvPr userDrawn="1"/>
        </p:nvSpPr>
        <p:spPr>
          <a:xfrm>
            <a:off x="-937079" y="521564"/>
            <a:ext cx="12192000" cy="58148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Titel 7">
            <a:extLst>
              <a:ext uri="{FF2B5EF4-FFF2-40B4-BE49-F238E27FC236}">
                <a16:creationId xmlns:a16="http://schemas.microsoft.com/office/drawing/2014/main" id="{068CCDFB-AFD0-03BB-E404-6ADAEE0D72FC}"/>
              </a:ext>
            </a:extLst>
          </p:cNvPr>
          <p:cNvSpPr>
            <a:spLocks noGrp="1"/>
          </p:cNvSpPr>
          <p:nvPr>
            <p:ph type="title" hasCustomPrompt="1"/>
          </p:nvPr>
        </p:nvSpPr>
        <p:spPr>
          <a:xfrm>
            <a:off x="1524000" y="1963783"/>
            <a:ext cx="9144000" cy="2501120"/>
          </a:xfrm>
          <a:prstGeom prst="rect">
            <a:avLst/>
          </a:prstGeom>
        </p:spPr>
        <p:txBody>
          <a:bodyPr anchor="b"/>
          <a:lstStyle>
            <a:lvl1pPr>
              <a:defRPr sz="3600" b="1"/>
            </a:lvl1pPr>
          </a:lstStyle>
          <a:p>
            <a:r>
              <a:rPr lang="nl-NL" dirty="0"/>
              <a:t>“Quote”</a:t>
            </a:r>
            <a:endParaRPr lang="nl-BE" dirty="0"/>
          </a:p>
        </p:txBody>
      </p:sp>
      <p:sp>
        <p:nvSpPr>
          <p:cNvPr id="3" name="Ondertitel 2">
            <a:extLst>
              <a:ext uri="{FF2B5EF4-FFF2-40B4-BE49-F238E27FC236}">
                <a16:creationId xmlns:a16="http://schemas.microsoft.com/office/drawing/2014/main" id="{956170A0-6EC8-87A1-DECF-2F04897F1A5E}"/>
              </a:ext>
            </a:extLst>
          </p:cNvPr>
          <p:cNvSpPr>
            <a:spLocks noGrp="1"/>
          </p:cNvSpPr>
          <p:nvPr>
            <p:ph type="subTitle" idx="1" hasCustomPrompt="1"/>
          </p:nvPr>
        </p:nvSpPr>
        <p:spPr>
          <a:xfrm>
            <a:off x="1524000" y="4664556"/>
            <a:ext cx="9144000" cy="1019370"/>
          </a:xfrm>
          <a:prstGeom prst="rect">
            <a:avLst/>
          </a:prstGeom>
        </p:spPr>
        <p:txBody>
          <a:bodyPr/>
          <a:lstStyle>
            <a:lvl1pPr marL="0" indent="0" algn="l">
              <a:buNone/>
              <a:defRPr sz="2400">
                <a:solidFill>
                  <a:schemeClr val="bg1">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Quote/citaat van</a:t>
            </a:r>
            <a:endParaRPr lang="nl-BE" dirty="0"/>
          </a:p>
        </p:txBody>
      </p:sp>
    </p:spTree>
    <p:extLst>
      <p:ext uri="{BB962C8B-B14F-4D97-AF65-F5344CB8AC3E}">
        <p14:creationId xmlns:p14="http://schemas.microsoft.com/office/powerpoint/2010/main" val="347566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fsluit Dia">
    <p:spTree>
      <p:nvGrpSpPr>
        <p:cNvPr id="1" name=""/>
        <p:cNvGrpSpPr/>
        <p:nvPr/>
      </p:nvGrpSpPr>
      <p:grpSpPr>
        <a:xfrm>
          <a:off x="0" y="0"/>
          <a:ext cx="0" cy="0"/>
          <a:chOff x="0" y="0"/>
          <a:chExt cx="0" cy="0"/>
        </a:xfrm>
      </p:grpSpPr>
      <p:pic>
        <p:nvPicPr>
          <p:cNvPr id="10" name="Afbeelding 9" descr="Afbeelding met groen&#10;&#10;Automatisch gegenereerde beschrijving">
            <a:extLst>
              <a:ext uri="{FF2B5EF4-FFF2-40B4-BE49-F238E27FC236}">
                <a16:creationId xmlns:a16="http://schemas.microsoft.com/office/drawing/2014/main" id="{584BC5FD-67AF-A06E-9877-A6474656DA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hthoek: afgeronde hoeken 10">
            <a:extLst>
              <a:ext uri="{FF2B5EF4-FFF2-40B4-BE49-F238E27FC236}">
                <a16:creationId xmlns:a16="http://schemas.microsoft.com/office/drawing/2014/main" id="{B0F001DD-94B1-B324-B90C-03D0592D7BFD}"/>
              </a:ext>
            </a:extLst>
          </p:cNvPr>
          <p:cNvSpPr/>
          <p:nvPr userDrawn="1"/>
        </p:nvSpPr>
        <p:spPr>
          <a:xfrm>
            <a:off x="-878890" y="514908"/>
            <a:ext cx="12192000" cy="58148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3" name="Tijdelijke aanduiding voor tekst 12">
            <a:extLst>
              <a:ext uri="{FF2B5EF4-FFF2-40B4-BE49-F238E27FC236}">
                <a16:creationId xmlns:a16="http://schemas.microsoft.com/office/drawing/2014/main" id="{B5A1E9A9-A5DE-3B6A-BF4B-C7026167000D}"/>
              </a:ext>
            </a:extLst>
          </p:cNvPr>
          <p:cNvSpPr>
            <a:spLocks noGrp="1"/>
          </p:cNvSpPr>
          <p:nvPr>
            <p:ph type="body" sz="quarter" idx="10" hasCustomPrompt="1"/>
          </p:nvPr>
        </p:nvSpPr>
        <p:spPr>
          <a:xfrm>
            <a:off x="1524000" y="5161639"/>
            <a:ext cx="6022019" cy="522287"/>
          </a:xfrm>
          <a:prstGeom prst="rect">
            <a:avLst/>
          </a:prstGeom>
        </p:spPr>
        <p:txBody>
          <a:bodyPr>
            <a:normAutofit/>
          </a:bodyPr>
          <a:lstStyle>
            <a:lvl1pPr marL="0" indent="0">
              <a:buNone/>
              <a:defRPr sz="2000">
                <a:solidFill>
                  <a:schemeClr val="tx1">
                    <a:lumMod val="50000"/>
                    <a:lumOff val="50000"/>
                  </a:schemeClr>
                </a:solidFill>
              </a:defRPr>
            </a:lvl1pPr>
          </a:lstStyle>
          <a:p>
            <a:pPr lvl="0"/>
            <a:r>
              <a:rPr lang="nl-NL" dirty="0"/>
              <a:t>Contact 1</a:t>
            </a:r>
          </a:p>
        </p:txBody>
      </p:sp>
      <p:sp>
        <p:nvSpPr>
          <p:cNvPr id="14" name="Tijdelijke aanduiding voor tekst 12">
            <a:extLst>
              <a:ext uri="{FF2B5EF4-FFF2-40B4-BE49-F238E27FC236}">
                <a16:creationId xmlns:a16="http://schemas.microsoft.com/office/drawing/2014/main" id="{B5CD4A81-89E5-DE78-5C1D-48AD0E7C507D}"/>
              </a:ext>
            </a:extLst>
          </p:cNvPr>
          <p:cNvSpPr>
            <a:spLocks noGrp="1"/>
          </p:cNvSpPr>
          <p:nvPr>
            <p:ph type="body" sz="quarter" idx="11" hasCustomPrompt="1"/>
          </p:nvPr>
        </p:nvSpPr>
        <p:spPr>
          <a:xfrm>
            <a:off x="1523999" y="5700883"/>
            <a:ext cx="6022019" cy="522287"/>
          </a:xfrm>
          <a:prstGeom prst="rect">
            <a:avLst/>
          </a:prstGeom>
        </p:spPr>
        <p:txBody>
          <a:bodyPr>
            <a:normAutofit/>
          </a:bodyPr>
          <a:lstStyle>
            <a:lvl1pPr marL="0" indent="0">
              <a:buNone/>
              <a:defRPr sz="2000">
                <a:solidFill>
                  <a:schemeClr val="tx1">
                    <a:lumMod val="50000"/>
                    <a:lumOff val="50000"/>
                  </a:schemeClr>
                </a:solidFill>
              </a:defRPr>
            </a:lvl1pPr>
          </a:lstStyle>
          <a:p>
            <a:pPr lvl="0"/>
            <a:r>
              <a:rPr lang="nl-NL" dirty="0"/>
              <a:t>Contact 2</a:t>
            </a:r>
          </a:p>
        </p:txBody>
      </p:sp>
      <p:sp>
        <p:nvSpPr>
          <p:cNvPr id="2" name="Tekstvak 1">
            <a:extLst>
              <a:ext uri="{FF2B5EF4-FFF2-40B4-BE49-F238E27FC236}">
                <a16:creationId xmlns:a16="http://schemas.microsoft.com/office/drawing/2014/main" id="{CABA3DAA-E837-705D-77BA-333ACE59FCD6}"/>
              </a:ext>
            </a:extLst>
          </p:cNvPr>
          <p:cNvSpPr txBox="1"/>
          <p:nvPr userDrawn="1"/>
        </p:nvSpPr>
        <p:spPr>
          <a:xfrm>
            <a:off x="1523999" y="2560592"/>
            <a:ext cx="9144000" cy="646331"/>
          </a:xfrm>
          <a:prstGeom prst="rect">
            <a:avLst/>
          </a:prstGeom>
          <a:noFill/>
        </p:spPr>
        <p:txBody>
          <a:bodyPr wrap="square" rtlCol="0">
            <a:spAutoFit/>
          </a:bodyPr>
          <a:lstStyle/>
          <a:p>
            <a:r>
              <a:rPr lang="nl-BE" sz="3600" b="1" dirty="0">
                <a:latin typeface="+mj-lt"/>
              </a:rPr>
              <a:t>Bedankt!</a:t>
            </a:r>
          </a:p>
        </p:txBody>
      </p:sp>
      <p:sp>
        <p:nvSpPr>
          <p:cNvPr id="5" name="Tekstvak 4">
            <a:extLst>
              <a:ext uri="{FF2B5EF4-FFF2-40B4-BE49-F238E27FC236}">
                <a16:creationId xmlns:a16="http://schemas.microsoft.com/office/drawing/2014/main" id="{BEAE52B7-A94D-EE83-8282-2109B2320E01}"/>
              </a:ext>
            </a:extLst>
          </p:cNvPr>
          <p:cNvSpPr txBox="1"/>
          <p:nvPr userDrawn="1"/>
        </p:nvSpPr>
        <p:spPr>
          <a:xfrm>
            <a:off x="1523999" y="3605842"/>
            <a:ext cx="9144000"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dirty="0">
                <a:latin typeface="+mj-lt"/>
              </a:rPr>
              <a:t>Heb je nog vragen?</a:t>
            </a:r>
            <a:endParaRPr lang="nl-BE" sz="2400" dirty="0">
              <a:latin typeface="+mj-lt"/>
            </a:endParaRPr>
          </a:p>
          <a:p>
            <a:endParaRPr lang="nl-BE" dirty="0"/>
          </a:p>
        </p:txBody>
      </p:sp>
      <p:pic>
        <p:nvPicPr>
          <p:cNvPr id="3" name="Afbeelding 2" descr="Afbeelding met Graphics, grafische vormgeving, Lettertype, clipart&#10;&#10;Automatisch gegenereerde beschrijving">
            <a:extLst>
              <a:ext uri="{FF2B5EF4-FFF2-40B4-BE49-F238E27FC236}">
                <a16:creationId xmlns:a16="http://schemas.microsoft.com/office/drawing/2014/main" id="{C158E5CA-4A65-8334-8E01-6029D9A5E94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1108" y="856300"/>
            <a:ext cx="1934274" cy="1459958"/>
          </a:xfrm>
          <a:prstGeom prst="rect">
            <a:avLst/>
          </a:prstGeom>
        </p:spPr>
      </p:pic>
      <p:pic>
        <p:nvPicPr>
          <p:cNvPr id="6" name="Afbeelding 5" descr="Afbeelding met schermopname, zwart&#10;&#10;Automatisch gegenereerde beschrijving">
            <a:extLst>
              <a:ext uri="{FF2B5EF4-FFF2-40B4-BE49-F238E27FC236}">
                <a16:creationId xmlns:a16="http://schemas.microsoft.com/office/drawing/2014/main" id="{88AFEE55-8F85-3A4F-183B-928E5C8F0C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22770" y="5012086"/>
            <a:ext cx="2527069" cy="1263535"/>
          </a:xfrm>
          <a:prstGeom prst="rect">
            <a:avLst/>
          </a:prstGeom>
        </p:spPr>
      </p:pic>
    </p:spTree>
    <p:extLst>
      <p:ext uri="{BB962C8B-B14F-4D97-AF65-F5344CB8AC3E}">
        <p14:creationId xmlns:p14="http://schemas.microsoft.com/office/powerpoint/2010/main" val="4044121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dia">
    <p:spTree>
      <p:nvGrpSpPr>
        <p:cNvPr id="1" name=""/>
        <p:cNvGrpSpPr/>
        <p:nvPr/>
      </p:nvGrpSpPr>
      <p:grpSpPr>
        <a:xfrm>
          <a:off x="0" y="0"/>
          <a:ext cx="0" cy="0"/>
          <a:chOff x="0" y="0"/>
          <a:chExt cx="0" cy="0"/>
        </a:xfrm>
      </p:grpSpPr>
      <p:pic>
        <p:nvPicPr>
          <p:cNvPr id="10" name="Afbeelding 9" descr="Afbeelding met groen&#10;&#10;Automatisch gegenereerde beschrijving">
            <a:extLst>
              <a:ext uri="{FF2B5EF4-FFF2-40B4-BE49-F238E27FC236}">
                <a16:creationId xmlns:a16="http://schemas.microsoft.com/office/drawing/2014/main" id="{584BC5FD-67AF-A06E-9877-A6474656DA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hthoek: afgeronde hoeken 10">
            <a:extLst>
              <a:ext uri="{FF2B5EF4-FFF2-40B4-BE49-F238E27FC236}">
                <a16:creationId xmlns:a16="http://schemas.microsoft.com/office/drawing/2014/main" id="{B0F001DD-94B1-B324-B90C-03D0592D7BFD}"/>
              </a:ext>
            </a:extLst>
          </p:cNvPr>
          <p:cNvSpPr/>
          <p:nvPr userDrawn="1"/>
        </p:nvSpPr>
        <p:spPr>
          <a:xfrm>
            <a:off x="-668607" y="521564"/>
            <a:ext cx="12192000" cy="58148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2" name="Rechthoek 1">
            <a:extLst>
              <a:ext uri="{FF2B5EF4-FFF2-40B4-BE49-F238E27FC236}">
                <a16:creationId xmlns:a16="http://schemas.microsoft.com/office/drawing/2014/main" id="{A30DAB31-D507-DBC8-02CA-F04EC4A08829}"/>
              </a:ext>
            </a:extLst>
          </p:cNvPr>
          <p:cNvSpPr/>
          <p:nvPr userDrawn="1"/>
        </p:nvSpPr>
        <p:spPr>
          <a:xfrm>
            <a:off x="1377654" y="2095052"/>
            <a:ext cx="2061783" cy="646331"/>
          </a:xfrm>
          <a:prstGeom prst="rect">
            <a:avLst/>
          </a:prstGeom>
          <a:noFill/>
        </p:spPr>
        <p:txBody>
          <a:bodyPr wrap="none" lIns="91440" tIns="45720" rIns="91440" bIns="45720">
            <a:spAutoFit/>
          </a:bodyPr>
          <a:lstStyle/>
          <a:p>
            <a:pPr algn="ctr"/>
            <a:r>
              <a:rPr lang="nl-NL" sz="3600" b="1" kern="1200" dirty="0">
                <a:solidFill>
                  <a:schemeClr val="tx1"/>
                </a:solidFill>
                <a:latin typeface="+mj-lt"/>
                <a:ea typeface="+mn-ea"/>
                <a:cs typeface="+mn-cs"/>
              </a:rPr>
              <a:t>Agenda</a:t>
            </a:r>
          </a:p>
        </p:txBody>
      </p:sp>
      <p:cxnSp>
        <p:nvCxnSpPr>
          <p:cNvPr id="8" name="Rechte verbindingslijn 7">
            <a:extLst>
              <a:ext uri="{FF2B5EF4-FFF2-40B4-BE49-F238E27FC236}">
                <a16:creationId xmlns:a16="http://schemas.microsoft.com/office/drawing/2014/main" id="{739E996A-61A1-5522-FF46-CABCBF6AE088}"/>
              </a:ext>
            </a:extLst>
          </p:cNvPr>
          <p:cNvCxnSpPr/>
          <p:nvPr userDrawn="1"/>
        </p:nvCxnSpPr>
        <p:spPr>
          <a:xfrm>
            <a:off x="6096000" y="3055817"/>
            <a:ext cx="0" cy="278476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Tijdelijke aanduiding voor inhoud 2">
            <a:extLst>
              <a:ext uri="{FF2B5EF4-FFF2-40B4-BE49-F238E27FC236}">
                <a16:creationId xmlns:a16="http://schemas.microsoft.com/office/drawing/2014/main" id="{59776BDB-46A2-E413-4640-8C8A47FC960D}"/>
              </a:ext>
            </a:extLst>
          </p:cNvPr>
          <p:cNvSpPr>
            <a:spLocks noGrp="1"/>
          </p:cNvSpPr>
          <p:nvPr>
            <p:ph sz="half" idx="1"/>
          </p:nvPr>
        </p:nvSpPr>
        <p:spPr>
          <a:xfrm>
            <a:off x="1415134" y="3069792"/>
            <a:ext cx="4532457" cy="2778411"/>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14" name="Tijdelijke aanduiding voor inhoud 2">
            <a:extLst>
              <a:ext uri="{FF2B5EF4-FFF2-40B4-BE49-F238E27FC236}">
                <a16:creationId xmlns:a16="http://schemas.microsoft.com/office/drawing/2014/main" id="{AEF64133-BA18-3C8D-CE56-FBEE3C1C3BB9}"/>
              </a:ext>
            </a:extLst>
          </p:cNvPr>
          <p:cNvSpPr>
            <a:spLocks noGrp="1"/>
          </p:cNvSpPr>
          <p:nvPr>
            <p:ph sz="half" idx="16"/>
          </p:nvPr>
        </p:nvSpPr>
        <p:spPr>
          <a:xfrm>
            <a:off x="6244415" y="3055817"/>
            <a:ext cx="4532451" cy="2784763"/>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pic>
        <p:nvPicPr>
          <p:cNvPr id="3" name="Afbeelding 2" descr="Afbeelding met Graphics, grafische vormgeving, Lettertype, clipart&#10;&#10;Automatisch gegenereerde beschrijving">
            <a:extLst>
              <a:ext uri="{FF2B5EF4-FFF2-40B4-BE49-F238E27FC236}">
                <a16:creationId xmlns:a16="http://schemas.microsoft.com/office/drawing/2014/main" id="{B2C4C5EC-BB30-5D98-0873-D98388CBF14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8607" y="719263"/>
            <a:ext cx="1845781" cy="1393165"/>
          </a:xfrm>
          <a:prstGeom prst="rect">
            <a:avLst/>
          </a:prstGeom>
        </p:spPr>
      </p:pic>
    </p:spTree>
    <p:extLst>
      <p:ext uri="{BB962C8B-B14F-4D97-AF65-F5344CB8AC3E}">
        <p14:creationId xmlns:p14="http://schemas.microsoft.com/office/powerpoint/2010/main" val="2480530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hoofdstu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64EECD-0E8D-BB70-A32C-1E9522BDB6AA}"/>
              </a:ext>
            </a:extLst>
          </p:cNvPr>
          <p:cNvSpPr>
            <a:spLocks noGrp="1"/>
          </p:cNvSpPr>
          <p:nvPr>
            <p:ph type="title" hasCustomPrompt="1"/>
          </p:nvPr>
        </p:nvSpPr>
        <p:spPr>
          <a:xfrm>
            <a:off x="831850" y="2053938"/>
            <a:ext cx="9858939" cy="2293938"/>
          </a:xfrm>
          <a:prstGeom prst="rect">
            <a:avLst/>
          </a:prstGeom>
        </p:spPr>
        <p:txBody>
          <a:bodyPr anchor="b">
            <a:normAutofit/>
          </a:bodyPr>
          <a:lstStyle>
            <a:lvl1pPr>
              <a:defRPr sz="5400"/>
            </a:lvl1pPr>
          </a:lstStyle>
          <a:p>
            <a:r>
              <a:rPr lang="nl-NL" dirty="0"/>
              <a:t>Titel van sectie/hoofdstuk</a:t>
            </a:r>
            <a:endParaRPr lang="nl-BE" dirty="0"/>
          </a:p>
        </p:txBody>
      </p:sp>
      <p:sp>
        <p:nvSpPr>
          <p:cNvPr id="3" name="Tijdelijke aanduiding voor tekst 2">
            <a:extLst>
              <a:ext uri="{FF2B5EF4-FFF2-40B4-BE49-F238E27FC236}">
                <a16:creationId xmlns:a16="http://schemas.microsoft.com/office/drawing/2014/main" id="{F357D423-964C-B409-9F14-0C7AC1C10CC5}"/>
              </a:ext>
            </a:extLst>
          </p:cNvPr>
          <p:cNvSpPr>
            <a:spLocks noGrp="1"/>
          </p:cNvSpPr>
          <p:nvPr>
            <p:ph type="body" idx="1" hasCustomPrompt="1"/>
          </p:nvPr>
        </p:nvSpPr>
        <p:spPr>
          <a:xfrm>
            <a:off x="831850" y="4375447"/>
            <a:ext cx="9038543" cy="936538"/>
          </a:xfrm>
          <a:prstGeom prst="rect">
            <a:avLst/>
          </a:prstGeom>
        </p:spPr>
        <p:txBody>
          <a:bodyPr/>
          <a:lstStyle>
            <a:lvl1pPr marL="0" indent="0">
              <a:buNone/>
              <a:defRPr sz="2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Ondertitel/beschrijving</a:t>
            </a:r>
          </a:p>
        </p:txBody>
      </p:sp>
      <p:sp>
        <p:nvSpPr>
          <p:cNvPr id="7" name="Rechthoek: afgeronde hoeken 6">
            <a:extLst>
              <a:ext uri="{FF2B5EF4-FFF2-40B4-BE49-F238E27FC236}">
                <a16:creationId xmlns:a16="http://schemas.microsoft.com/office/drawing/2014/main" id="{B41A4974-D7C5-ABD4-676C-7E57AB3B8521}"/>
              </a:ext>
            </a:extLst>
          </p:cNvPr>
          <p:cNvSpPr/>
          <p:nvPr userDrawn="1"/>
        </p:nvSpPr>
        <p:spPr>
          <a:xfrm>
            <a:off x="-1554752" y="-1580867"/>
            <a:ext cx="12487614" cy="6920423"/>
          </a:xfrm>
          <a:prstGeom prst="roundRect">
            <a:avLst/>
          </a:prstGeom>
          <a:no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pic>
        <p:nvPicPr>
          <p:cNvPr id="4" name="Afbeelding 3">
            <a:extLst>
              <a:ext uri="{FF2B5EF4-FFF2-40B4-BE49-F238E27FC236}">
                <a16:creationId xmlns:a16="http://schemas.microsoft.com/office/drawing/2014/main" id="{4BC713EB-C8E8-BE20-88EA-2C19F61F9D32}"/>
              </a:ext>
            </a:extLst>
          </p:cNvPr>
          <p:cNvPicPr>
            <a:picLocks noChangeAspect="1"/>
          </p:cNvPicPr>
          <p:nvPr userDrawn="1"/>
        </p:nvPicPr>
        <p:blipFill>
          <a:blip r:embed="rId2"/>
          <a:stretch>
            <a:fillRect/>
          </a:stretch>
        </p:blipFill>
        <p:spPr>
          <a:xfrm>
            <a:off x="1801505" y="147781"/>
            <a:ext cx="2172440" cy="848014"/>
          </a:xfrm>
          <a:prstGeom prst="rect">
            <a:avLst/>
          </a:prstGeom>
        </p:spPr>
      </p:pic>
    </p:spTree>
    <p:extLst>
      <p:ext uri="{BB962C8B-B14F-4D97-AF65-F5344CB8AC3E}">
        <p14:creationId xmlns:p14="http://schemas.microsoft.com/office/powerpoint/2010/main" val="3663166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17E946-B254-C5F9-FB80-3B09EC621323}"/>
              </a:ext>
            </a:extLst>
          </p:cNvPr>
          <p:cNvSpPr>
            <a:spLocks noGrp="1"/>
          </p:cNvSpPr>
          <p:nvPr>
            <p:ph type="title"/>
          </p:nvPr>
        </p:nvSpPr>
        <p:spPr>
          <a:xfrm>
            <a:off x="838198" y="1180406"/>
            <a:ext cx="10990811" cy="761957"/>
          </a:xfrm>
          <a:prstGeom prst="rect">
            <a:avLst/>
          </a:prstGeom>
        </p:spPr>
        <p:txBody>
          <a:bodyPr/>
          <a:lstStyle/>
          <a:p>
            <a:r>
              <a:rPr lang="nl-NL" dirty="0"/>
              <a:t>Klik om stijl te bewerken</a:t>
            </a:r>
            <a:endParaRPr lang="nl-BE" dirty="0"/>
          </a:p>
        </p:txBody>
      </p:sp>
      <p:sp>
        <p:nvSpPr>
          <p:cNvPr id="3" name="Tijdelijke aanduiding voor inhoud 2">
            <a:extLst>
              <a:ext uri="{FF2B5EF4-FFF2-40B4-BE49-F238E27FC236}">
                <a16:creationId xmlns:a16="http://schemas.microsoft.com/office/drawing/2014/main" id="{7527E8E0-6CEF-5B52-1468-2FF576E0DAC4}"/>
              </a:ext>
            </a:extLst>
          </p:cNvPr>
          <p:cNvSpPr>
            <a:spLocks noGrp="1"/>
          </p:cNvSpPr>
          <p:nvPr>
            <p:ph idx="1"/>
          </p:nvPr>
        </p:nvSpPr>
        <p:spPr>
          <a:xfrm>
            <a:off x="838199" y="2111434"/>
            <a:ext cx="10990811" cy="3566160"/>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pic>
        <p:nvPicPr>
          <p:cNvPr id="4" name="Afbeelding 3">
            <a:extLst>
              <a:ext uri="{FF2B5EF4-FFF2-40B4-BE49-F238E27FC236}">
                <a16:creationId xmlns:a16="http://schemas.microsoft.com/office/drawing/2014/main" id="{AB0F7396-7C2C-9FE0-F23D-CBD391B0080D}"/>
              </a:ext>
            </a:extLst>
          </p:cNvPr>
          <p:cNvPicPr>
            <a:picLocks noChangeAspect="1"/>
          </p:cNvPicPr>
          <p:nvPr userDrawn="1"/>
        </p:nvPicPr>
        <p:blipFill>
          <a:blip r:embed="rId2"/>
          <a:stretch>
            <a:fillRect/>
          </a:stretch>
        </p:blipFill>
        <p:spPr>
          <a:xfrm>
            <a:off x="10059117" y="320456"/>
            <a:ext cx="1769892" cy="690879"/>
          </a:xfrm>
          <a:prstGeom prst="rect">
            <a:avLst/>
          </a:prstGeom>
        </p:spPr>
      </p:pic>
    </p:spTree>
    <p:extLst>
      <p:ext uri="{BB962C8B-B14F-4D97-AF65-F5344CB8AC3E}">
        <p14:creationId xmlns:p14="http://schemas.microsoft.com/office/powerpoint/2010/main" val="4118093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5C70632-B0BD-D2AC-33EC-7798432C2AB8}"/>
              </a:ext>
            </a:extLst>
          </p:cNvPr>
          <p:cNvSpPr>
            <a:spLocks noGrp="1"/>
          </p:cNvSpPr>
          <p:nvPr>
            <p:ph sz="half" idx="1"/>
          </p:nvPr>
        </p:nvSpPr>
        <p:spPr>
          <a:xfrm>
            <a:off x="838200" y="2085607"/>
            <a:ext cx="5181600" cy="3570024"/>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9" name="Tijdelijke aanduiding voor afbeelding 8">
            <a:extLst>
              <a:ext uri="{FF2B5EF4-FFF2-40B4-BE49-F238E27FC236}">
                <a16:creationId xmlns:a16="http://schemas.microsoft.com/office/drawing/2014/main" id="{61634EE9-4267-9D22-D5E7-F354F7D5F5B4}"/>
              </a:ext>
            </a:extLst>
          </p:cNvPr>
          <p:cNvSpPr>
            <a:spLocks noGrp="1"/>
          </p:cNvSpPr>
          <p:nvPr>
            <p:ph type="pic" sz="quarter" idx="10"/>
          </p:nvPr>
        </p:nvSpPr>
        <p:spPr>
          <a:xfrm>
            <a:off x="6249988" y="2085606"/>
            <a:ext cx="5181600" cy="3570024"/>
          </a:xfrm>
          <a:prstGeom prst="rect">
            <a:avLst/>
          </a:prstGeom>
        </p:spPr>
        <p:txBody>
          <a:bodyPr/>
          <a:lstStyle/>
          <a:p>
            <a:endParaRPr lang="nl-BE" dirty="0"/>
          </a:p>
        </p:txBody>
      </p:sp>
      <p:sp>
        <p:nvSpPr>
          <p:cNvPr id="14" name="Titel 13">
            <a:extLst>
              <a:ext uri="{FF2B5EF4-FFF2-40B4-BE49-F238E27FC236}">
                <a16:creationId xmlns:a16="http://schemas.microsoft.com/office/drawing/2014/main" id="{2A5C2018-2E38-37EA-441A-D04722A5697C}"/>
              </a:ext>
            </a:extLst>
          </p:cNvPr>
          <p:cNvSpPr>
            <a:spLocks noGrp="1"/>
          </p:cNvSpPr>
          <p:nvPr>
            <p:ph type="title"/>
          </p:nvPr>
        </p:nvSpPr>
        <p:spPr>
          <a:xfrm>
            <a:off x="838200" y="1202370"/>
            <a:ext cx="10593388" cy="717951"/>
          </a:xfrm>
          <a:prstGeom prst="rect">
            <a:avLst/>
          </a:prstGeom>
        </p:spPr>
        <p:txBody>
          <a:bodyPr/>
          <a:lstStyle/>
          <a:p>
            <a:r>
              <a:rPr lang="nl-NL" dirty="0"/>
              <a:t>Klik om stijl te bewerken</a:t>
            </a:r>
            <a:endParaRPr lang="nl-BE" dirty="0"/>
          </a:p>
        </p:txBody>
      </p:sp>
    </p:spTree>
    <p:extLst>
      <p:ext uri="{BB962C8B-B14F-4D97-AF65-F5344CB8AC3E}">
        <p14:creationId xmlns:p14="http://schemas.microsoft.com/office/powerpoint/2010/main" val="1937823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fiek met tekst">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5C70632-B0BD-D2AC-33EC-7798432C2AB8}"/>
              </a:ext>
            </a:extLst>
          </p:cNvPr>
          <p:cNvSpPr>
            <a:spLocks noGrp="1"/>
          </p:cNvSpPr>
          <p:nvPr>
            <p:ph sz="half" idx="1"/>
          </p:nvPr>
        </p:nvSpPr>
        <p:spPr>
          <a:xfrm>
            <a:off x="838200" y="2085607"/>
            <a:ext cx="5181600" cy="3570024"/>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14" name="Titel 13">
            <a:extLst>
              <a:ext uri="{FF2B5EF4-FFF2-40B4-BE49-F238E27FC236}">
                <a16:creationId xmlns:a16="http://schemas.microsoft.com/office/drawing/2014/main" id="{2A5C2018-2E38-37EA-441A-D04722A5697C}"/>
              </a:ext>
            </a:extLst>
          </p:cNvPr>
          <p:cNvSpPr>
            <a:spLocks noGrp="1"/>
          </p:cNvSpPr>
          <p:nvPr>
            <p:ph type="title"/>
          </p:nvPr>
        </p:nvSpPr>
        <p:spPr>
          <a:xfrm>
            <a:off x="838200" y="1202370"/>
            <a:ext cx="10593388" cy="717951"/>
          </a:xfrm>
          <a:prstGeom prst="rect">
            <a:avLst/>
          </a:prstGeom>
        </p:spPr>
        <p:txBody>
          <a:bodyPr/>
          <a:lstStyle/>
          <a:p>
            <a:r>
              <a:rPr lang="nl-NL" dirty="0"/>
              <a:t>Klik om stijl te bewerken</a:t>
            </a:r>
            <a:endParaRPr lang="nl-BE" dirty="0"/>
          </a:p>
        </p:txBody>
      </p:sp>
      <p:sp>
        <p:nvSpPr>
          <p:cNvPr id="4" name="Tijdelijke aanduiding voor grafiek 3">
            <a:extLst>
              <a:ext uri="{FF2B5EF4-FFF2-40B4-BE49-F238E27FC236}">
                <a16:creationId xmlns:a16="http://schemas.microsoft.com/office/drawing/2014/main" id="{81D87AC6-FB1D-749B-66FC-6EE2C9BA2F4E}"/>
              </a:ext>
            </a:extLst>
          </p:cNvPr>
          <p:cNvSpPr>
            <a:spLocks noGrp="1"/>
          </p:cNvSpPr>
          <p:nvPr>
            <p:ph type="chart" sz="quarter" idx="10"/>
          </p:nvPr>
        </p:nvSpPr>
        <p:spPr>
          <a:xfrm>
            <a:off x="6332538" y="2085975"/>
            <a:ext cx="5099050" cy="3570288"/>
          </a:xfrm>
          <a:prstGeom prst="rect">
            <a:avLst/>
          </a:prstGeom>
        </p:spPr>
        <p:txBody>
          <a:bodyPr/>
          <a:lstStyle/>
          <a:p>
            <a:endParaRPr lang="nl-BE"/>
          </a:p>
        </p:txBody>
      </p:sp>
    </p:spTree>
    <p:extLst>
      <p:ext uri="{BB962C8B-B14F-4D97-AF65-F5344CB8AC3E}">
        <p14:creationId xmlns:p14="http://schemas.microsoft.com/office/powerpoint/2010/main" val="2049483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ote afbeelding">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61634EE9-4267-9D22-D5E7-F354F7D5F5B4}"/>
              </a:ext>
            </a:extLst>
          </p:cNvPr>
          <p:cNvSpPr>
            <a:spLocks noGrp="1"/>
          </p:cNvSpPr>
          <p:nvPr>
            <p:ph type="pic" sz="quarter" idx="10"/>
          </p:nvPr>
        </p:nvSpPr>
        <p:spPr>
          <a:xfrm>
            <a:off x="1238596" y="1388226"/>
            <a:ext cx="9858895" cy="3466407"/>
          </a:xfrm>
          <a:prstGeom prst="rect">
            <a:avLst/>
          </a:prstGeom>
        </p:spPr>
        <p:txBody>
          <a:bodyPr/>
          <a:lstStyle/>
          <a:p>
            <a:endParaRPr lang="nl-BE" dirty="0"/>
          </a:p>
        </p:txBody>
      </p:sp>
      <p:sp>
        <p:nvSpPr>
          <p:cNvPr id="3" name="Tijdelijke aanduiding voor tekst 2">
            <a:extLst>
              <a:ext uri="{FF2B5EF4-FFF2-40B4-BE49-F238E27FC236}">
                <a16:creationId xmlns:a16="http://schemas.microsoft.com/office/drawing/2014/main" id="{94CF8EF6-302B-F9F2-58CD-2B19344F8B07}"/>
              </a:ext>
            </a:extLst>
          </p:cNvPr>
          <p:cNvSpPr>
            <a:spLocks noGrp="1"/>
          </p:cNvSpPr>
          <p:nvPr>
            <p:ph type="body" sz="quarter" idx="11" hasCustomPrompt="1"/>
          </p:nvPr>
        </p:nvSpPr>
        <p:spPr>
          <a:xfrm>
            <a:off x="1238595" y="5029200"/>
            <a:ext cx="9858895" cy="441325"/>
          </a:xfrm>
          <a:prstGeom prst="rect">
            <a:avLst/>
          </a:prstGeom>
        </p:spPr>
        <p:txBody>
          <a:bodyPr/>
          <a:lstStyle>
            <a:lvl2pPr marL="0" indent="0">
              <a:buNone/>
              <a:defRPr>
                <a:solidFill>
                  <a:schemeClr val="tx1">
                    <a:lumMod val="50000"/>
                    <a:lumOff val="50000"/>
                  </a:schemeClr>
                </a:solidFill>
              </a:defRPr>
            </a:lvl2pPr>
            <a:lvl3pPr marL="914400" indent="0" algn="l">
              <a:buFont typeface="Arial" panose="020B0604020202020204" pitchFamily="34" charset="0"/>
              <a:buNone/>
              <a:defRPr/>
            </a:lvl3pPr>
          </a:lstStyle>
          <a:p>
            <a:pPr lvl="1"/>
            <a:r>
              <a:rPr lang="nl-BE" dirty="0"/>
              <a:t>Onderschrift</a:t>
            </a:r>
          </a:p>
        </p:txBody>
      </p:sp>
    </p:spTree>
    <p:extLst>
      <p:ext uri="{BB962C8B-B14F-4D97-AF65-F5344CB8AC3E}">
        <p14:creationId xmlns:p14="http://schemas.microsoft.com/office/powerpoint/2010/main" val="3715136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deling missietekst">
    <p:spTree>
      <p:nvGrpSpPr>
        <p:cNvPr id="1" name=""/>
        <p:cNvGrpSpPr/>
        <p:nvPr/>
      </p:nvGrpSpPr>
      <p:grpSpPr>
        <a:xfrm>
          <a:off x="0" y="0"/>
          <a:ext cx="0" cy="0"/>
          <a:chOff x="0" y="0"/>
          <a:chExt cx="0" cy="0"/>
        </a:xfrm>
      </p:grpSpPr>
      <p:pic>
        <p:nvPicPr>
          <p:cNvPr id="4" name="Afbeelding 3" descr="Afbeelding met tekst, schermopname, Lettertype, ontwerp&#10;&#10;Automatisch gegenereerde beschrijving">
            <a:extLst>
              <a:ext uri="{FF2B5EF4-FFF2-40B4-BE49-F238E27FC236}">
                <a16:creationId xmlns:a16="http://schemas.microsoft.com/office/drawing/2014/main" id="{5BE4C8B4-E06B-A0E5-08AE-4FF3A49A9D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5143500" cy="6858000"/>
          </a:xfrm>
          <a:prstGeom prst="rect">
            <a:avLst/>
          </a:prstGeom>
        </p:spPr>
      </p:pic>
      <p:sp>
        <p:nvSpPr>
          <p:cNvPr id="5" name="Tijdelijke aanduiding voor inhoud 2">
            <a:extLst>
              <a:ext uri="{FF2B5EF4-FFF2-40B4-BE49-F238E27FC236}">
                <a16:creationId xmlns:a16="http://schemas.microsoft.com/office/drawing/2014/main" id="{C616CBFD-10CB-959D-7589-7B4387FB6D4D}"/>
              </a:ext>
            </a:extLst>
          </p:cNvPr>
          <p:cNvSpPr>
            <a:spLocks noGrp="1"/>
          </p:cNvSpPr>
          <p:nvPr>
            <p:ph sz="half" idx="1"/>
          </p:nvPr>
        </p:nvSpPr>
        <p:spPr>
          <a:xfrm>
            <a:off x="5554872" y="1540250"/>
            <a:ext cx="6282452" cy="5118245"/>
          </a:xfrm>
          <a:prstGeom prst="rect">
            <a:avLst/>
          </a:prstGeo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6" name="Titel 13">
            <a:extLst>
              <a:ext uri="{FF2B5EF4-FFF2-40B4-BE49-F238E27FC236}">
                <a16:creationId xmlns:a16="http://schemas.microsoft.com/office/drawing/2014/main" id="{1A8A1CF4-818F-A937-7EAD-9850396ECEA3}"/>
              </a:ext>
            </a:extLst>
          </p:cNvPr>
          <p:cNvSpPr>
            <a:spLocks noGrp="1"/>
          </p:cNvSpPr>
          <p:nvPr>
            <p:ph type="title"/>
          </p:nvPr>
        </p:nvSpPr>
        <p:spPr>
          <a:xfrm>
            <a:off x="5554872" y="603854"/>
            <a:ext cx="6282452" cy="717951"/>
          </a:xfrm>
          <a:prstGeom prst="rect">
            <a:avLst/>
          </a:prstGeom>
        </p:spPr>
        <p:txBody>
          <a:bodyPr/>
          <a:lstStyle/>
          <a:p>
            <a:r>
              <a:rPr lang="nl-NL" dirty="0"/>
              <a:t>Klik om stijl te bewerken</a:t>
            </a:r>
            <a:endParaRPr lang="nl-BE" dirty="0"/>
          </a:p>
        </p:txBody>
      </p:sp>
    </p:spTree>
    <p:extLst>
      <p:ext uri="{BB962C8B-B14F-4D97-AF65-F5344CB8AC3E}">
        <p14:creationId xmlns:p14="http://schemas.microsoft.com/office/powerpoint/2010/main" val="3636506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ote Grafiek">
    <p:spTree>
      <p:nvGrpSpPr>
        <p:cNvPr id="1" name=""/>
        <p:cNvGrpSpPr/>
        <p:nvPr/>
      </p:nvGrpSpPr>
      <p:grpSpPr>
        <a:xfrm>
          <a:off x="0" y="0"/>
          <a:ext cx="0" cy="0"/>
          <a:chOff x="0" y="0"/>
          <a:chExt cx="0" cy="0"/>
        </a:xfrm>
      </p:grpSpPr>
      <p:sp>
        <p:nvSpPr>
          <p:cNvPr id="3" name="Tijdelijke aanduiding voor grafiek 2">
            <a:extLst>
              <a:ext uri="{FF2B5EF4-FFF2-40B4-BE49-F238E27FC236}">
                <a16:creationId xmlns:a16="http://schemas.microsoft.com/office/drawing/2014/main" id="{657591A8-BC44-D25C-01E7-EDF1D510BC4D}"/>
              </a:ext>
            </a:extLst>
          </p:cNvPr>
          <p:cNvSpPr>
            <a:spLocks noGrp="1"/>
          </p:cNvSpPr>
          <p:nvPr>
            <p:ph type="chart" sz="quarter" idx="10"/>
          </p:nvPr>
        </p:nvSpPr>
        <p:spPr>
          <a:xfrm>
            <a:off x="1354138" y="1336675"/>
            <a:ext cx="9126537" cy="3571875"/>
          </a:xfrm>
          <a:prstGeom prst="rect">
            <a:avLst/>
          </a:prstGeom>
        </p:spPr>
        <p:txBody>
          <a:bodyPr/>
          <a:lstStyle/>
          <a:p>
            <a:endParaRPr lang="nl-BE"/>
          </a:p>
        </p:txBody>
      </p:sp>
      <p:sp>
        <p:nvSpPr>
          <p:cNvPr id="4" name="Tijdelijke aanduiding voor tekst 2">
            <a:extLst>
              <a:ext uri="{FF2B5EF4-FFF2-40B4-BE49-F238E27FC236}">
                <a16:creationId xmlns:a16="http://schemas.microsoft.com/office/drawing/2014/main" id="{B5D86287-0DF2-6907-F4B6-12C3C481D7D0}"/>
              </a:ext>
            </a:extLst>
          </p:cNvPr>
          <p:cNvSpPr>
            <a:spLocks noGrp="1"/>
          </p:cNvSpPr>
          <p:nvPr>
            <p:ph type="body" sz="quarter" idx="11" hasCustomPrompt="1"/>
          </p:nvPr>
        </p:nvSpPr>
        <p:spPr>
          <a:xfrm>
            <a:off x="1354138" y="5029200"/>
            <a:ext cx="9126537" cy="441325"/>
          </a:xfrm>
          <a:prstGeom prst="rect">
            <a:avLst/>
          </a:prstGeom>
        </p:spPr>
        <p:txBody>
          <a:bodyPr/>
          <a:lstStyle>
            <a:lvl2pPr marL="0" indent="0">
              <a:buNone/>
              <a:defRPr>
                <a:solidFill>
                  <a:schemeClr val="tx1">
                    <a:lumMod val="50000"/>
                    <a:lumOff val="50000"/>
                  </a:schemeClr>
                </a:solidFill>
              </a:defRPr>
            </a:lvl2pPr>
            <a:lvl3pPr marL="914400" indent="0" algn="l">
              <a:buFont typeface="Arial" panose="020B0604020202020204" pitchFamily="34" charset="0"/>
              <a:buNone/>
              <a:defRPr/>
            </a:lvl3pPr>
          </a:lstStyle>
          <a:p>
            <a:pPr lvl="1"/>
            <a:r>
              <a:rPr lang="nl-BE" dirty="0"/>
              <a:t>Onderschrift</a:t>
            </a:r>
          </a:p>
        </p:txBody>
      </p:sp>
    </p:spTree>
    <p:extLst>
      <p:ext uri="{BB962C8B-B14F-4D97-AF65-F5344CB8AC3E}">
        <p14:creationId xmlns:p14="http://schemas.microsoft.com/office/powerpoint/2010/main" val="3035323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ekst 2">
            <a:extLst>
              <a:ext uri="{FF2B5EF4-FFF2-40B4-BE49-F238E27FC236}">
                <a16:creationId xmlns:a16="http://schemas.microsoft.com/office/drawing/2014/main" id="{20ECBE44-4A6F-56E5-7DCE-14AA80DC41F6}"/>
              </a:ext>
            </a:extLst>
          </p:cNvPr>
          <p:cNvSpPr>
            <a:spLocks noGrp="1"/>
          </p:cNvSpPr>
          <p:nvPr>
            <p:ph type="body" idx="1"/>
          </p:nvPr>
        </p:nvSpPr>
        <p:spPr>
          <a:xfrm>
            <a:off x="838200" y="2001472"/>
            <a:ext cx="10515600" cy="3850897"/>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pic>
        <p:nvPicPr>
          <p:cNvPr id="4" name="Afbeelding 3" descr="Afbeelding met Graphics, grafische vormgeving, Lettertype, clipart&#10;&#10;Automatisch gegenereerde beschrijving">
            <a:extLst>
              <a:ext uri="{FF2B5EF4-FFF2-40B4-BE49-F238E27FC236}">
                <a16:creationId xmlns:a16="http://schemas.microsoft.com/office/drawing/2014/main" id="{FC9D83CB-3B06-0C2F-CFB2-FD419726102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70336" y="138043"/>
            <a:ext cx="1325710" cy="1000624"/>
          </a:xfrm>
          <a:prstGeom prst="rect">
            <a:avLst/>
          </a:prstGeom>
        </p:spPr>
      </p:pic>
    </p:spTree>
    <p:extLst>
      <p:ext uri="{BB962C8B-B14F-4D97-AF65-F5344CB8AC3E}">
        <p14:creationId xmlns:p14="http://schemas.microsoft.com/office/powerpoint/2010/main" val="4193530876"/>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0" r:id="rId4"/>
    <p:sldLayoutId id="2147483652" r:id="rId5"/>
    <p:sldLayoutId id="2147483657" r:id="rId6"/>
    <p:sldLayoutId id="2147483654" r:id="rId7"/>
    <p:sldLayoutId id="2147483659" r:id="rId8"/>
    <p:sldLayoutId id="2147483655" r:id="rId9"/>
    <p:sldLayoutId id="2147483653" r:id="rId10"/>
    <p:sldLayoutId id="2147483656" r:id="rId11"/>
  </p:sldLayoutIdLst>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F69D31-D3CE-37E1-0DB7-D2B6C4D51FBD}"/>
              </a:ext>
            </a:extLst>
          </p:cNvPr>
          <p:cNvSpPr>
            <a:spLocks noGrp="1"/>
          </p:cNvSpPr>
          <p:nvPr>
            <p:ph type="title"/>
          </p:nvPr>
        </p:nvSpPr>
        <p:spPr/>
        <p:txBody>
          <a:bodyPr/>
          <a:lstStyle/>
          <a:p>
            <a:r>
              <a:rPr lang="nl-BE" dirty="0"/>
              <a:t>Project ‘Samen zorgen, samen delen’</a:t>
            </a:r>
          </a:p>
        </p:txBody>
      </p:sp>
      <p:sp>
        <p:nvSpPr>
          <p:cNvPr id="3" name="Ondertitel 2">
            <a:extLst>
              <a:ext uri="{FF2B5EF4-FFF2-40B4-BE49-F238E27FC236}">
                <a16:creationId xmlns:a16="http://schemas.microsoft.com/office/drawing/2014/main" id="{7D9548BE-1020-BB94-461B-9A15374A576D}"/>
              </a:ext>
            </a:extLst>
          </p:cNvPr>
          <p:cNvSpPr>
            <a:spLocks noGrp="1"/>
          </p:cNvSpPr>
          <p:nvPr>
            <p:ph type="subTitle" idx="1"/>
          </p:nvPr>
        </p:nvSpPr>
        <p:spPr/>
        <p:txBody>
          <a:bodyPr/>
          <a:lstStyle/>
          <a:p>
            <a:r>
              <a:rPr lang="nl-BE" dirty="0"/>
              <a:t>Uitrol van digitale tool Familienet in CADO en gezinszorg</a:t>
            </a:r>
          </a:p>
        </p:txBody>
      </p:sp>
      <p:sp>
        <p:nvSpPr>
          <p:cNvPr id="4" name="Tijdelijke aanduiding voor tekst 3">
            <a:extLst>
              <a:ext uri="{FF2B5EF4-FFF2-40B4-BE49-F238E27FC236}">
                <a16:creationId xmlns:a16="http://schemas.microsoft.com/office/drawing/2014/main" id="{006BDF88-58C7-D16C-A637-7DABBA19088E}"/>
              </a:ext>
            </a:extLst>
          </p:cNvPr>
          <p:cNvSpPr>
            <a:spLocks noGrp="1"/>
          </p:cNvSpPr>
          <p:nvPr>
            <p:ph type="body" sz="quarter" idx="10"/>
          </p:nvPr>
        </p:nvSpPr>
        <p:spPr/>
        <p:txBody>
          <a:bodyPr/>
          <a:lstStyle/>
          <a:p>
            <a:r>
              <a:rPr lang="nl-BE" dirty="0"/>
              <a:t>17/09/2025</a:t>
            </a:r>
          </a:p>
        </p:txBody>
      </p:sp>
      <p:sp>
        <p:nvSpPr>
          <p:cNvPr id="5" name="Tijdelijke aanduiding voor tekst 4">
            <a:extLst>
              <a:ext uri="{FF2B5EF4-FFF2-40B4-BE49-F238E27FC236}">
                <a16:creationId xmlns:a16="http://schemas.microsoft.com/office/drawing/2014/main" id="{F717E897-E71D-0182-7BF5-CCE2DF992A32}"/>
              </a:ext>
            </a:extLst>
          </p:cNvPr>
          <p:cNvSpPr>
            <a:spLocks noGrp="1"/>
          </p:cNvSpPr>
          <p:nvPr>
            <p:ph type="body" sz="quarter" idx="11"/>
          </p:nvPr>
        </p:nvSpPr>
        <p:spPr/>
        <p:txBody>
          <a:bodyPr/>
          <a:lstStyle/>
          <a:p>
            <a:r>
              <a:rPr lang="nl-BE" dirty="0"/>
              <a:t>Lotte Stessens - Stafmedewerker</a:t>
            </a:r>
          </a:p>
        </p:txBody>
      </p:sp>
      <p:pic>
        <p:nvPicPr>
          <p:cNvPr id="6" name="Afbeelding 5">
            <a:extLst>
              <a:ext uri="{FF2B5EF4-FFF2-40B4-BE49-F238E27FC236}">
                <a16:creationId xmlns:a16="http://schemas.microsoft.com/office/drawing/2014/main" id="{200019C8-54DD-2AA0-5FF9-C2F8D69A342D}"/>
              </a:ext>
            </a:extLst>
          </p:cNvPr>
          <p:cNvPicPr>
            <a:picLocks noChangeAspect="1"/>
          </p:cNvPicPr>
          <p:nvPr/>
        </p:nvPicPr>
        <p:blipFill>
          <a:blip r:embed="rId3"/>
          <a:stretch>
            <a:fillRect/>
          </a:stretch>
        </p:blipFill>
        <p:spPr>
          <a:xfrm>
            <a:off x="7685839" y="901147"/>
            <a:ext cx="2982161" cy="1164089"/>
          </a:xfrm>
          <a:prstGeom prst="rect">
            <a:avLst/>
          </a:prstGeom>
        </p:spPr>
      </p:pic>
    </p:spTree>
    <p:extLst>
      <p:ext uri="{BB962C8B-B14F-4D97-AF65-F5344CB8AC3E}">
        <p14:creationId xmlns:p14="http://schemas.microsoft.com/office/powerpoint/2010/main" val="490766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F47BF1-D46E-5F0B-67B2-DDF0E1959E21}"/>
              </a:ext>
            </a:extLst>
          </p:cNvPr>
          <p:cNvSpPr>
            <a:spLocks noGrp="1"/>
          </p:cNvSpPr>
          <p:nvPr>
            <p:ph type="title"/>
          </p:nvPr>
        </p:nvSpPr>
        <p:spPr/>
        <p:txBody>
          <a:bodyPr/>
          <a:lstStyle/>
          <a:p>
            <a:r>
              <a:rPr lang="nl-BE" dirty="0"/>
              <a:t>Kernresultaten - doelstellingen</a:t>
            </a:r>
          </a:p>
        </p:txBody>
      </p:sp>
      <p:sp>
        <p:nvSpPr>
          <p:cNvPr id="3" name="Tijdelijke aanduiding voor inhoud 2">
            <a:extLst>
              <a:ext uri="{FF2B5EF4-FFF2-40B4-BE49-F238E27FC236}">
                <a16:creationId xmlns:a16="http://schemas.microsoft.com/office/drawing/2014/main" id="{3D4181F6-8441-B8D3-AD45-CF5F9BC375EE}"/>
              </a:ext>
            </a:extLst>
          </p:cNvPr>
          <p:cNvSpPr>
            <a:spLocks noGrp="1"/>
          </p:cNvSpPr>
          <p:nvPr>
            <p:ph idx="1"/>
          </p:nvPr>
        </p:nvSpPr>
        <p:spPr/>
        <p:txBody>
          <a:bodyPr/>
          <a:lstStyle/>
          <a:p>
            <a:pPr marL="0" indent="0">
              <a:buNone/>
            </a:pPr>
            <a:r>
              <a:rPr lang="nl-BE" dirty="0"/>
              <a:t>Reeds behaalde doelen: </a:t>
            </a:r>
          </a:p>
          <a:p>
            <a:pPr>
              <a:buFont typeface="Wingdings" panose="05000000000000000000" pitchFamily="2" charset="2"/>
              <a:buChar char="ü"/>
            </a:pPr>
            <a:r>
              <a:rPr lang="nl-BE" dirty="0" err="1"/>
              <a:t>Blended</a:t>
            </a:r>
            <a:r>
              <a:rPr lang="nl-BE" dirty="0"/>
              <a:t> zorg: digitale tools als aanvulling </a:t>
            </a:r>
          </a:p>
          <a:p>
            <a:pPr>
              <a:buFont typeface="Wingdings" panose="05000000000000000000" pitchFamily="2" charset="2"/>
              <a:buChar char="ü"/>
            </a:pPr>
            <a:r>
              <a:rPr lang="nl-BE" dirty="0"/>
              <a:t>Betrokkenheid informele netwerk vergroten</a:t>
            </a:r>
          </a:p>
          <a:p>
            <a:pPr marL="0" indent="0">
              <a:buNone/>
            </a:pPr>
            <a:endParaRPr lang="nl-BE" dirty="0"/>
          </a:p>
          <a:p>
            <a:pPr marL="0" indent="0">
              <a:buNone/>
            </a:pPr>
            <a:r>
              <a:rPr lang="nl-BE" dirty="0"/>
              <a:t>Doelen op lange termijn:</a:t>
            </a:r>
          </a:p>
          <a:p>
            <a:r>
              <a:rPr lang="nl-BE" dirty="0"/>
              <a:t>Meer participatie en betere info-uitwisseling</a:t>
            </a:r>
          </a:p>
          <a:p>
            <a:r>
              <a:rPr lang="nl-BE" dirty="0"/>
              <a:t>Stimuleren van zelfmanagement via agenda</a:t>
            </a:r>
          </a:p>
        </p:txBody>
      </p:sp>
    </p:spTree>
    <p:extLst>
      <p:ext uri="{BB962C8B-B14F-4D97-AF65-F5344CB8AC3E}">
        <p14:creationId xmlns:p14="http://schemas.microsoft.com/office/powerpoint/2010/main" val="674126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9D26E18-E577-80B5-2D17-48B11372A613}"/>
              </a:ext>
            </a:extLst>
          </p:cNvPr>
          <p:cNvSpPr>
            <a:spLocks noGrp="1"/>
          </p:cNvSpPr>
          <p:nvPr>
            <p:ph type="title"/>
          </p:nvPr>
        </p:nvSpPr>
        <p:spPr/>
        <p:txBody>
          <a:bodyPr/>
          <a:lstStyle/>
          <a:p>
            <a:r>
              <a:rPr lang="nl-BE" dirty="0"/>
              <a:t>Kernresultaten - cijfermateriaal</a:t>
            </a:r>
          </a:p>
        </p:txBody>
      </p:sp>
      <p:graphicFrame>
        <p:nvGraphicFramePr>
          <p:cNvPr id="6" name="Tijdelijke aanduiding voor inhoud 5">
            <a:extLst>
              <a:ext uri="{FF2B5EF4-FFF2-40B4-BE49-F238E27FC236}">
                <a16:creationId xmlns:a16="http://schemas.microsoft.com/office/drawing/2014/main" id="{5F3FD48B-1EC5-F39C-913E-6A8DD4FAD2A2}"/>
              </a:ext>
            </a:extLst>
          </p:cNvPr>
          <p:cNvGraphicFramePr>
            <a:graphicFrameLocks/>
          </p:cNvGraphicFramePr>
          <p:nvPr>
            <p:extLst>
              <p:ext uri="{D42A27DB-BD31-4B8C-83A1-F6EECF244321}">
                <p14:modId xmlns:p14="http://schemas.microsoft.com/office/powerpoint/2010/main" val="1948418889"/>
              </p:ext>
            </p:extLst>
          </p:nvPr>
        </p:nvGraphicFramePr>
        <p:xfrm>
          <a:off x="452582" y="1850867"/>
          <a:ext cx="5053484" cy="489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iek 6">
            <a:extLst>
              <a:ext uri="{FF2B5EF4-FFF2-40B4-BE49-F238E27FC236}">
                <a16:creationId xmlns:a16="http://schemas.microsoft.com/office/drawing/2014/main" id="{DDE32CF0-CC13-F0D6-B905-B116F98993A9}"/>
              </a:ext>
            </a:extLst>
          </p:cNvPr>
          <p:cNvGraphicFramePr/>
          <p:nvPr>
            <p:extLst>
              <p:ext uri="{D42A27DB-BD31-4B8C-83A1-F6EECF244321}">
                <p14:modId xmlns:p14="http://schemas.microsoft.com/office/powerpoint/2010/main" val="2050199813"/>
              </p:ext>
            </p:extLst>
          </p:nvPr>
        </p:nvGraphicFramePr>
        <p:xfrm>
          <a:off x="6391932" y="1850867"/>
          <a:ext cx="5800068" cy="4896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6516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F544B6-7CC8-FF47-12C2-7106810B902B}"/>
              </a:ext>
            </a:extLst>
          </p:cNvPr>
          <p:cNvSpPr>
            <a:spLocks noGrp="1"/>
          </p:cNvSpPr>
          <p:nvPr>
            <p:ph type="title"/>
          </p:nvPr>
        </p:nvSpPr>
        <p:spPr/>
        <p:txBody>
          <a:bodyPr/>
          <a:lstStyle/>
          <a:p>
            <a:r>
              <a:rPr lang="nl-BE" dirty="0"/>
              <a:t>Uitdagingen</a:t>
            </a:r>
          </a:p>
        </p:txBody>
      </p:sp>
      <p:sp>
        <p:nvSpPr>
          <p:cNvPr id="3" name="Tijdelijke aanduiding voor inhoud 2">
            <a:extLst>
              <a:ext uri="{FF2B5EF4-FFF2-40B4-BE49-F238E27FC236}">
                <a16:creationId xmlns:a16="http://schemas.microsoft.com/office/drawing/2014/main" id="{304D8272-FF6E-A0AA-82A3-DB2944AD7964}"/>
              </a:ext>
            </a:extLst>
          </p:cNvPr>
          <p:cNvSpPr>
            <a:spLocks noGrp="1"/>
          </p:cNvSpPr>
          <p:nvPr>
            <p:ph idx="1"/>
          </p:nvPr>
        </p:nvSpPr>
        <p:spPr/>
        <p:txBody>
          <a:bodyPr/>
          <a:lstStyle/>
          <a:p>
            <a:r>
              <a:rPr lang="en-US" dirty="0" err="1">
                <a:ea typeface="Calibri"/>
                <a:cs typeface="Calibri"/>
              </a:rPr>
              <a:t>Rechtstreeks</a:t>
            </a:r>
            <a:r>
              <a:rPr lang="en-US" dirty="0">
                <a:ea typeface="Calibri"/>
                <a:cs typeface="Calibri"/>
              </a:rPr>
              <a:t> contact met </a:t>
            </a:r>
            <a:r>
              <a:rPr lang="en-US" dirty="0" err="1">
                <a:ea typeface="Calibri"/>
                <a:cs typeface="Calibri"/>
              </a:rPr>
              <a:t>mantelzorgers</a:t>
            </a:r>
            <a:r>
              <a:rPr lang="en-US" dirty="0">
                <a:ea typeface="Calibri"/>
                <a:cs typeface="Calibri"/>
              </a:rPr>
              <a:t> die minder in </a:t>
            </a:r>
            <a:r>
              <a:rPr lang="en-US" dirty="0" err="1">
                <a:ea typeface="Calibri"/>
                <a:cs typeface="Calibri"/>
              </a:rPr>
              <a:t>beeld</a:t>
            </a:r>
            <a:r>
              <a:rPr lang="en-US" dirty="0">
                <a:ea typeface="Calibri"/>
                <a:cs typeface="Calibri"/>
              </a:rPr>
              <a:t> </a:t>
            </a:r>
            <a:r>
              <a:rPr lang="en-US" dirty="0" err="1">
                <a:ea typeface="Calibri"/>
                <a:cs typeface="Calibri"/>
              </a:rPr>
              <a:t>zijn</a:t>
            </a:r>
            <a:r>
              <a:rPr lang="en-US" dirty="0">
                <a:ea typeface="Calibri"/>
                <a:cs typeface="Calibri"/>
              </a:rPr>
              <a:t> </a:t>
            </a:r>
          </a:p>
          <a:p>
            <a:r>
              <a:rPr lang="en-US" dirty="0" err="1">
                <a:ea typeface="Calibri"/>
                <a:cs typeface="Calibri"/>
              </a:rPr>
              <a:t>Draagvlak</a:t>
            </a:r>
            <a:r>
              <a:rPr lang="en-US" dirty="0">
                <a:ea typeface="Calibri"/>
                <a:cs typeface="Calibri"/>
              </a:rPr>
              <a:t> </a:t>
            </a:r>
            <a:r>
              <a:rPr lang="en-US" dirty="0" err="1">
                <a:ea typeface="Calibri"/>
                <a:cs typeface="Calibri"/>
              </a:rPr>
              <a:t>bij</a:t>
            </a:r>
            <a:r>
              <a:rPr lang="en-US" dirty="0">
                <a:ea typeface="Calibri"/>
                <a:cs typeface="Calibri"/>
              </a:rPr>
              <a:t> </a:t>
            </a:r>
            <a:r>
              <a:rPr lang="en-US" dirty="0" err="1">
                <a:ea typeface="Calibri"/>
                <a:cs typeface="Calibri"/>
              </a:rPr>
              <a:t>medewerkers</a:t>
            </a:r>
            <a:r>
              <a:rPr lang="en-US" dirty="0">
                <a:ea typeface="Calibri"/>
                <a:cs typeface="Calibri"/>
              </a:rPr>
              <a:t> is crucial: </a:t>
            </a:r>
            <a:r>
              <a:rPr lang="en-US" dirty="0" err="1">
                <a:ea typeface="Calibri"/>
                <a:cs typeface="Calibri"/>
              </a:rPr>
              <a:t>motivatie</a:t>
            </a:r>
            <a:r>
              <a:rPr lang="en-US" dirty="0">
                <a:ea typeface="Calibri"/>
                <a:cs typeface="Calibri"/>
              </a:rPr>
              <a:t> om </a:t>
            </a:r>
            <a:r>
              <a:rPr lang="en-US" dirty="0" err="1">
                <a:ea typeface="Calibri"/>
                <a:cs typeface="Calibri"/>
              </a:rPr>
              <a:t>te</a:t>
            </a:r>
            <a:r>
              <a:rPr lang="en-US" dirty="0">
                <a:ea typeface="Calibri"/>
                <a:cs typeface="Calibri"/>
              </a:rPr>
              <a:t> </a:t>
            </a:r>
            <a:r>
              <a:rPr lang="en-US" dirty="0" err="1">
                <a:ea typeface="Calibri"/>
                <a:cs typeface="Calibri"/>
              </a:rPr>
              <a:t>posten</a:t>
            </a:r>
            <a:r>
              <a:rPr lang="en-US" dirty="0">
                <a:ea typeface="Calibri"/>
                <a:cs typeface="Calibri"/>
              </a:rPr>
              <a:t> </a:t>
            </a:r>
          </a:p>
          <a:p>
            <a:r>
              <a:rPr lang="nl-BE" dirty="0"/>
              <a:t>Digitale drempels</a:t>
            </a:r>
            <a:endParaRPr lang="nl-BE" dirty="0">
              <a:ea typeface="Calibri"/>
              <a:cs typeface="Calibri"/>
            </a:endParaRPr>
          </a:p>
          <a:p>
            <a:r>
              <a:rPr lang="nl-BE" dirty="0">
                <a:ea typeface="Calibri"/>
                <a:cs typeface="Calibri"/>
              </a:rPr>
              <a:t>Eigenheid van de doelgroep</a:t>
            </a:r>
          </a:p>
          <a:p>
            <a:endParaRPr lang="en-US" dirty="0">
              <a:ea typeface="Calibri"/>
              <a:cs typeface="Calibri"/>
            </a:endParaRPr>
          </a:p>
          <a:p>
            <a:endParaRPr lang="nl-BE" dirty="0"/>
          </a:p>
        </p:txBody>
      </p:sp>
    </p:spTree>
    <p:extLst>
      <p:ext uri="{BB962C8B-B14F-4D97-AF65-F5344CB8AC3E}">
        <p14:creationId xmlns:p14="http://schemas.microsoft.com/office/powerpoint/2010/main" val="37098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331CA9-B5E8-2716-9C48-35047C8B83E9}"/>
              </a:ext>
            </a:extLst>
          </p:cNvPr>
          <p:cNvSpPr>
            <a:spLocks noGrp="1"/>
          </p:cNvSpPr>
          <p:nvPr>
            <p:ph type="title"/>
          </p:nvPr>
        </p:nvSpPr>
        <p:spPr/>
        <p:txBody>
          <a:bodyPr/>
          <a:lstStyle/>
          <a:p>
            <a:r>
              <a:rPr lang="nl-BE" dirty="0"/>
              <a:t>Impact</a:t>
            </a:r>
          </a:p>
        </p:txBody>
      </p:sp>
      <p:sp>
        <p:nvSpPr>
          <p:cNvPr id="3" name="Tijdelijke aanduiding voor inhoud 2">
            <a:extLst>
              <a:ext uri="{FF2B5EF4-FFF2-40B4-BE49-F238E27FC236}">
                <a16:creationId xmlns:a16="http://schemas.microsoft.com/office/drawing/2014/main" id="{BF161EDD-1D2C-5E22-E84D-3D4AC2E69D5E}"/>
              </a:ext>
            </a:extLst>
          </p:cNvPr>
          <p:cNvSpPr>
            <a:spLocks noGrp="1"/>
          </p:cNvSpPr>
          <p:nvPr>
            <p:ph idx="1"/>
          </p:nvPr>
        </p:nvSpPr>
        <p:spPr/>
        <p:txBody>
          <a:bodyPr/>
          <a:lstStyle/>
          <a:p>
            <a:r>
              <a:rPr lang="nl-BE" dirty="0"/>
              <a:t>Mantelzorgers/familieleden/cliënten: meer verbinding met organisatie en medewerkers</a:t>
            </a:r>
          </a:p>
          <a:p>
            <a:r>
              <a:rPr lang="nl-BE" dirty="0"/>
              <a:t>Medewerkers: meer verbinding met cliënt/mantelzorgers, ook meer terugkoppeling die deugd doet, maar inspiratie/tijd/motivatie spelen hier ook een rol</a:t>
            </a:r>
          </a:p>
          <a:p>
            <a:r>
              <a:rPr lang="nl-BE" dirty="0"/>
              <a:t>Organisatie: transparantie en betrokkenheid</a:t>
            </a:r>
          </a:p>
        </p:txBody>
      </p:sp>
    </p:spTree>
    <p:extLst>
      <p:ext uri="{BB962C8B-B14F-4D97-AF65-F5344CB8AC3E}">
        <p14:creationId xmlns:p14="http://schemas.microsoft.com/office/powerpoint/2010/main" val="4067863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9D367E-E8EA-61E2-35C9-7229B53A9B1A}"/>
              </a:ext>
            </a:extLst>
          </p:cNvPr>
          <p:cNvSpPr>
            <a:spLocks noGrp="1"/>
          </p:cNvSpPr>
          <p:nvPr>
            <p:ph type="title"/>
          </p:nvPr>
        </p:nvSpPr>
        <p:spPr/>
        <p:txBody>
          <a:bodyPr/>
          <a:lstStyle/>
          <a:p>
            <a:r>
              <a:rPr lang="nl-BE" dirty="0"/>
              <a:t>Aandachtspunten voor de toekomst</a:t>
            </a:r>
          </a:p>
        </p:txBody>
      </p:sp>
      <p:sp>
        <p:nvSpPr>
          <p:cNvPr id="3" name="Tijdelijke aanduiding voor inhoud 2">
            <a:extLst>
              <a:ext uri="{FF2B5EF4-FFF2-40B4-BE49-F238E27FC236}">
                <a16:creationId xmlns:a16="http://schemas.microsoft.com/office/drawing/2014/main" id="{3B274099-B288-CB2F-58E1-50D6784A1E43}"/>
              </a:ext>
            </a:extLst>
          </p:cNvPr>
          <p:cNvSpPr>
            <a:spLocks noGrp="1"/>
          </p:cNvSpPr>
          <p:nvPr>
            <p:ph idx="1"/>
          </p:nvPr>
        </p:nvSpPr>
        <p:spPr/>
        <p:txBody>
          <a:bodyPr/>
          <a:lstStyle/>
          <a:p>
            <a:r>
              <a:rPr lang="nl-BE" dirty="0"/>
              <a:t>Uitrol van gezinszorg </a:t>
            </a:r>
            <a:r>
              <a:rPr lang="nl-BE" dirty="0">
                <a:sym typeface="Wingdings" panose="05000000000000000000" pitchFamily="2" charset="2"/>
              </a:rPr>
              <a:t> tijdens intake al proberen om profiel te maken</a:t>
            </a:r>
          </a:p>
          <a:p>
            <a:r>
              <a:rPr lang="nl-BE" dirty="0">
                <a:sym typeface="Wingdings" panose="05000000000000000000" pitchFamily="2" charset="2"/>
              </a:rPr>
              <a:t>Inzetten op motivatie en originaliteit</a:t>
            </a:r>
          </a:p>
          <a:p>
            <a:r>
              <a:rPr lang="nl-BE" dirty="0">
                <a:sym typeface="Wingdings" panose="05000000000000000000" pitchFamily="2" charset="2"/>
              </a:rPr>
              <a:t>Levensboek &amp; agenda uitrollen, wat betrokkenheid vergroot</a:t>
            </a:r>
          </a:p>
          <a:p>
            <a:endParaRPr lang="nl-BE" dirty="0">
              <a:sym typeface="Wingdings" panose="05000000000000000000" pitchFamily="2" charset="2"/>
            </a:endParaRPr>
          </a:p>
          <a:p>
            <a:r>
              <a:rPr lang="nl-BE" b="1" dirty="0">
                <a:sym typeface="Wingdings" panose="05000000000000000000" pitchFamily="2" charset="2"/>
              </a:rPr>
              <a:t>Toekomstperspectief</a:t>
            </a:r>
          </a:p>
          <a:p>
            <a:pPr lvl="1"/>
            <a:r>
              <a:rPr lang="nl-BE" dirty="0">
                <a:sym typeface="Wingdings" panose="05000000000000000000" pitchFamily="2" charset="2"/>
              </a:rPr>
              <a:t>Koppeling van Familienet tussen meerdere organisaties?</a:t>
            </a:r>
          </a:p>
          <a:p>
            <a:pPr lvl="1"/>
            <a:r>
              <a:rPr lang="nl-BE" dirty="0">
                <a:sym typeface="Wingdings" panose="05000000000000000000" pitchFamily="2" charset="2"/>
              </a:rPr>
              <a:t>Overdracht naar </a:t>
            </a:r>
            <a:r>
              <a:rPr lang="nl-BE" dirty="0" err="1">
                <a:sym typeface="Wingdings" panose="05000000000000000000" pitchFamily="2" charset="2"/>
              </a:rPr>
              <a:t>WZC’s</a:t>
            </a:r>
            <a:r>
              <a:rPr lang="nl-BE" dirty="0">
                <a:sym typeface="Wingdings" panose="05000000000000000000" pitchFamily="2" charset="2"/>
              </a:rPr>
              <a:t>?</a:t>
            </a:r>
            <a:endParaRPr lang="nl-BE" dirty="0"/>
          </a:p>
        </p:txBody>
      </p:sp>
    </p:spTree>
    <p:extLst>
      <p:ext uri="{BB962C8B-B14F-4D97-AF65-F5344CB8AC3E}">
        <p14:creationId xmlns:p14="http://schemas.microsoft.com/office/powerpoint/2010/main" val="2772869743"/>
      </p:ext>
    </p:extLst>
  </p:cSld>
  <p:clrMapOvr>
    <a:masterClrMapping/>
  </p:clrMapOvr>
</p:sld>
</file>

<file path=ppt/theme/theme1.xml><?xml version="1.0" encoding="utf-8"?>
<a:theme xmlns:a="http://schemas.openxmlformats.org/drawingml/2006/main" name="Kantoorthema">
  <a:themeElements>
    <a:clrScheme name="Welzijnszorg Kempen">
      <a:dk1>
        <a:sysClr val="windowText" lastClr="000000"/>
      </a:dk1>
      <a:lt1>
        <a:sysClr val="window" lastClr="FFFFFF"/>
      </a:lt1>
      <a:dk2>
        <a:srgbClr val="CBCBCB"/>
      </a:dk2>
      <a:lt2>
        <a:srgbClr val="ADBD76"/>
      </a:lt2>
      <a:accent1>
        <a:srgbClr val="6E8914"/>
      </a:accent1>
      <a:accent2>
        <a:srgbClr val="476021"/>
      </a:accent2>
      <a:accent3>
        <a:srgbClr val="E3EAED"/>
      </a:accent3>
      <a:accent4>
        <a:srgbClr val="F4AC32"/>
      </a:accent4>
      <a:accent5>
        <a:srgbClr val="029676"/>
      </a:accent5>
      <a:accent6>
        <a:srgbClr val="BA6906"/>
      </a:accent6>
      <a:hlink>
        <a:srgbClr val="6E8914"/>
      </a:hlink>
      <a:folHlink>
        <a:srgbClr val="BA6906"/>
      </a:folHlink>
    </a:clrScheme>
    <a:fontScheme name="Aangepast 1">
      <a:majorFont>
        <a:latin typeface="Poppins"/>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6415D08E9EA24590152D7807F9C162" ma:contentTypeVersion="13" ma:contentTypeDescription="Een nieuw document maken." ma:contentTypeScope="" ma:versionID="2682b44548042cdfd580f5c7405886bb">
  <xsd:schema xmlns:xsd="http://www.w3.org/2001/XMLSchema" xmlns:xs="http://www.w3.org/2001/XMLSchema" xmlns:p="http://schemas.microsoft.com/office/2006/metadata/properties" xmlns:ns2="a1c2f7a6-5602-4ccc-a7c0-7cce34d77ff1" xmlns:ns3="34b1e58a-6d7e-4ce8-a4c9-5cffa48eda11" targetNamespace="http://schemas.microsoft.com/office/2006/metadata/properties" ma:root="true" ma:fieldsID="68ae0f5c641a7729d9fdff6ae5621979" ns2:_="" ns3:_="">
    <xsd:import namespace="a1c2f7a6-5602-4ccc-a7c0-7cce34d77ff1"/>
    <xsd:import namespace="34b1e58a-6d7e-4ce8-a4c9-5cffa48eda1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Soortdocument" minOccurs="0"/>
                <xsd:element ref="ns2:Soortdocument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c2f7a6-5602-4ccc-a7c0-7cce34d77f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5d9eef3-286d-4bde-8d88-f31ac2d6a7a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Soortdocument" ma:index="19" nillable="true" ma:displayName="Soort document" ma:format="Dropdown" ma:internalName="Soortdocument" ma:requiredMultiChoice="true">
      <xsd:complexType>
        <xsd:complexContent>
          <xsd:extension base="dms:MultiChoice">
            <xsd:sequence>
              <xsd:element name="Value" maxOccurs="unbounded" minOccurs="0" nillable="true">
                <xsd:simpleType>
                  <xsd:restriction base="dms:Choice">
                    <xsd:enumeration value="Verslag"/>
                    <xsd:enumeration value="Briefhoofd"/>
                    <xsd:enumeration value="Agenda"/>
                    <xsd:enumeration value="PPT"/>
                    <xsd:enumeration value="Nota/rapport"/>
                    <xsd:enumeration value="Communicatietool"/>
                    <xsd:enumeration value="Logo"/>
                    <xsd:enumeration value="Excel"/>
                  </xsd:restriction>
                </xsd:simpleType>
              </xsd:element>
            </xsd:sequence>
          </xsd:extension>
        </xsd:complexContent>
      </xsd:complexType>
    </xsd:element>
    <xsd:element name="Soortdocument0" ma:index="20" nillable="true" ma:displayName="Soort document " ma:format="Dropdown" ma:internalName="Soortdocument0">
      <xsd:simpleType>
        <xsd:restriction base="dms:Choice">
          <xsd:enumeration value="Verslag"/>
          <xsd:enumeration value="Briefhoofd"/>
          <xsd:enumeration value="Agenda"/>
          <xsd:enumeration value="PPT"/>
          <xsd:enumeration value="Communicatietool"/>
          <xsd:enumeration value="Nota/Rapport"/>
        </xsd:restriction>
      </xsd:simpleType>
    </xsd:element>
  </xsd:schema>
  <xsd:schema xmlns:xsd="http://www.w3.org/2001/XMLSchema" xmlns:xs="http://www.w3.org/2001/XMLSchema" xmlns:dms="http://schemas.microsoft.com/office/2006/documentManagement/types" xmlns:pc="http://schemas.microsoft.com/office/infopath/2007/PartnerControls" targetNamespace="34b1e58a-6d7e-4ce8-a4c9-5cffa48eda1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5f39b29-db7c-4d84-9d14-88728feb2d7c}" ma:internalName="TaxCatchAll" ma:showField="CatchAllData" ma:web="34b1e58a-6d7e-4ce8-a4c9-5cffa48eda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1c2f7a6-5602-4ccc-a7c0-7cce34d77ff1">
      <Terms xmlns="http://schemas.microsoft.com/office/infopath/2007/PartnerControls"/>
    </lcf76f155ced4ddcb4097134ff3c332f>
    <TaxCatchAll xmlns="34b1e58a-6d7e-4ce8-a4c9-5cffa48eda11" xsi:nil="true"/>
    <Soortdocument xmlns="a1c2f7a6-5602-4ccc-a7c0-7cce34d77ff1">
      <Value>PPT</Value>
    </Soortdocument>
    <Soortdocument0 xmlns="a1c2f7a6-5602-4ccc-a7c0-7cce34d77ff1" xsi:nil="true"/>
  </documentManagement>
</p:properties>
</file>

<file path=customXml/itemProps1.xml><?xml version="1.0" encoding="utf-8"?>
<ds:datastoreItem xmlns:ds="http://schemas.openxmlformats.org/officeDocument/2006/customXml" ds:itemID="{80667D5C-169B-402B-8F1E-FB83BBE78C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c2f7a6-5602-4ccc-a7c0-7cce34d77ff1"/>
    <ds:schemaRef ds:uri="34b1e58a-6d7e-4ce8-a4c9-5cffa48eda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1AB5B68-ED3B-49E8-B26A-795031AEB456}">
  <ds:schemaRefs>
    <ds:schemaRef ds:uri="http://schemas.microsoft.com/sharepoint/v3/contenttype/forms"/>
  </ds:schemaRefs>
</ds:datastoreItem>
</file>

<file path=customXml/itemProps3.xml><?xml version="1.0" encoding="utf-8"?>
<ds:datastoreItem xmlns:ds="http://schemas.openxmlformats.org/officeDocument/2006/customXml" ds:itemID="{7FF6E5E6-CE53-4662-AA08-646477619306}">
  <ds:schemaRefs>
    <ds:schemaRef ds:uri="http://schemas.openxmlformats.org/package/2006/metadata/core-properties"/>
    <ds:schemaRef ds:uri="http://purl.org/dc/terms/"/>
    <ds:schemaRef ds:uri="a1c2f7a6-5602-4ccc-a7c0-7cce34d77ff1"/>
    <ds:schemaRef ds:uri="http://schemas.microsoft.com/office/2006/documentManagement/types"/>
    <ds:schemaRef ds:uri="http://schemas.microsoft.com/office/2006/metadata/properties"/>
    <ds:schemaRef ds:uri="http://purl.org/dc/elements/1.1/"/>
    <ds:schemaRef ds:uri="34b1e58a-6d7e-4ce8-a4c9-5cffa48eda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651</TotalTime>
  <Words>579</Words>
  <Application>Microsoft Office PowerPoint</Application>
  <PresentationFormat>Breedbeeld</PresentationFormat>
  <Paragraphs>63</Paragraphs>
  <Slides>6</Slides>
  <Notes>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Wingdings</vt:lpstr>
      <vt:lpstr>Kantoorthema</vt:lpstr>
      <vt:lpstr>Project ‘Samen zorgen, samen delen’</vt:lpstr>
      <vt:lpstr>Kernresultaten - doelstellingen</vt:lpstr>
      <vt:lpstr>Kernresultaten - cijfermateriaal</vt:lpstr>
      <vt:lpstr>Uitdagingen</vt:lpstr>
      <vt:lpstr>Impact</vt:lpstr>
      <vt:lpstr>Aandachtspunten voor de toekomst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Grote titel van deze presentatie</dc:title>
  <dc:creator>Lode Bertels</dc:creator>
  <cp:lastModifiedBy>Lotte Stessens</cp:lastModifiedBy>
  <cp:revision>22</cp:revision>
  <cp:lastPrinted>2025-09-17T11:32:40Z</cp:lastPrinted>
  <dcterms:created xsi:type="dcterms:W3CDTF">2023-06-20T08:35:17Z</dcterms:created>
  <dcterms:modified xsi:type="dcterms:W3CDTF">2025-10-14T11:35:09Z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0x010100AD6415D08E9EA24590152D7807F9C162</vt:lpwstr>
  </property>
</Properties>
</file>