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34" r:id="rId2"/>
    <p:sldId id="2007579288" r:id="rId3"/>
    <p:sldId id="2118499550" r:id="rId4"/>
    <p:sldId id="2118499551" r:id="rId5"/>
    <p:sldId id="2118499552" r:id="rId6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B24635-4864-4CAA-8C9B-9D3D50579CFB}" v="12" dt="2025-12-19T16:03:47.5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72ECC-ED30-731D-98D2-2AEDE2893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2D8B6-DEB0-3080-8F36-D072E108E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2C466-D7A1-B746-F52F-A0A4B3F9C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F11FE-252C-C77C-E77B-13DE84EF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D38B6-B673-C3F6-687F-A3D11284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8522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5B370-1363-3B96-5C72-D7E89498C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03A5EA-E3BB-261B-6811-457013CDF8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5CAE1-1B0B-93B7-4A18-3CBDD31DB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5909B-B3FA-6FBF-9E8B-B775BE77F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821FE-3C9E-8340-9F2B-AF50466D2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81560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4BFF8C-1A25-C96B-E0B2-0CA8F6F297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5DB34B-67A8-CC59-C85C-665C391EEC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D764B-A386-E83A-DD44-008994519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948DB-0D25-A068-2B9B-28FFF4764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A832D-74D1-E88D-4AAE-1C2746C8C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0291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9328" y="479428"/>
            <a:ext cx="10938256" cy="112500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25827" y="1955799"/>
            <a:ext cx="10941757" cy="43053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17037F-13F4-43B6-99FF-D710FE0C477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560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627599" y="4409439"/>
            <a:ext cx="5373152" cy="489927"/>
          </a:xfrm>
          <a:prstGeom prst="rect">
            <a:avLst/>
          </a:prstGeom>
        </p:spPr>
        <p:txBody>
          <a:bodyPr vert="horz" lIns="0"/>
          <a:lstStyle>
            <a:lvl1pPr marL="0" indent="0">
              <a:buNone/>
              <a:defRPr sz="2667" b="1">
                <a:solidFill>
                  <a:srgbClr val="00A7B5"/>
                </a:solidFill>
              </a:defRPr>
            </a:lvl1pPr>
          </a:lstStyle>
          <a:p>
            <a:pPr lvl="0"/>
            <a:r>
              <a:rPr lang="en-US"/>
              <a:t>Click to add name</a:t>
            </a:r>
          </a:p>
        </p:txBody>
      </p:sp>
      <p:sp>
        <p:nvSpPr>
          <p:cNvPr id="4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624417" y="4927600"/>
            <a:ext cx="5376333" cy="532552"/>
          </a:xfrm>
          <a:prstGeom prst="rect">
            <a:avLst/>
          </a:prstGeom>
        </p:spPr>
        <p:txBody>
          <a:bodyPr vert="horz" lIns="0"/>
          <a:lstStyle>
            <a:lvl1pPr marL="0" indent="0">
              <a:buNone/>
              <a:defRPr sz="2400" baseline="0">
                <a:solidFill>
                  <a:srgbClr val="00A7B5"/>
                </a:solidFill>
              </a:defRPr>
            </a:lvl1pPr>
          </a:lstStyle>
          <a:p>
            <a:pPr lvl="0"/>
            <a:r>
              <a:rPr lang="en-US"/>
              <a:t>Click to add position or firm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239933" y="1365251"/>
            <a:ext cx="5952067" cy="5492748"/>
          </a:xfrm>
          <a:prstGeom prst="rect">
            <a:avLst/>
          </a:prstGeom>
        </p:spPr>
        <p:txBody>
          <a:bodyPr lIns="0" tIns="0" rIns="0" bIns="0" anchor="ctr" anchorCtr="1"/>
          <a:lstStyle>
            <a:lvl1pPr marL="0" indent="0">
              <a:buNone/>
              <a:defRPr sz="1733" baseline="0">
                <a:solidFill>
                  <a:srgbClr val="00A7B5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insert illustration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32826" y="1812803"/>
            <a:ext cx="5367925" cy="152094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000" b="1">
                <a:solidFill>
                  <a:srgbClr val="4F2D7F"/>
                </a:solidFill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here to add </a:t>
            </a:r>
            <a:br>
              <a:rPr lang="en-US"/>
            </a:br>
            <a:r>
              <a:rPr lang="en-US"/>
              <a:t>title on this slide</a:t>
            </a:r>
          </a:p>
        </p:txBody>
      </p:sp>
      <p:sp>
        <p:nvSpPr>
          <p:cNvPr id="7" name="Copyright"/>
          <p:cNvSpPr txBox="1"/>
          <p:nvPr userDrawn="1"/>
        </p:nvSpPr>
        <p:spPr>
          <a:xfrm>
            <a:off x="629329" y="6540838"/>
            <a:ext cx="3215833" cy="246221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pPr algn="l"/>
            <a:r>
              <a:rPr lang="en-US" sz="800">
                <a:solidFill>
                  <a:schemeClr val="tx1"/>
                </a:solidFill>
              </a:rPr>
              <a:t>©2024 Grant Thornton Belgium. All rights reserved.</a:t>
            </a:r>
            <a:endParaRPr lang="en-GB" sz="80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5825" y="6517112"/>
            <a:ext cx="4214400" cy="0"/>
          </a:xfrm>
          <a:prstGeom prst="line">
            <a:avLst/>
          </a:prstGeom>
          <a:ln w="19050" cap="rnd">
            <a:solidFill>
              <a:srgbClr val="4F2D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TLogoNoTag" hidden="1">
            <a:extLst>
              <a:ext uri="{FF2B5EF4-FFF2-40B4-BE49-F238E27FC236}">
                <a16:creationId xmlns:a16="http://schemas.microsoft.com/office/drawing/2014/main" id="{079B74A2-711F-4356-B454-56CFD65621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9156" y="568067"/>
            <a:ext cx="2615921" cy="8508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45681E2-1278-4F58-89D6-6AF51E9E542C}"/>
              </a:ext>
            </a:extLst>
          </p:cNvPr>
          <p:cNvSpPr/>
          <p:nvPr userDrawn="1"/>
        </p:nvSpPr>
        <p:spPr>
          <a:xfrm>
            <a:off x="12293600" y="1"/>
            <a:ext cx="1955800" cy="233905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Aft>
                <a:spcPts val="800"/>
              </a:spcAft>
            </a:pPr>
            <a:r>
              <a:rPr lang="en-GB" sz="1067" b="1"/>
              <a:t>ILLUSTRATION </a:t>
            </a:r>
            <a:br>
              <a:rPr lang="en-GB" sz="1067" b="1"/>
            </a:br>
            <a:r>
              <a:rPr lang="en-GB" sz="1067" b="1"/>
              <a:t>COVER OPTION </a:t>
            </a:r>
          </a:p>
          <a:p>
            <a:pPr algn="l">
              <a:spcAft>
                <a:spcPts val="800"/>
              </a:spcAft>
            </a:pPr>
            <a:r>
              <a:rPr lang="en-GB" sz="1067"/>
              <a:t>To insert an illustration click on the image frame and then insert your illustration using the </a:t>
            </a:r>
            <a:r>
              <a:rPr lang="en-GB" sz="1067" err="1"/>
              <a:t>BrandCentral</a:t>
            </a:r>
            <a:r>
              <a:rPr lang="en-GB" sz="1067"/>
              <a:t> button on your toolbar. To scale, crop and move the illustration, right click and choose the crop tool. You can now scale and move the illustration to the desired position.</a:t>
            </a: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783B2265-6E38-4AEB-BB67-4C877FF3C5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4417" y="590359"/>
            <a:ext cx="2497080" cy="47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01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055C-1354-E55A-697A-455557B81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C225ED-BEBD-9144-44AE-4BFE6F4E4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455BA-3154-F7EB-052C-6DAC2B718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83C9E-9CDE-A0AE-0872-97F445A72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10B95-0C77-2726-9811-101F2D898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5846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FE6CC-A006-D27C-34B4-E8177B14E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FEB3C-E07A-C3AB-38A0-1064E8F1A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4E9C9-BA08-B6D1-101A-4541DBE2E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431F2-D101-17F3-E5CD-A5CDF24B7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6DCDB-00A8-D178-7B18-017798C93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36466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93CD9-6496-00EC-BF9D-AF14E3BED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3943F-F90E-5D6A-4667-1870E817B7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2B2BFF-F633-6B75-C08A-87DACFEE6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65DFB-A7A6-45ED-7336-7EF22343A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28078E-1962-00F4-1558-A6FBE9F8F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2659E7-F250-B635-FA4E-81076B722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18859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AE50D-C6A1-F2BF-F5D6-41807C395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17D853-DD19-AC2A-5696-6619B323A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6C2FE0-9A33-0709-8340-C361BBB15E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DDA7F5-8CE7-3D8F-F5A1-EEB0CBF40B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B5A84B-7861-C6A5-B1B9-BB5993921E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AD735C-4663-177A-3C46-26463BA9F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183019-F2D1-A6F5-D31B-8ACD57C6B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F182B9-0622-489A-F000-F789DB876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366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C2166-715F-AD7E-2A7B-26B248D6E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F7753-B561-A935-52AC-670BAA2E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30051E-A093-65D1-1D46-367E154A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43FAE6-5683-2F82-992B-49EA9D1E9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2554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E782D3-061C-4967-2869-0CD1132B3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E5F000-D990-B308-F2A3-75AA396F2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EC691-70C4-2188-9EFE-DE0D4E369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6051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7468B-B51E-6CB0-4409-D5819964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E859F-9F07-A980-3157-BFFA77F66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DA685-8587-84D9-0CF9-17BA83268E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7DCBAA-3A47-F205-1DB3-81D6B2247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9A0526-10A1-AB9A-3D4D-BCB57A55A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B0B6FB-5F94-FC2F-11E5-E3E8513F1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35189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076F0-66B2-A646-43C9-35E3D531F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497EF3-ACB0-3E5E-B8C9-C4CA0FD013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E466A0-6F69-96AA-C19F-9CDD75413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A4704A-D407-A0A8-ECD4-2793CCD7C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B0228-B1FE-61D3-FB4C-4167FC7F1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942FA-54A7-876A-F17C-FD95F0907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17913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1C2FE1-31DE-C9B4-06F2-6A9F039A3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01F2F4-65E6-E92B-D54B-F2DAF9FCD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BBE7C-20C6-5321-4BF5-5DB8230B5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8C82DC-01C4-4945-A248-70C5FB62C14F}" type="datetimeFigureOut">
              <a:rPr lang="en-BE" smtClean="0"/>
              <a:t>19/12/2025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697790-B075-43DB-02E1-FDD1A50EE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D5B73-0E9B-FC4C-9C68-EB55EE08C9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293D04-84AB-4A4F-B1EE-875C35C883E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8270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65DDE0-8CE0-4CAA-812F-D3C35292B0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0" tIns="45720" rIns="91440" bIns="45720" anchor="t">
            <a:normAutofit/>
          </a:bodyPr>
          <a:lstStyle/>
          <a:p>
            <a:r>
              <a:rPr lang="en-GB" sz="2650" dirty="0" err="1"/>
              <a:t>Klokkenluidersmeldingen</a:t>
            </a:r>
            <a:endParaRPr lang="nl-NL" dirty="0" err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83B0B1-4D12-403E-B0F4-410DB9E9B1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0" tIns="45720" rIns="91440" bIns="45720" anchor="t"/>
          <a:lstStyle/>
          <a:p>
            <a:endParaRPr lang="en-GB" dirty="0">
              <a:cs typeface="Arial"/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D3B67C-A838-793D-C280-43616C631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224" y="1397849"/>
            <a:ext cx="6891612" cy="54761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FA47AB-EC5C-F84B-6DF7-00E7E6F04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26" y="3116552"/>
            <a:ext cx="3853700" cy="88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083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5F42B3-4C48-4AB7-08ED-01346948C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4F2D7F"/>
                </a:solidFill>
              </a:rPr>
              <a:t>Klokkenluiderskanaal</a:t>
            </a:r>
            <a:endParaRPr lang="en-BE" sz="3600" b="1" dirty="0">
              <a:solidFill>
                <a:srgbClr val="4F2D7F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DCA7B6-E6A7-7EB9-179F-33500656BC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2306" y="1920695"/>
            <a:ext cx="11362975" cy="4305301"/>
          </a:xfrm>
        </p:spPr>
        <p:txBody>
          <a:bodyPr>
            <a:normAutofit/>
          </a:bodyPr>
          <a:lstStyle/>
          <a:p>
            <a:r>
              <a:rPr lang="nl-NL" sz="1800" b="1" dirty="0"/>
              <a:t>Beveiligd</a:t>
            </a:r>
            <a:r>
              <a:rPr lang="nl-NL" sz="1800" dirty="0"/>
              <a:t> ontvangstkanaal, register en logboek (toegang, anonimiteit en vertrouwelijkheid)</a:t>
            </a:r>
          </a:p>
          <a:p>
            <a:r>
              <a:rPr lang="nl-NL" sz="1800" dirty="0"/>
              <a:t>Irrelevante </a:t>
            </a:r>
            <a:r>
              <a:rPr lang="nl-NL" sz="1800" b="1" dirty="0"/>
              <a:t>persoonsgegevens</a:t>
            </a:r>
            <a:r>
              <a:rPr lang="nl-NL" sz="1800" dirty="0"/>
              <a:t> moeten worden gewist</a:t>
            </a:r>
          </a:p>
          <a:p>
            <a:r>
              <a:rPr lang="nl-NL" sz="1800" dirty="0"/>
              <a:t>Aanwijzing van een </a:t>
            </a:r>
            <a:r>
              <a:rPr lang="nl-NL" sz="1800" b="1" dirty="0"/>
              <a:t>onpartijdige en onafhankelijke </a:t>
            </a:r>
            <a:r>
              <a:rPr lang="nl-NL" sz="1800" dirty="0"/>
              <a:t>persoon of afdeling die bevoegd is om het opvolgen van meldingen te verzorgen (klokkenluidersverantwoordelijke)</a:t>
            </a:r>
          </a:p>
          <a:p>
            <a:r>
              <a:rPr lang="nl-NL" sz="1800" dirty="0"/>
              <a:t>Zorgvuldige en </a:t>
            </a:r>
            <a:r>
              <a:rPr lang="nl-NL" sz="1800" b="1" dirty="0"/>
              <a:t>conforme opvolging </a:t>
            </a:r>
            <a:r>
              <a:rPr lang="nl-NL" sz="1800" dirty="0"/>
              <a:t>door de klokkenluidersverantwoordelijke</a:t>
            </a:r>
          </a:p>
          <a:p>
            <a:r>
              <a:rPr lang="nl-NL" sz="1800" b="1" dirty="0"/>
              <a:t>Ontvangstbevestiging</a:t>
            </a:r>
            <a:r>
              <a:rPr lang="nl-NL" sz="1800" dirty="0"/>
              <a:t> binnen 7 dagen</a:t>
            </a:r>
          </a:p>
          <a:p>
            <a:r>
              <a:rPr lang="nl-NL" sz="1800" b="1" dirty="0"/>
              <a:t>Redelijke termijn </a:t>
            </a:r>
            <a:r>
              <a:rPr lang="nl-NL" sz="1800" dirty="0"/>
              <a:t>voor terugkoppeling, uiterlijk binnen 3 maanden na ontvangstbevestiging</a:t>
            </a:r>
          </a:p>
          <a:p>
            <a:r>
              <a:rPr lang="nl-NL" sz="1800" dirty="0"/>
              <a:t>Duidelijke en gemakkelijk </a:t>
            </a:r>
            <a:r>
              <a:rPr lang="nl-NL" sz="1800" b="1" dirty="0"/>
              <a:t>toegankelijke informatie over de procedures </a:t>
            </a:r>
            <a:r>
              <a:rPr lang="nl-NL" sz="1800" dirty="0"/>
              <a:t>voor externe melding aan bevoegde autoriteiten</a:t>
            </a:r>
          </a:p>
          <a:p>
            <a:r>
              <a:rPr lang="nl-NL" sz="1800" dirty="0"/>
              <a:t>Bescherming van de klokkenluider (verbod op vergelding, omgekeerde bewijslast)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4D7AB8-D68A-0145-AE8E-B838C40ECE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17037F-13F4-43B6-99FF-D710FE0C4777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2050" name="Picture 2" descr="Welcome - Whistleblowing Self-Learning Tool">
            <a:extLst>
              <a:ext uri="{FF2B5EF4-FFF2-40B4-BE49-F238E27FC236}">
                <a16:creationId xmlns:a16="http://schemas.microsoft.com/office/drawing/2014/main" id="{D81E807B-9828-C69A-7E4E-CF514A1D9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5765">
            <a:off x="9965573" y="232013"/>
            <a:ext cx="1555872" cy="155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804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C1CC8-772D-BB4A-C390-2C04C30B9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28" y="328705"/>
            <a:ext cx="10938256" cy="1125005"/>
          </a:xfrm>
        </p:spPr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4F2D7F"/>
                </a:solidFill>
              </a:rPr>
              <a:t>Gebruik</a:t>
            </a:r>
            <a:r>
              <a:rPr lang="en-US" sz="3600" b="1" dirty="0">
                <a:solidFill>
                  <a:srgbClr val="4F2D7F"/>
                </a:solidFill>
              </a:rPr>
              <a:t> intern </a:t>
            </a:r>
            <a:r>
              <a:rPr lang="en-US" sz="3600" b="1" dirty="0" err="1">
                <a:solidFill>
                  <a:srgbClr val="4F2D7F"/>
                </a:solidFill>
              </a:rPr>
              <a:t>meldkanaal</a:t>
            </a:r>
            <a:endParaRPr lang="en-BE" sz="3600" b="1" dirty="0">
              <a:solidFill>
                <a:srgbClr val="4F2D7F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DC9809-67BE-398C-536E-0250E01C09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5827" y="1258850"/>
            <a:ext cx="10049608" cy="52834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Een </a:t>
            </a:r>
            <a:r>
              <a:rPr lang="en-US" sz="1800" dirty="0" err="1"/>
              <a:t>klokkenluider</a:t>
            </a:r>
            <a:r>
              <a:rPr lang="en-US" sz="1800" dirty="0"/>
              <a:t> </a:t>
            </a:r>
            <a:r>
              <a:rPr lang="en-US" sz="1800" dirty="0" err="1"/>
              <a:t>kan</a:t>
            </a:r>
            <a:r>
              <a:rPr lang="en-US" sz="1800" dirty="0"/>
              <a:t> 24/7 (in </a:t>
            </a:r>
            <a:r>
              <a:rPr lang="en-US" sz="1800" dirty="0" err="1"/>
              <a:t>verschillende</a:t>
            </a:r>
            <a:r>
              <a:rPr lang="en-US" sz="1800" dirty="0"/>
              <a:t> </a:t>
            </a:r>
            <a:r>
              <a:rPr lang="en-US" sz="1800" dirty="0" err="1"/>
              <a:t>talen</a:t>
            </a:r>
            <a:r>
              <a:rPr lang="en-US" sz="1800" dirty="0"/>
              <a:t> </a:t>
            </a:r>
            <a:r>
              <a:rPr lang="en-US" sz="1800" dirty="0" err="1"/>
              <a:t>indien</a:t>
            </a:r>
            <a:r>
              <a:rPr lang="en-US" sz="1800" dirty="0"/>
              <a:t> </a:t>
            </a:r>
            <a:r>
              <a:rPr lang="en-US" sz="1800" dirty="0" err="1"/>
              <a:t>nodig</a:t>
            </a:r>
            <a:r>
              <a:rPr lang="en-US" sz="1800" dirty="0"/>
              <a:t>) </a:t>
            </a:r>
            <a:r>
              <a:rPr lang="en-US" sz="1800" dirty="0" err="1"/>
              <a:t>rapporteren</a:t>
            </a:r>
            <a:r>
              <a:rPr lang="en-US" sz="1800" dirty="0"/>
              <a:t> via :</a:t>
            </a:r>
            <a:endParaRPr lang="en-BE" sz="1800" dirty="0"/>
          </a:p>
          <a:p>
            <a:pPr marL="112598" indent="0">
              <a:buNone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https://bobr-cbcr.grantthornton-whistle.com</a:t>
            </a:r>
            <a:endParaRPr lang="en-BE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fontAlgn="base">
              <a:buNone/>
            </a:pP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De 1e </a:t>
            </a:r>
            <a:r>
              <a:rPr lang="en-US" sz="1800" dirty="0" err="1"/>
              <a:t>maal</a:t>
            </a:r>
            <a:r>
              <a:rPr lang="en-US" sz="1800" dirty="0"/>
              <a:t> </a:t>
            </a:r>
            <a:r>
              <a:rPr lang="en-US" sz="1800" dirty="0" err="1"/>
              <a:t>dien</a:t>
            </a:r>
            <a:r>
              <a:rPr lang="en-US" sz="1800" dirty="0"/>
              <a:t> je op de “</a:t>
            </a:r>
            <a:r>
              <a:rPr lang="en-US" sz="1800" dirty="0" err="1"/>
              <a:t>rapporteren</a:t>
            </a:r>
            <a:r>
              <a:rPr lang="en-US" sz="1800" dirty="0"/>
              <a:t>” knop </a:t>
            </a:r>
            <a:r>
              <a:rPr lang="en-US" sz="1800" dirty="0" err="1"/>
              <a:t>te</a:t>
            </a:r>
            <a:r>
              <a:rPr lang="en-US" sz="1800" dirty="0"/>
              <a:t> </a:t>
            </a:r>
            <a:r>
              <a:rPr lang="en-US" sz="1800" dirty="0" err="1"/>
              <a:t>drukken</a:t>
            </a:r>
            <a:r>
              <a:rPr lang="en-US" sz="1800" dirty="0"/>
              <a:t> (</a:t>
            </a:r>
            <a:r>
              <a:rPr lang="en-US" sz="1800" dirty="0" err="1"/>
              <a:t>nieuwe</a:t>
            </a:r>
            <a:r>
              <a:rPr lang="en-US" sz="1800" dirty="0"/>
              <a:t> melding).  Van </a:t>
            </a:r>
            <a:r>
              <a:rPr lang="en-US" sz="1800" dirty="0" err="1"/>
              <a:t>zodra</a:t>
            </a:r>
            <a:r>
              <a:rPr lang="en-US" sz="1800" dirty="0"/>
              <a:t> </a:t>
            </a:r>
            <a:r>
              <a:rPr lang="en-US" sz="1800" dirty="0" err="1"/>
              <a:t>dit</a:t>
            </a:r>
            <a:r>
              <a:rPr lang="en-US" sz="1800" dirty="0"/>
              <a:t> </a:t>
            </a:r>
            <a:r>
              <a:rPr lang="en-US" sz="1800" dirty="0" err="1"/>
              <a:t>gebeurt</a:t>
            </a:r>
            <a:r>
              <a:rPr lang="en-US" sz="1800" dirty="0"/>
              <a:t> is </a:t>
            </a:r>
            <a:r>
              <a:rPr lang="en-US" sz="1800" dirty="0" err="1"/>
              <a:t>kan</a:t>
            </a:r>
            <a:r>
              <a:rPr lang="en-US" sz="1800" dirty="0"/>
              <a:t> je </a:t>
            </a:r>
            <a:r>
              <a:rPr lang="en-US" sz="1800" dirty="0" err="1"/>
              <a:t>volgende</a:t>
            </a:r>
            <a:r>
              <a:rPr lang="en-US" sz="1800" dirty="0"/>
              <a:t> </a:t>
            </a:r>
            <a:r>
              <a:rPr lang="en-US" sz="1800" dirty="0" err="1"/>
              <a:t>maal</a:t>
            </a:r>
            <a:r>
              <a:rPr lang="en-US" sz="1800" dirty="0"/>
              <a:t> met “login” </a:t>
            </a:r>
            <a:r>
              <a:rPr lang="en-US" sz="1800" dirty="0" err="1"/>
              <a:t>aanmelden</a:t>
            </a:r>
            <a:r>
              <a:rPr lang="en-US" sz="1800" dirty="0"/>
              <a:t> (</a:t>
            </a:r>
            <a:r>
              <a:rPr lang="en-US" sz="1800" dirty="0" err="1"/>
              <a:t>bestaande</a:t>
            </a:r>
            <a:r>
              <a:rPr lang="en-US" sz="1800" dirty="0"/>
              <a:t> melding) </a:t>
            </a:r>
          </a:p>
          <a:p>
            <a:pPr marL="0" indent="0" fontAlgn="base">
              <a:buNone/>
            </a:pPr>
            <a:r>
              <a:rPr lang="nl-NL" sz="1800" dirty="0">
                <a:sym typeface="Wingdings" panose="05000000000000000000" pitchFamily="2" charset="2"/>
              </a:rPr>
              <a:t> </a:t>
            </a:r>
            <a:r>
              <a:rPr lang="nl-NL" sz="1800" dirty="0"/>
              <a:t>Het startscherm geeft u informatie (samenvatting van belangrijke info over klokkenluiden).</a:t>
            </a:r>
            <a:endParaRPr lang="en-US" sz="1800" dirty="0"/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BE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749E1-F0E3-6C4A-AD85-13C92A0B06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17037F-13F4-43B6-99FF-D710FE0C4777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31EEFF-4518-8C71-7F19-FF8DE50F5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765" y="3090655"/>
            <a:ext cx="7962224" cy="345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428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522040-A83A-BA23-4C81-FA85E3A24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C69F9-6CD0-D297-80E1-7C2D5BD16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28" y="302447"/>
            <a:ext cx="10938256" cy="1125005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rgbClr val="4F2D7F"/>
                </a:solidFill>
              </a:rPr>
              <a:t>Gebruik</a:t>
            </a:r>
            <a:r>
              <a:rPr lang="en-US" b="1" dirty="0">
                <a:solidFill>
                  <a:srgbClr val="4F2D7F"/>
                </a:solidFill>
              </a:rPr>
              <a:t> intern </a:t>
            </a:r>
            <a:r>
              <a:rPr lang="en-US" b="1" dirty="0" err="1">
                <a:solidFill>
                  <a:srgbClr val="4F2D7F"/>
                </a:solidFill>
              </a:rPr>
              <a:t>meldkanaal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06EE3B-9323-6B79-BF48-38AFF15F42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5827" y="1258850"/>
            <a:ext cx="10049608" cy="5283409"/>
          </a:xfrm>
        </p:spPr>
        <p:txBody>
          <a:bodyPr>
            <a:normAutofit/>
          </a:bodyPr>
          <a:lstStyle/>
          <a:p>
            <a:r>
              <a:rPr lang="nl-NL" sz="1800" dirty="0"/>
              <a:t>Documenteer je melding: vermeld het onderwerp, geef een uitgebreide beschrijving, en vermeld nuttige details in de melding (tijdstip, getuigen, betrokkenen, enz.) – voeg indien gewenst bestanden toe </a:t>
            </a:r>
          </a:p>
          <a:p>
            <a:r>
              <a:rPr lang="nl-NL" sz="1800" dirty="0"/>
              <a:t>Keuze tussen een </a:t>
            </a:r>
            <a:r>
              <a:rPr lang="nl-NL" sz="1800" b="1" dirty="0"/>
              <a:t>anonieme of vertrouwelijke melding</a:t>
            </a:r>
            <a:endParaRPr lang="en-US" sz="1800" b="1" dirty="0"/>
          </a:p>
          <a:p>
            <a:pPr marL="0" indent="0" fontAlgn="base">
              <a:lnSpc>
                <a:spcPts val="2100"/>
              </a:lnSpc>
              <a:buNone/>
            </a:pPr>
            <a:endParaRPr lang="en-US" sz="1867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BE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BE613-3899-D2EE-D422-AC4ACF9D8B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17037F-13F4-43B6-99FF-D710FE0C4777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BBFE73-D428-801F-A39E-4B02AF0FD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32" y="2682124"/>
            <a:ext cx="7601147" cy="379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085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A5E65-7161-4C4C-125E-46F64369B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08A24-8CB2-A4CF-1519-BB14C4D74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>
                <a:solidFill>
                  <a:srgbClr val="4F2D7F"/>
                </a:solidFill>
              </a:rPr>
              <a:t>Gebruik intern meldkanaal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89146A-977A-9909-FE32-6E7348AC04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5827" y="1258850"/>
            <a:ext cx="10049608" cy="52834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sz="1800" dirty="0"/>
              <a:t>Kies een </a:t>
            </a:r>
            <a:r>
              <a:rPr lang="nl-NL" sz="1800" b="1" dirty="0"/>
              <a:t>gebruikersnaam en wachtwoord </a:t>
            </a:r>
            <a:r>
              <a:rPr lang="nl-NL" sz="1800" dirty="0"/>
              <a:t>om in de toekomst toegang te krijgen tot het meldingskanaal en de communicatie op te volgen</a:t>
            </a:r>
          </a:p>
          <a:p>
            <a:pPr marL="0" indent="0">
              <a:buNone/>
            </a:pPr>
            <a:endParaRPr lang="nl-NL" sz="1800" dirty="0"/>
          </a:p>
          <a:p>
            <a:r>
              <a:rPr lang="nl-NL" sz="1800" b="1" dirty="0"/>
              <a:t>Na ontvangst</a:t>
            </a:r>
            <a:r>
              <a:rPr lang="nl-NL" sz="1800" dirty="0"/>
              <a:t>: uw melding wordt door de meldingsbeheerder </a:t>
            </a:r>
            <a:r>
              <a:rPr lang="nl-NL" sz="1800" dirty="0" err="1"/>
              <a:t>gescreent</a:t>
            </a:r>
            <a:r>
              <a:rPr lang="nl-NL" sz="1800" dirty="0"/>
              <a:t> en de ontvankelijkheid wordt gecontroleerd</a:t>
            </a:r>
          </a:p>
          <a:p>
            <a:pPr marL="0" indent="0">
              <a:buNone/>
            </a:pPr>
            <a:endParaRPr lang="nl-NL" sz="1800" dirty="0"/>
          </a:p>
          <a:p>
            <a:r>
              <a:rPr lang="nl-NL" sz="1800" b="1" dirty="0"/>
              <a:t>Ontvangstbevestiging</a:t>
            </a:r>
            <a:r>
              <a:rPr lang="nl-NL" sz="1800" dirty="0"/>
              <a:t> binnen 7 dagen</a:t>
            </a:r>
          </a:p>
          <a:p>
            <a:pPr marL="0" indent="0">
              <a:buNone/>
            </a:pPr>
            <a:endParaRPr lang="nl-NL" sz="1800" dirty="0"/>
          </a:p>
          <a:p>
            <a:r>
              <a:rPr lang="nl-NL" sz="1800" dirty="0"/>
              <a:t>De klokkenluider ontvangt </a:t>
            </a:r>
            <a:r>
              <a:rPr lang="nl-NL" sz="1800" b="1" dirty="0"/>
              <a:t>feedback</a:t>
            </a:r>
            <a:r>
              <a:rPr lang="nl-NL" sz="1800" dirty="0"/>
              <a:t> uiterlijk binnen 3 maanden na de ontvangstbevestiging van de melding</a:t>
            </a: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fontAlgn="base">
              <a:lnSpc>
                <a:spcPts val="2100"/>
              </a:lnSpc>
              <a:buFont typeface="Wingdings" panose="05000000000000000000" pitchFamily="2" charset="2"/>
              <a:buChar char="à"/>
            </a:pPr>
            <a:endParaRPr lang="en-US" sz="1867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BE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DAE51-353C-EC13-25D1-10A145079F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17037F-13F4-43B6-99FF-D710FE0C477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028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270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Wingdings</vt:lpstr>
      <vt:lpstr>Office Theme</vt:lpstr>
      <vt:lpstr>PowerPoint Presentation</vt:lpstr>
      <vt:lpstr>Klokkenluiderskanaal</vt:lpstr>
      <vt:lpstr>Gebruik intern meldkanaal</vt:lpstr>
      <vt:lpstr>Gebruik intern meldkanaal</vt:lpstr>
      <vt:lpstr>Gebruik intern meldkanaal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Chantal Dupont</dc:creator>
  <cp:lastModifiedBy>Chantal Dupont</cp:lastModifiedBy>
  <cp:revision>2</cp:revision>
  <dcterms:created xsi:type="dcterms:W3CDTF">2025-11-25T08:25:08Z</dcterms:created>
  <dcterms:modified xsi:type="dcterms:W3CDTF">2025-12-19T16:05:29Z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69fc6af-245f-4520-8727-b878613a75c0_Enabled">
    <vt:lpwstr>true</vt:lpwstr>
  </property>
  <property fmtid="{D5CDD505-2E9C-101B-9397-08002B2CF9AE}" pid="3" name="MSIP_Label_169fc6af-245f-4520-8727-b878613a75c0_SetDate">
    <vt:lpwstr>2025-11-25T10:08:59Z</vt:lpwstr>
  </property>
  <property fmtid="{D5CDD505-2E9C-101B-9397-08002B2CF9AE}" pid="4" name="MSIP_Label_169fc6af-245f-4520-8727-b878613a75c0_Method">
    <vt:lpwstr>Standard</vt:lpwstr>
  </property>
  <property fmtid="{D5CDD505-2E9C-101B-9397-08002B2CF9AE}" pid="5" name="MSIP_Label_169fc6af-245f-4520-8727-b878613a75c0_Name">
    <vt:lpwstr>General</vt:lpwstr>
  </property>
  <property fmtid="{D5CDD505-2E9C-101B-9397-08002B2CF9AE}" pid="6" name="MSIP_Label_169fc6af-245f-4520-8727-b878613a75c0_SiteId">
    <vt:lpwstr>0f64307b-8e12-4eb2-a172-ed4714c4e3fe</vt:lpwstr>
  </property>
  <property fmtid="{D5CDD505-2E9C-101B-9397-08002B2CF9AE}" pid="7" name="MSIP_Label_169fc6af-245f-4520-8727-b878613a75c0_ActionId">
    <vt:lpwstr>78bdd866-1b60-4c09-95c7-5e0c20f36a1d</vt:lpwstr>
  </property>
  <property fmtid="{D5CDD505-2E9C-101B-9397-08002B2CF9AE}" pid="8" name="MSIP_Label_169fc6af-245f-4520-8727-b878613a75c0_ContentBits">
    <vt:lpwstr>0</vt:lpwstr>
  </property>
  <property fmtid="{D5CDD505-2E9C-101B-9397-08002B2CF9AE}" pid="9" name="MSIP_Label_169fc6af-245f-4520-8727-b878613a75c0_Tag">
    <vt:lpwstr>10, 3, 0, 1</vt:lpwstr>
  </property>
</Properties>
</file>