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1" r:id="rId3"/>
    <p:sldId id="360" r:id="rId4"/>
    <p:sldId id="361" r:id="rId5"/>
    <p:sldId id="362" r:id="rId6"/>
    <p:sldId id="366" r:id="rId7"/>
    <p:sldId id="367" r:id="rId8"/>
    <p:sldId id="286" r:id="rId9"/>
    <p:sldId id="287" r:id="rId10"/>
    <p:sldId id="282" r:id="rId11"/>
    <p:sldId id="368" r:id="rId12"/>
    <p:sldId id="288" r:id="rId13"/>
    <p:sldId id="369" r:id="rId14"/>
    <p:sldId id="283" r:id="rId15"/>
    <p:sldId id="276" r:id="rId16"/>
    <p:sldId id="289" r:id="rId17"/>
    <p:sldId id="364" r:id="rId18"/>
    <p:sldId id="272" r:id="rId19"/>
    <p:sldId id="370" r:id="rId20"/>
    <p:sldId id="279" r:id="rId21"/>
    <p:sldId id="290" r:id="rId22"/>
    <p:sldId id="371" r:id="rId23"/>
    <p:sldId id="285" r:id="rId24"/>
    <p:sldId id="280" r:id="rId25"/>
    <p:sldId id="291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47"/>
    <a:srgbClr val="FAAE06"/>
    <a:srgbClr val="E13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20" autoAdjust="0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13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B8C4F-BB77-9444-ABDE-1482191BD3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CBFAF-B44A-0F49-921D-52201644923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1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CBFAF-B44A-0F49-921D-52201644923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0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6D7C1-99EF-DE45-8430-5F423AC731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C887E7-2463-764F-ACF2-1568F86A89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DBA63-477E-804A-A7CD-6204FBA56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93CDD-291A-AD4B-8673-C7C669DF1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F064D-00BA-4444-B359-BBCE3F8F9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5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87752-9590-6648-AAF7-16FC2E01F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E5D3D4-1FB4-304E-AEA0-82B3CDB1D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5A8DB-9CFA-044F-9B75-3F779811E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3B5C4-6B6D-2C49-8C58-CAC54E78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69F6-C750-B148-9DEC-85D6C4F4A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9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360967-2540-A446-B6FD-488E78D5D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1C2FAD-B59A-1B42-A1AE-1CB2D45BB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D6B1B-C360-FC4E-9EA4-A6ABE03C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C3AD4-84B5-E644-B9CD-3045D727B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20D66-CDCC-3A42-B763-019368253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0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7812F-33EE-A54D-BF05-1E89C7DA8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97F85-A3A4-E24A-A379-D9758DBE5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D76AF-E7E5-0A49-9890-71C2C513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3CDC9-8821-4641-8BE2-F08A65366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C7DEC-748E-444B-9476-95182A23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3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B063-EDE7-C046-A046-F718E4140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4D292-0FE4-A849-9AD4-DFF062DFA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50121-62A9-7647-B882-02A1AFBE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AC6B8-AC0A-0941-8C95-9FDC5F33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2C296-F852-E04A-8013-2A22F2D3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6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F596F-033A-E446-B2E9-5F21D53E9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D4098-96AC-E749-9161-DC46ABBAD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6B1923-75DA-1C41-B51F-881064D74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8C3B7-3519-E641-9BC4-94F5B4BB6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79F17-F273-7C4C-8E38-8288D502E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436B2-C636-E84A-8034-D2DE2A55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6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67D1A-A7B7-1F4A-B96D-104445058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64EFA-3BE8-4146-B96E-FE18AE328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6EC245-1280-BF48-AEB8-BA6C987AB2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FC6CE8-3C26-D042-82D0-01A77F4582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B18EA4-6D49-2247-AB0B-9B42DAA414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160105-9AF0-9741-8B84-972841D41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D10A9C-04FF-E94F-96F5-641738BE0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08A4CD-F51C-404E-9E23-E2CC6F46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0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A51E-414B-704D-97B9-C217F4C50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63C239-4856-7E48-AD50-2B052304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A500E3-F03F-4943-8612-550F1200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323F5-1FD4-BA4D-823A-5800D1056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2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4B0C6D-4D02-DE40-A790-FC59208DF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15B168-962B-3145-9ADA-58C63F738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0464D-1722-0E4F-9D46-D334B27C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4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8787E-865E-5E45-885C-0488930E4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2EC07-D022-0D4E-BD52-DB1FEB4A6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C20F2-4617-544B-8960-24A8B6017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2729F-EE45-A74A-843D-A07AF48D2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31C97D-D4A7-6340-9EB2-ACD4144F6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6999C4-56E9-F046-BF6C-AF5EF3FA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DB28A-F155-A14F-B281-599590FDF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041B4-1F0B-1A48-9DA4-B97142C87A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260941-63A3-D746-A4F9-55088BA3E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E0280-D52C-3243-846A-D6710E4EB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6250BF-AAAC-744E-8DAB-E23AE16A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0C866-004D-5945-88BD-E72BA3BC8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3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4BD429-1437-9241-A482-418FBD067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C927B-3C80-674C-ACD8-A711EF09C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1429B-1D2B-754B-B5D0-CE5DC53B8B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20E69-FE5C-2C41-A05E-6742229A421B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3CBE2-ED7F-5D4C-A8A8-9D397D8A6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0318D-3778-AA4B-8FF1-61D7EEF52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CCCF-A75E-D34E-847C-5FFCE2B2E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2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5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image" Target="../media/image2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www.youtube.com/watch?v=vcGP4gSDz70&amp;list=PLpnHaqiSVp-xrp0XqxeuNdiDa_EpRdVA9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www.youtube.com/watch?v=dC28BYeEcYk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www.youtube.com/watch?v=0sWvlyoJD_o&amp;feature=youtu.be" TargetMode="External"/><Relationship Id="rId1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www.adibib.be/begeleiding/adileerwerkboek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11" Type="http://schemas.openxmlformats.org/officeDocument/2006/relationships/image" Target="../media/image27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hyperlink" Target="https://www.youtube.com/watch?v=SI7yKJ4pKz4" TargetMode="External"/><Relationship Id="rId18" Type="http://schemas.openxmlformats.org/officeDocument/2006/relationships/hyperlink" Target="https://www.youtube.com/watch?v=Vkay08rbJA0" TargetMode="External"/><Relationship Id="rId26" Type="http://schemas.openxmlformats.org/officeDocument/2006/relationships/hyperlink" Target="https://www.youtube.com/watch?v=yDzuXRIrf_g" TargetMode="External"/><Relationship Id="rId3" Type="http://schemas.openxmlformats.org/officeDocument/2006/relationships/image" Target="../media/image23.png"/><Relationship Id="rId21" Type="http://schemas.openxmlformats.org/officeDocument/2006/relationships/hyperlink" Target="https://www.youtube.com/watch?v=MpDOdIamMsY&amp;t=1s" TargetMode="External"/><Relationship Id="rId7" Type="http://schemas.openxmlformats.org/officeDocument/2006/relationships/hyperlink" Target="https://www.youtube.com/watch?v=ibvtH9GDRl8" TargetMode="External"/><Relationship Id="rId12" Type="http://schemas.openxmlformats.org/officeDocument/2006/relationships/hyperlink" Target="https://www.youtube.com/watch?v=7gKHobAqubc" TargetMode="External"/><Relationship Id="rId17" Type="http://schemas.openxmlformats.org/officeDocument/2006/relationships/hyperlink" Target="https://www.youtube.com/watch?v=j2t-OyqJbH4" TargetMode="External"/><Relationship Id="rId25" Type="http://schemas.openxmlformats.org/officeDocument/2006/relationships/hyperlink" Target="https://www.youtube.com/watch?v=ATKpCzkcYnA" TargetMode="External"/><Relationship Id="rId33" Type="http://schemas.openxmlformats.org/officeDocument/2006/relationships/image" Target="../media/image31.tiff"/><Relationship Id="rId2" Type="http://schemas.openxmlformats.org/officeDocument/2006/relationships/hyperlink" Target="https://www.youtube.com/watch?v=h4YcKGd2sVQ" TargetMode="External"/><Relationship Id="rId16" Type="http://schemas.openxmlformats.org/officeDocument/2006/relationships/hyperlink" Target="https://www.youtube.com/watch?v=Wn9iQ-TM7TA" TargetMode="External"/><Relationship Id="rId20" Type="http://schemas.openxmlformats.org/officeDocument/2006/relationships/hyperlink" Target="https://www.youtube.com/watch?v=XdfXnOc1SAU" TargetMode="External"/><Relationship Id="rId29" Type="http://schemas.openxmlformats.org/officeDocument/2006/relationships/hyperlink" Target="https://www.youtube.com/watch?v=B7RRBu7WV7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Wyl0AhVTjg0" TargetMode="External"/><Relationship Id="rId11" Type="http://schemas.openxmlformats.org/officeDocument/2006/relationships/hyperlink" Target="https://www.youtube.com/watch?v=cjT3zYAOMtQ" TargetMode="External"/><Relationship Id="rId24" Type="http://schemas.openxmlformats.org/officeDocument/2006/relationships/hyperlink" Target="https://www.youtube.com/watch?v=GS4_MgW3iqw" TargetMode="External"/><Relationship Id="rId32" Type="http://schemas.openxmlformats.org/officeDocument/2006/relationships/image" Target="../media/image30.tiff"/><Relationship Id="rId5" Type="http://schemas.openxmlformats.org/officeDocument/2006/relationships/hyperlink" Target="https://www.youtube.com/watch?v=OhigbgiaAso" TargetMode="External"/><Relationship Id="rId15" Type="http://schemas.openxmlformats.org/officeDocument/2006/relationships/hyperlink" Target="https://www.youtube.com/watch?v=KElSQbszeyw" TargetMode="External"/><Relationship Id="rId23" Type="http://schemas.openxmlformats.org/officeDocument/2006/relationships/hyperlink" Target="https://www.youtube.com/watch?v=FnBMniBxmuY" TargetMode="External"/><Relationship Id="rId28" Type="http://schemas.openxmlformats.org/officeDocument/2006/relationships/hyperlink" Target="https://www.youtube.com/watch?v=9vItlduc6gE" TargetMode="External"/><Relationship Id="rId10" Type="http://schemas.openxmlformats.org/officeDocument/2006/relationships/hyperlink" Target="https://www.youtube.com/watch?v=ypUfRxVVmSs" TargetMode="External"/><Relationship Id="rId19" Type="http://schemas.openxmlformats.org/officeDocument/2006/relationships/hyperlink" Target="https://www.youtube.com/watch?v=Owt0Bl0jz6E" TargetMode="External"/><Relationship Id="rId31" Type="http://schemas.openxmlformats.org/officeDocument/2006/relationships/image" Target="../media/image29.tiff"/><Relationship Id="rId4" Type="http://schemas.openxmlformats.org/officeDocument/2006/relationships/hyperlink" Target="https://www.youtube.com/watch?v=Luvbah8ftUA" TargetMode="External"/><Relationship Id="rId9" Type="http://schemas.openxmlformats.org/officeDocument/2006/relationships/hyperlink" Target="https://www.youtube.com/watch?v=z_xBXjrde1E" TargetMode="External"/><Relationship Id="rId14" Type="http://schemas.openxmlformats.org/officeDocument/2006/relationships/hyperlink" Target="https://www.youtube.com/watch?v=i2sxgPsmOiY" TargetMode="External"/><Relationship Id="rId22" Type="http://schemas.openxmlformats.org/officeDocument/2006/relationships/hyperlink" Target="https://www.youtube.com/watch?v=9e1s4-w4uEI" TargetMode="External"/><Relationship Id="rId27" Type="http://schemas.openxmlformats.org/officeDocument/2006/relationships/hyperlink" Target="https://www.youtube.com/watch?v=bSSWwX93lU4" TargetMode="External"/><Relationship Id="rId30" Type="http://schemas.openxmlformats.org/officeDocument/2006/relationships/image" Target="../media/image28.tiff"/><Relationship Id="rId8" Type="http://schemas.openxmlformats.org/officeDocument/2006/relationships/hyperlink" Target="https://www.youtube.com/watch?v=g-Xvx5cGNhw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hyperlink" Target="https://cdn.nimbu.io/s/p966ybe/assets/1566995651254/Toestemmingsformulier_ouders_Lees_Voor_Vlaanderen.pdf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cdn.nimbu.io/s/p966ybe/channelentries/eowhi35/files/Stappenplan%20licentie%20activeren%20LeesVoor.pptx?pb063kc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cdn.nimbu.io/s/p966ybe/assets/1518163418163/VOORLEESSOFTWARE%20gids%20met%208%20vragen.pdf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cdn.nimbu.io/s/p966ybe/channelentries/o0gcwmt/files/Stappenplan%20boeken%20bestellen%20ADIBib.pptx?78xrh4f" TargetMode="Externa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hyperlink" Target="https://www.youtube.com/watch?v=nuHSBGWMnMc" TargetMode="External"/><Relationship Id="rId18" Type="http://schemas.openxmlformats.org/officeDocument/2006/relationships/hyperlink" Target="https://youtu.be/AWSkWrGAYPI" TargetMode="External"/><Relationship Id="rId26" Type="http://schemas.openxmlformats.org/officeDocument/2006/relationships/hyperlink" Target="https://www.youtube.com/watch?v=czNCjTziIfI&amp;list=PLpnHaqiSVp-wYyxOAhpXnIPTnxgdmQbCy&amp;index=2" TargetMode="External"/><Relationship Id="rId39" Type="http://schemas.openxmlformats.org/officeDocument/2006/relationships/hyperlink" Target="https://www.youtube.com/watch?v=RtXQF9l7Eq0&amp;list=PLpnHaqiSVp-xOOCpcD-sqPHNYRuHZjVqk" TargetMode="External"/><Relationship Id="rId21" Type="http://schemas.openxmlformats.org/officeDocument/2006/relationships/hyperlink" Target="https://youtu.be/V_X_hgXsKTU" TargetMode="External"/><Relationship Id="rId34" Type="http://schemas.openxmlformats.org/officeDocument/2006/relationships/hyperlink" Target="https://www.youtube.com/watch?v=7I5Bt6ecEN8&amp;list=PLpnHaqiSVp-yxuQsKPwhIxVkIwa0tcDy3" TargetMode="External"/><Relationship Id="rId7" Type="http://schemas.openxmlformats.org/officeDocument/2006/relationships/image" Target="../media/image23.png"/><Relationship Id="rId12" Type="http://schemas.openxmlformats.org/officeDocument/2006/relationships/hyperlink" Target="https://www.youtube.com/watch?v=QqRXzZ2cDVY" TargetMode="External"/><Relationship Id="rId17" Type="http://schemas.openxmlformats.org/officeDocument/2006/relationships/hyperlink" Target="https://youtu.be/_YnSp1S4gYM" TargetMode="External"/><Relationship Id="rId25" Type="http://schemas.openxmlformats.org/officeDocument/2006/relationships/hyperlink" Target="https://www.youtube.com/watch?v=nmLNDcd92Nk&amp;list=PLpnHaqiSVp-y_TIdByx11-jBDbEJcP9wU" TargetMode="External"/><Relationship Id="rId33" Type="http://schemas.openxmlformats.org/officeDocument/2006/relationships/hyperlink" Target="https://www.youtube.com/watch?v=keiJ7_ncvlI&amp;list=PLpnHaqiSVp-wYyxOAhpXnIPTnxgdmQbCy&amp;index=9" TargetMode="External"/><Relationship Id="rId38" Type="http://schemas.openxmlformats.org/officeDocument/2006/relationships/hyperlink" Target="https://www.youtube.com/watch?v=M2P4esK5Pho&amp;list=PLpnHaqiSVp-xOOCpcD-sqPHNYRuHZjVqk&amp;index=5" TargetMode="External"/><Relationship Id="rId2" Type="http://schemas.openxmlformats.org/officeDocument/2006/relationships/image" Target="../media/image28.tiff"/><Relationship Id="rId16" Type="http://schemas.openxmlformats.org/officeDocument/2006/relationships/hyperlink" Target="https://www.youtube.com/watch?v=Jh4BPAlBqR4&amp;list=PLpnHaqiSVp-wGgT3Gn68TkIsbjfM9V3Fs" TargetMode="External"/><Relationship Id="rId20" Type="http://schemas.openxmlformats.org/officeDocument/2006/relationships/hyperlink" Target="https://youtu.be/79NVVfMkiqA" TargetMode="External"/><Relationship Id="rId29" Type="http://schemas.openxmlformats.org/officeDocument/2006/relationships/hyperlink" Target="https://www.youtube.com/watch?v=SeTQl04Ra0Q&amp;list=PLpnHaqiSVp-wYyxOAhpXnIPTnxgdmQbCy&amp;index=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g9bV_vfp7Nw&amp;list=PLpnHaqiSVp-zKVOIIRa4MLEAbiKKENzv-" TargetMode="External"/><Relationship Id="rId11" Type="http://schemas.openxmlformats.org/officeDocument/2006/relationships/hyperlink" Target="https://www.youtube.com/watch?v=PN1TnBiLJFE" TargetMode="External"/><Relationship Id="rId24" Type="http://schemas.openxmlformats.org/officeDocument/2006/relationships/hyperlink" Target="https://youtu.be/TxPc63JyXFo" TargetMode="External"/><Relationship Id="rId32" Type="http://schemas.openxmlformats.org/officeDocument/2006/relationships/hyperlink" Target="https://www.youtube.com/watch?v=SVEJ81UFe3k&amp;list=PLpnHaqiSVp-wYyxOAhpXnIPTnxgdmQbCy&amp;index=8" TargetMode="External"/><Relationship Id="rId37" Type="http://schemas.openxmlformats.org/officeDocument/2006/relationships/hyperlink" Target="https://www.youtube.com/watch?v=RfVyGy8KsNI&amp;list=PLpnHaqiSVp-xOOCpcD-sqPHNYRuHZjVqk&amp;index=4" TargetMode="External"/><Relationship Id="rId40" Type="http://schemas.openxmlformats.org/officeDocument/2006/relationships/hyperlink" Target="https://www.youtube.com/watch?v=NAIc2IBWCZE&amp;list=PLpnHaqiSVp-xOOCpcD-sqPHNYRuHZjVqk&amp;index=6" TargetMode="External"/><Relationship Id="rId5" Type="http://schemas.openxmlformats.org/officeDocument/2006/relationships/image" Target="../media/image31.tiff"/><Relationship Id="rId15" Type="http://schemas.openxmlformats.org/officeDocument/2006/relationships/hyperlink" Target="https://www.youtube.com/watch?v=vPKpKkdGd_I" TargetMode="External"/><Relationship Id="rId23" Type="http://schemas.openxmlformats.org/officeDocument/2006/relationships/hyperlink" Target="https://youtu.be/SlD2oIpMxeI" TargetMode="External"/><Relationship Id="rId28" Type="http://schemas.openxmlformats.org/officeDocument/2006/relationships/hyperlink" Target="https://www.youtube.com/watch?v=6GmjdqYj4xk&amp;list=PLpnHaqiSVp-wYyxOAhpXnIPTnxgdmQbCy&amp;index=3" TargetMode="External"/><Relationship Id="rId36" Type="http://schemas.openxmlformats.org/officeDocument/2006/relationships/hyperlink" Target="https://www.youtube.com/watch?v=LWw3T4ifE0k&amp;list=PLpnHaqiSVp-xOOCpcD-sqPHNYRuHZjVqk&amp;index=3" TargetMode="External"/><Relationship Id="rId10" Type="http://schemas.openxmlformats.org/officeDocument/2006/relationships/hyperlink" Target="https://www.youtube.com/watch?v=xwYWI4CThs0" TargetMode="External"/><Relationship Id="rId19" Type="http://schemas.openxmlformats.org/officeDocument/2006/relationships/hyperlink" Target="https://youtu.be/pDViOu8g-GM" TargetMode="External"/><Relationship Id="rId31" Type="http://schemas.openxmlformats.org/officeDocument/2006/relationships/hyperlink" Target="https://www.youtube.com/watch?v=5WdOAXQ78Dw&amp;list=PLpnHaqiSVp-wYyxOAhpXnIPTnxgdmQbCy&amp;index=7" TargetMode="External"/><Relationship Id="rId4" Type="http://schemas.openxmlformats.org/officeDocument/2006/relationships/image" Target="../media/image29.tiff"/><Relationship Id="rId9" Type="http://schemas.openxmlformats.org/officeDocument/2006/relationships/hyperlink" Target="https://www.youtube.com/watch?v=ufo4ezVNNxk" TargetMode="External"/><Relationship Id="rId14" Type="http://schemas.openxmlformats.org/officeDocument/2006/relationships/hyperlink" Target="https://www.youtube.com/watch?v=hMYkcC0yBg0" TargetMode="External"/><Relationship Id="rId22" Type="http://schemas.openxmlformats.org/officeDocument/2006/relationships/hyperlink" Target="https://youtu.be/Cn0KPuw3P10" TargetMode="External"/><Relationship Id="rId27" Type="http://schemas.openxmlformats.org/officeDocument/2006/relationships/hyperlink" Target="https://www.youtube.com/watch?v=4GfJ2aSZRq4&amp;list=PLpnHaqiSVp-wYyxOAhpXnIPTnxgdmQbCy&amp;index=4" TargetMode="External"/><Relationship Id="rId30" Type="http://schemas.openxmlformats.org/officeDocument/2006/relationships/hyperlink" Target="https://www.youtube.com/watch?v=SJWnqkT2Gxo&amp;list=PLpnHaqiSVp-wYyxOAhpXnIPTnxgdmQbCy&amp;index=6" TargetMode="External"/><Relationship Id="rId35" Type="http://schemas.openxmlformats.org/officeDocument/2006/relationships/hyperlink" Target="https://www.youtube.com/watch?v=vm0u6WPX2BI&amp;list=PLpnHaqiSVp-xOOCpcD-sqPHNYRuHZjVqk&amp;index=7" TargetMode="External"/><Relationship Id="rId8" Type="http://schemas.openxmlformats.org/officeDocument/2006/relationships/hyperlink" Target="https://www.youtube.com/watch?v=78ORpNlM7zw" TargetMode="External"/><Relationship Id="rId3" Type="http://schemas.openxmlformats.org/officeDocument/2006/relationships/image" Target="../media/image30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cdn.nimbu.io/s/p966ybe/assets/1518163418163/VOORLEESSOFTWARE%20gids%20met%208%20vragen.pdf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hyperlink" Target="https://cdn.nimbu.io/s/p966ybe/assets/1518163415682/VOORLEESSOFTWARE%20gids%20-%20bijlage4.pdf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cdn.nimbu.io/s/p966ybe/assets/1518163412657/VOORLEESSOFTWARE%20gids%20-%20bijlage3.pdf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cdn.nimbu.io/s/p966ybe/assets/1518163409630/VOORLEESSOFTWARE%20gids%20-%20bijlage2.pdf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cdn.nimbu.io/s/p966ybe/assets/1518163366810/VOORLEESSOFTWARE%20gids%20-%20bijlage1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www.youtube.com/watch?v=QHYvi2lhhkc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www.youtube.com/watch?v=Ye1Ipi5sGtM&amp;t=1s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www.youtube.com/watch?v=O3v-4IGdjLw&amp;t=598s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www.adibib.be/eureka-letop/bibliotheek/map-leerzorg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s://cdn.nimbu.io/s/p966ybe/channelentries/z40zica/files/Hoofdstuk_8_dyslexie___.pdf?gdhof9z" TargetMode="External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hyperlink" Target="https://cdn.nimbu.io/s/p966ybe/channelentries/7fe0pik/files/Hoofdstuk_8_Dyscalculie___.pdf?nmqfbdw" TargetMode="External"/><Relationship Id="rId17" Type="http://schemas.openxmlformats.org/officeDocument/2006/relationships/hyperlink" Target="https://cdn.nimbu.io/s/p966ybe/channelentries/zic107i/files/Hoofdstuk_8_Hoogbegaafdheid_in_combinatie_met_een_leerstoornis___.pdf?cken6p1" TargetMode="External"/><Relationship Id="rId2" Type="http://schemas.openxmlformats.org/officeDocument/2006/relationships/image" Target="../media/image3.emf"/><Relationship Id="rId16" Type="http://schemas.openxmlformats.org/officeDocument/2006/relationships/hyperlink" Target="https://cdn.nimbu.io/s/p966ybe/channelentries/sgexxwt/files/Hoofdstuk_8_Hoogbegaafdheid___.pdf?9dhm1ku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cdn.nimbu.io/s/p966ybe/channelentries/21nozmk/files/Hoofdstuk_8_Autisme___.pdf?poh1i40" TargetMode="External"/><Relationship Id="rId5" Type="http://schemas.openxmlformats.org/officeDocument/2006/relationships/image" Target="../media/image6.png"/><Relationship Id="rId15" Type="http://schemas.openxmlformats.org/officeDocument/2006/relationships/hyperlink" Target="https://cdn.nimbu.io/s/p966ybe/channelentries/q60pe3x/files/Hoofdstuk_8_NLD___.pdf?frd0vxa" TargetMode="External"/><Relationship Id="rId10" Type="http://schemas.openxmlformats.org/officeDocument/2006/relationships/hyperlink" Target="https://cdn.nimbu.io/s/p966ybe/channelentries/utztxi2/files/Hoofdstuk_8_ADHD___.pdf?e3why2a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cdn.nimbu.io/s/p966ybe/channelentries/w14yrmp/files/Hoofdstuk_8_ADD___.pdf?e6yple8" TargetMode="External"/><Relationship Id="rId14" Type="http://schemas.openxmlformats.org/officeDocument/2006/relationships/hyperlink" Target="https://cdn.nimbu.io/s/p966ybe/channelentries/dqpyy3o/files/Hoofdstuk_8_dyspraxie___.pdf?lge73nv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adibib.us2.list-manage.com/subscribe/post?u=2ce099f6a1cb6b25a93d01091&amp;id=354861a40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s://www.youtube.com/watch?v=T7mimVA-YSc" TargetMode="External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image" Target="../media/image2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www.youtube.com/watch?v=OiYz72Cp5O8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hyperlink" Target="https://www.youtube.com/watch?v=bn0s_TKRsRI" TargetMode="External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s://www.youtube.com/watch?v=T7mimVA-YSc" TargetMode="External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hyperlink" Target="https://www.youtube.com/watch?v=D0eni7cFRVc" TargetMode="External"/><Relationship Id="rId2" Type="http://schemas.openxmlformats.org/officeDocument/2006/relationships/image" Target="../media/image3.emf"/><Relationship Id="rId16" Type="http://schemas.openxmlformats.org/officeDocument/2006/relationships/hyperlink" Target="https://www.youtube.com/watch?v=jb8GMxA5-JU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s://www.youtube.com/watch?v=OiYz72Cp5O8" TargetMode="External"/><Relationship Id="rId5" Type="http://schemas.openxmlformats.org/officeDocument/2006/relationships/image" Target="../media/image6.png"/><Relationship Id="rId15" Type="http://schemas.openxmlformats.org/officeDocument/2006/relationships/hyperlink" Target="https://www.youtube.com/watch?v=pBlD30BjcbI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5.png"/><Relationship Id="rId9" Type="http://schemas.openxmlformats.org/officeDocument/2006/relationships/hyperlink" Target="https://www.youtube.com/watch?v=bn0s_TKRsRI" TargetMode="External"/><Relationship Id="rId14" Type="http://schemas.openxmlformats.org/officeDocument/2006/relationships/hyperlink" Target="https://www.youtube.com/watch?v=-8TkMYHhrc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79361-F7B1-BA42-B4D4-DF058922B6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 computer </a:t>
            </a:r>
            <a:r>
              <a:rPr lang="nl-NL" dirty="0"/>
              <a:t>als</a:t>
            </a:r>
            <a:r>
              <a:rPr lang="en-US" dirty="0"/>
              <a:t> </a:t>
            </a:r>
            <a:r>
              <a:rPr lang="nl-NL" dirty="0"/>
              <a:t>leesmaatje</a:t>
            </a:r>
            <a:r>
              <a:rPr lang="en-US" dirty="0"/>
              <a:t>, </a:t>
            </a:r>
            <a:r>
              <a:rPr lang="nl-NL" dirty="0"/>
              <a:t>ook</a:t>
            </a:r>
            <a:r>
              <a:rPr lang="en-US" dirty="0"/>
              <a:t> in </a:t>
            </a:r>
            <a:r>
              <a:rPr lang="nl-NL" dirty="0"/>
              <a:t>jouw</a:t>
            </a:r>
            <a:r>
              <a:rPr lang="en-US" dirty="0"/>
              <a:t> </a:t>
            </a:r>
            <a:r>
              <a:rPr lang="nl-NL" dirty="0"/>
              <a:t>klas</a:t>
            </a:r>
            <a:r>
              <a:rPr lang="en-US" dirty="0"/>
              <a:t>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6804CF-BB07-8D49-AAD5-9927579DE2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Tips </a:t>
            </a:r>
            <a:r>
              <a:rPr lang="nl-NL" dirty="0"/>
              <a:t>en</a:t>
            </a:r>
            <a:r>
              <a:rPr lang="en-US" dirty="0"/>
              <a:t> tricks, </a:t>
            </a:r>
            <a:r>
              <a:rPr lang="nl-NL" dirty="0"/>
              <a:t>motiverende</a:t>
            </a:r>
            <a:r>
              <a:rPr lang="en-US" dirty="0"/>
              <a:t> ‘ja maar’ </a:t>
            </a:r>
            <a:r>
              <a:rPr lang="nl-NL" dirty="0"/>
              <a:t>filmpjes</a:t>
            </a:r>
            <a:r>
              <a:rPr lang="en-US" dirty="0"/>
              <a:t>, webinar </a:t>
            </a:r>
            <a:r>
              <a:rPr lang="nl-NL" dirty="0"/>
              <a:t>en</a:t>
            </a:r>
            <a:r>
              <a:rPr lang="en-US" dirty="0"/>
              <a:t> </a:t>
            </a:r>
            <a:r>
              <a:rPr lang="nl-NL" dirty="0"/>
              <a:t>instructies</a:t>
            </a:r>
            <a:r>
              <a:rPr lang="en-US" dirty="0"/>
              <a:t>.</a:t>
            </a:r>
          </a:p>
          <a:p>
            <a:r>
              <a:rPr lang="nl-NL" dirty="0"/>
              <a:t>Handig</a:t>
            </a:r>
            <a:r>
              <a:rPr lang="en-US" dirty="0"/>
              <a:t> </a:t>
            </a:r>
            <a:r>
              <a:rPr lang="nl-NL" dirty="0"/>
              <a:t>voor</a:t>
            </a:r>
            <a:r>
              <a:rPr lang="en-US" dirty="0"/>
              <a:t> het team, </a:t>
            </a:r>
            <a:r>
              <a:rPr lang="nl-BE" dirty="0"/>
              <a:t>voor</a:t>
            </a:r>
            <a:r>
              <a:rPr lang="en-US" dirty="0"/>
              <a:t> de </a:t>
            </a:r>
            <a:r>
              <a:rPr lang="nl-NL" dirty="0"/>
              <a:t>zorgbegeleiders</a:t>
            </a:r>
            <a:r>
              <a:rPr lang="en-US" dirty="0"/>
              <a:t> </a:t>
            </a:r>
            <a:r>
              <a:rPr lang="nl-NL" dirty="0"/>
              <a:t>en</a:t>
            </a:r>
            <a:r>
              <a:rPr lang="en-US" dirty="0"/>
              <a:t> </a:t>
            </a:r>
            <a:r>
              <a:rPr lang="nl-NL" dirty="0"/>
              <a:t>ook</a:t>
            </a:r>
            <a:r>
              <a:rPr lang="en-US" dirty="0"/>
              <a:t> </a:t>
            </a:r>
            <a:r>
              <a:rPr lang="nl-NL" dirty="0"/>
              <a:t>voor</a:t>
            </a:r>
            <a:r>
              <a:rPr lang="en-US" dirty="0"/>
              <a:t> </a:t>
            </a:r>
            <a:r>
              <a:rPr lang="nl-NL" dirty="0"/>
              <a:t>thuis</a:t>
            </a:r>
            <a:r>
              <a:rPr lang="en-US" dirty="0"/>
              <a:t>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46E921D-1BE6-4D2E-A335-E880938A5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737" y="5257800"/>
            <a:ext cx="3526858" cy="106471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AE68422-E411-4FA0-87E2-16CFE9598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5349" y="5215758"/>
            <a:ext cx="3254542" cy="132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39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D8B7491-B997-4101-B709-AE063169B9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>
                <a:solidFill>
                  <a:srgbClr val="B00047"/>
                </a:solidFill>
              </a:rPr>
              <a:t>Bekijk de webinars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8F0A2673-89B6-4C31-8C99-CF82BC02DF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4400" dirty="0">
                <a:solidFill>
                  <a:srgbClr val="FAAE06"/>
                </a:solidFill>
              </a:rPr>
              <a:t>en informeer je</a:t>
            </a:r>
            <a:r>
              <a:rPr lang="nl-BE" sz="4800" dirty="0">
                <a:solidFill>
                  <a:srgbClr val="E13F1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937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:a16="http://schemas.microsoft.com/office/drawing/2014/main" id="{F5EAEAD7-37C5-8043-9093-A9125B60E5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3479" y="2637999"/>
            <a:ext cx="1850005" cy="185000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BA1093D-D948-1843-983B-45C41ED9099E}"/>
              </a:ext>
            </a:extLst>
          </p:cNvPr>
          <p:cNvSpPr txBox="1"/>
          <p:nvPr/>
        </p:nvSpPr>
        <p:spPr>
          <a:xfrm>
            <a:off x="2863358" y="2554306"/>
            <a:ext cx="92080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E13F1F"/>
                </a:solidFill>
              </a:rPr>
              <a:t>Leer </a:t>
            </a:r>
            <a:r>
              <a:rPr lang="nl-NL" sz="2800" dirty="0">
                <a:solidFill>
                  <a:srgbClr val="E13F1F"/>
                </a:solidFill>
              </a:rPr>
              <a:t>meer</a:t>
            </a:r>
            <a:r>
              <a:rPr lang="en-US" sz="2800" dirty="0">
                <a:solidFill>
                  <a:srgbClr val="E13F1F"/>
                </a:solidFill>
              </a:rPr>
              <a:t> over: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 </a:t>
            </a:r>
            <a:r>
              <a:rPr lang="nl-NL" sz="2800" dirty="0"/>
              <a:t>werking</a:t>
            </a:r>
            <a:r>
              <a:rPr lang="en-US" sz="2800" dirty="0"/>
              <a:t> van Eureka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 </a:t>
            </a:r>
            <a:r>
              <a:rPr lang="nl-NL" sz="2800" dirty="0"/>
              <a:t>kracht</a:t>
            </a:r>
            <a:r>
              <a:rPr lang="en-US" sz="2800" dirty="0"/>
              <a:t> van </a:t>
            </a:r>
            <a:r>
              <a:rPr lang="nl-NL" sz="2800" dirty="0"/>
              <a:t>een</a:t>
            </a:r>
            <a:r>
              <a:rPr lang="en-US" sz="2800" dirty="0"/>
              <a:t> computer in de </a:t>
            </a:r>
            <a:r>
              <a:rPr lang="nl-NL" sz="2800" dirty="0"/>
              <a:t>klas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 ADIBoeken </a:t>
            </a:r>
            <a:r>
              <a:rPr lang="nl-NL" sz="2800" dirty="0"/>
              <a:t>en</a:t>
            </a:r>
            <a:r>
              <a:rPr lang="en-US" sz="2800" dirty="0"/>
              <a:t> LeesVoor!-</a:t>
            </a:r>
            <a:r>
              <a:rPr lang="nl-NL" sz="2800" dirty="0"/>
              <a:t>doelgroep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 </a:t>
            </a:r>
            <a:r>
              <a:rPr lang="nl-NL" sz="2800" dirty="0"/>
              <a:t>wetgeving</a:t>
            </a:r>
          </a:p>
        </p:txBody>
      </p:sp>
    </p:spTree>
    <p:extLst>
      <p:ext uri="{BB962C8B-B14F-4D97-AF65-F5344CB8AC3E}">
        <p14:creationId xmlns:p14="http://schemas.microsoft.com/office/powerpoint/2010/main" val="3537390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26" name="Tekstvak 4">
            <a:extLst>
              <a:ext uri="{FF2B5EF4-FFF2-40B4-BE49-F238E27FC236}">
                <a16:creationId xmlns:a16="http://schemas.microsoft.com/office/drawing/2014/main" id="{9B06D533-227A-45EF-8875-5EF7D3EF50B2}"/>
              </a:ext>
            </a:extLst>
          </p:cNvPr>
          <p:cNvSpPr txBox="1"/>
          <p:nvPr/>
        </p:nvSpPr>
        <p:spPr>
          <a:xfrm>
            <a:off x="3656792" y="2413648"/>
            <a:ext cx="7666990" cy="4317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Webinar Onderwijsprofessionals </a:t>
            </a: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– Niveau beginners</a:t>
            </a:r>
          </a:p>
          <a:p>
            <a:pPr>
              <a:lnSpc>
                <a:spcPct val="150000"/>
              </a:lnSpc>
            </a:pPr>
            <a:r>
              <a:rPr lang="nl-BE" sz="1600" dirty="0">
                <a:latin typeface="Arial" panose="020B0604020202020204" pitchFamily="34" charset="0"/>
                <a:cs typeface="Arial" panose="020B0604020202020204" pitchFamily="34" charset="0"/>
              </a:rPr>
              <a:t>Starten met ADIBoeken en voorleessoftware op school</a:t>
            </a:r>
          </a:p>
          <a:p>
            <a:pPr>
              <a:lnSpc>
                <a:spcPct val="150000"/>
              </a:lnSpc>
            </a:pPr>
            <a:endParaRPr lang="nl-B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Webinar Onderwijsprofessionals </a:t>
            </a: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– Niveau gevorderden</a:t>
            </a:r>
            <a:b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BE" dirty="0">
                <a:latin typeface="Arial" panose="020B0604020202020204" pitchFamily="34" charset="0"/>
                <a:cs typeface="Arial" panose="020B0604020202020204" pitchFamily="34" charset="0"/>
              </a:rPr>
              <a:t>Beleid en implementatie van voorleessoftware in de klas</a:t>
            </a:r>
          </a:p>
          <a:p>
            <a:pPr>
              <a:lnSpc>
                <a:spcPct val="150000"/>
              </a:lnSpc>
            </a:pPr>
            <a:endParaRPr lang="nl-B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Webinar voor ouders</a:t>
            </a:r>
            <a:b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BE" sz="1600" dirty="0">
                <a:latin typeface="Arial" panose="020B0604020202020204" pitchFamily="34" charset="0"/>
                <a:cs typeface="Arial" panose="020B0604020202020204" pitchFamily="34" charset="0"/>
              </a:rPr>
              <a:t>Hoe ondersteunen ADIBoeken en voorleessoftware jouw kind?</a:t>
            </a:r>
            <a:endParaRPr lang="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5" name="Afbeelding 4">
            <a:hlinkClick r:id="rId9"/>
            <a:extLst>
              <a:ext uri="{FF2B5EF4-FFF2-40B4-BE49-F238E27FC236}">
                <a16:creationId xmlns:a16="http://schemas.microsoft.com/office/drawing/2014/main" id="{A13FF71F-923D-4A51-B1B5-9B2EB704E30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28014" r="26987" b="10391"/>
          <a:stretch/>
        </p:blipFill>
        <p:spPr>
          <a:xfrm>
            <a:off x="1140461" y="2432850"/>
            <a:ext cx="2295197" cy="10997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0E642CB5-A3A4-4C1C-88CE-E64422B21C49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24944" r="27082" b="8519"/>
          <a:stretch/>
        </p:blipFill>
        <p:spPr>
          <a:xfrm>
            <a:off x="1140461" y="3764701"/>
            <a:ext cx="2295197" cy="1186496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929EF86-0379-427E-B3BD-98B4C4098F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40461" y="5148182"/>
            <a:ext cx="2295197" cy="131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90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26" name="Tekstvak 4">
            <a:extLst>
              <a:ext uri="{FF2B5EF4-FFF2-40B4-BE49-F238E27FC236}">
                <a16:creationId xmlns:a16="http://schemas.microsoft.com/office/drawing/2014/main" id="{9B06D533-227A-45EF-8875-5EF7D3EF50B2}"/>
              </a:ext>
            </a:extLst>
          </p:cNvPr>
          <p:cNvSpPr txBox="1"/>
          <p:nvPr/>
        </p:nvSpPr>
        <p:spPr>
          <a:xfrm>
            <a:off x="3656792" y="2413648"/>
            <a:ext cx="7666990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047CEC5-4054-46B3-AFD3-7C03DC608E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>
                <a:solidFill>
                  <a:srgbClr val="B00047"/>
                </a:solidFill>
              </a:rPr>
              <a:t>Leer werken</a:t>
            </a:r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C9ED988A-6F24-4537-8887-A66B93BDE4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l-BE" sz="4000" dirty="0">
                <a:solidFill>
                  <a:srgbClr val="FAAE06"/>
                </a:solidFill>
              </a:rPr>
              <a:t>met ADIBoeken werken en voorleessoftware</a:t>
            </a:r>
          </a:p>
          <a:p>
            <a:r>
              <a:rPr lang="nl-BE" sz="4000" dirty="0">
                <a:solidFill>
                  <a:srgbClr val="B00047"/>
                </a:solidFill>
              </a:rPr>
              <a:t>tools &amp; stappenplannen</a:t>
            </a:r>
          </a:p>
        </p:txBody>
      </p:sp>
    </p:spTree>
    <p:extLst>
      <p:ext uri="{BB962C8B-B14F-4D97-AF65-F5344CB8AC3E}">
        <p14:creationId xmlns:p14="http://schemas.microsoft.com/office/powerpoint/2010/main" val="2298899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55A8F6-B378-C74D-949F-D0E798B9CBB9}"/>
              </a:ext>
            </a:extLst>
          </p:cNvPr>
          <p:cNvSpPr txBox="1"/>
          <p:nvPr/>
        </p:nvSpPr>
        <p:spPr>
          <a:xfrm>
            <a:off x="4197304" y="2455934"/>
            <a:ext cx="92080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linkClick r:id="rId9"/>
              </a:rPr>
              <a:t>Download </a:t>
            </a:r>
            <a:endParaRPr lang="en-US" sz="2800" dirty="0"/>
          </a:p>
          <a:p>
            <a:r>
              <a:rPr lang="nl-NL" sz="2800" dirty="0"/>
              <a:t>Digitale</a:t>
            </a:r>
            <a:r>
              <a:rPr lang="en-US" sz="2800" dirty="0"/>
              <a:t> ‘</a:t>
            </a:r>
            <a:r>
              <a:rPr lang="nl-NL" sz="2800" dirty="0"/>
              <a:t>ADILeerwerkboek’</a:t>
            </a:r>
            <a:endParaRPr lang="nl-NL" sz="2800" strike="sngStrike" dirty="0"/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Wat is </a:t>
            </a:r>
            <a:r>
              <a:rPr lang="nl-NL" sz="2800" dirty="0"/>
              <a:t>voorleessoftware</a:t>
            </a:r>
            <a:r>
              <a:rPr lang="en-US" sz="2800" dirty="0"/>
              <a:t> - wat is </a:t>
            </a:r>
            <a:r>
              <a:rPr lang="nl-NL" sz="2800" dirty="0"/>
              <a:t>een</a:t>
            </a:r>
            <a:r>
              <a:rPr lang="en-US" sz="2800" dirty="0"/>
              <a:t> </a:t>
            </a:r>
            <a:r>
              <a:rPr lang="nl-NL" sz="2800" dirty="0"/>
              <a:t>ADIBoek</a:t>
            </a:r>
            <a:r>
              <a:rPr lang="en-US" sz="2800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Hoe </a:t>
            </a:r>
            <a:r>
              <a:rPr lang="nl-NL" sz="2800" dirty="0"/>
              <a:t>werk</a:t>
            </a:r>
            <a:r>
              <a:rPr lang="en-US" sz="2800" dirty="0"/>
              <a:t> je met </a:t>
            </a:r>
            <a:r>
              <a:rPr lang="nl-BE" sz="2800" dirty="0"/>
              <a:t>een</a:t>
            </a:r>
            <a:r>
              <a:rPr lang="en-US" sz="2800" dirty="0"/>
              <a:t> ADIBoek?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nl-NL" sz="2800" b="1" dirty="0">
              <a:highlight>
                <a:srgbClr val="FFFF00"/>
              </a:highlight>
            </a:endParaRPr>
          </a:p>
          <a:p>
            <a:r>
              <a:rPr lang="nl-NL" sz="2800" b="1" dirty="0"/>
              <a:t>Maak</a:t>
            </a:r>
            <a:r>
              <a:rPr lang="en-US" sz="2800" b="1" dirty="0"/>
              <a:t> de </a:t>
            </a:r>
            <a:r>
              <a:rPr lang="nl-NL" sz="2800" b="1" dirty="0"/>
              <a:t>oefeningen</a:t>
            </a:r>
            <a:r>
              <a:rPr lang="en-US" sz="2800" b="1" dirty="0"/>
              <a:t> </a:t>
            </a:r>
            <a:r>
              <a:rPr lang="nl-NL" sz="2800" b="1" dirty="0"/>
              <a:t>achteraan</a:t>
            </a:r>
            <a:r>
              <a:rPr lang="en-US" sz="2800" b="1" dirty="0"/>
              <a:t> in het </a:t>
            </a:r>
            <a:r>
              <a:rPr lang="nl-NL" sz="2800" b="1" dirty="0"/>
              <a:t>boek</a:t>
            </a:r>
            <a:r>
              <a:rPr lang="en-US" sz="2800" b="1" dirty="0"/>
              <a:t>. </a:t>
            </a:r>
          </a:p>
          <a:p>
            <a:endParaRPr lang="en-US" sz="2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335611-0A1C-174E-98EB-EAB2B6D50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62" y="2342722"/>
            <a:ext cx="3071608" cy="434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03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:a16="http://schemas.microsoft.com/office/drawing/2014/main" id="{F5EAEAD7-37C5-8043-9093-A9125B60E5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79" y="2637999"/>
            <a:ext cx="1850005" cy="1850005"/>
          </a:xfrm>
          <a:prstGeom prst="rect">
            <a:avLst/>
          </a:prstGeom>
        </p:spPr>
      </p:pic>
      <p:pic>
        <p:nvPicPr>
          <p:cNvPr id="27" name="Online Media 26" descr="Oefening%209%20van%20het%20ADILeerwerkboek%20oplossen%20met%20TextAid">
            <a:hlinkClick r:id="" action="ppaction://media"/>
            <a:extLst>
              <a:ext uri="{FF2B5EF4-FFF2-40B4-BE49-F238E27FC236}">
                <a16:creationId xmlns:a16="http://schemas.microsoft.com/office/drawing/2014/main" id="{532BA6CB-29F7-C94B-968E-9064537D1F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3499" y="4832945"/>
            <a:ext cx="2931574" cy="164901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BA1093D-D948-1843-983B-45C41ED9099E}"/>
              </a:ext>
            </a:extLst>
          </p:cNvPr>
          <p:cNvSpPr txBox="1"/>
          <p:nvPr/>
        </p:nvSpPr>
        <p:spPr>
          <a:xfrm>
            <a:off x="2843784" y="2824337"/>
            <a:ext cx="92080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Oefeningen</a:t>
            </a:r>
            <a:r>
              <a:rPr lang="en-US" sz="2800" dirty="0"/>
              <a:t> </a:t>
            </a:r>
            <a:r>
              <a:rPr lang="nl-NL" sz="2800" dirty="0"/>
              <a:t>ADILeerwerkboek</a:t>
            </a:r>
            <a:r>
              <a:rPr lang="en-US" sz="2800" dirty="0"/>
              <a:t>: in de </a:t>
            </a:r>
            <a:r>
              <a:rPr lang="nl-NL" sz="2800" dirty="0"/>
              <a:t>volgende</a:t>
            </a:r>
            <a:r>
              <a:rPr lang="en-US" sz="2800" dirty="0"/>
              <a:t> slide </a:t>
            </a:r>
            <a:r>
              <a:rPr lang="nl-NL" sz="2800" dirty="0"/>
              <a:t>vind</a:t>
            </a:r>
            <a:r>
              <a:rPr lang="en-US" sz="2800" dirty="0"/>
              <a:t> je </a:t>
            </a:r>
            <a:r>
              <a:rPr lang="nl-NL" sz="2800" dirty="0"/>
              <a:t>telkens</a:t>
            </a:r>
            <a:r>
              <a:rPr lang="en-US" sz="2800" dirty="0"/>
              <a:t> de </a:t>
            </a:r>
            <a:r>
              <a:rPr lang="nl-NL" sz="2800" dirty="0"/>
              <a:t>oplossingen</a:t>
            </a:r>
            <a:r>
              <a:rPr lang="en-US" sz="2800" dirty="0"/>
              <a:t> met </a:t>
            </a:r>
          </a:p>
          <a:p>
            <a:r>
              <a:rPr lang="nl-NL" sz="2800" dirty="0"/>
              <a:t>Alinea</a:t>
            </a:r>
            <a:r>
              <a:rPr lang="en-US" sz="2800" dirty="0"/>
              <a:t>, Kurzweil3000, </a:t>
            </a:r>
            <a:r>
              <a:rPr lang="nl-NL" sz="2800" dirty="0"/>
              <a:t>SprintPlus</a:t>
            </a:r>
            <a:r>
              <a:rPr lang="en-US" sz="2800" dirty="0"/>
              <a:t> </a:t>
            </a:r>
            <a:r>
              <a:rPr lang="nl-NL" sz="2800" dirty="0"/>
              <a:t>en</a:t>
            </a:r>
            <a:r>
              <a:rPr lang="en-US" sz="2800" dirty="0"/>
              <a:t> TextAid</a:t>
            </a:r>
          </a:p>
        </p:txBody>
      </p:sp>
    </p:spTree>
    <p:extLst>
      <p:ext uri="{BB962C8B-B14F-4D97-AF65-F5344CB8AC3E}">
        <p14:creationId xmlns:p14="http://schemas.microsoft.com/office/powerpoint/2010/main" val="160268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226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0A4AF3BA-D6D3-4C60-82FD-354287670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576085"/>
              </p:ext>
            </p:extLst>
          </p:nvPr>
        </p:nvGraphicFramePr>
        <p:xfrm>
          <a:off x="508918" y="1273447"/>
          <a:ext cx="11174164" cy="507307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72208">
                  <a:extLst>
                    <a:ext uri="{9D8B030D-6E8A-4147-A177-3AD203B41FA5}">
                      <a16:colId xmlns:a16="http://schemas.microsoft.com/office/drawing/2014/main" val="513332901"/>
                    </a:ext>
                  </a:extLst>
                </a:gridCol>
                <a:gridCol w="2250489">
                  <a:extLst>
                    <a:ext uri="{9D8B030D-6E8A-4147-A177-3AD203B41FA5}">
                      <a16:colId xmlns:a16="http://schemas.microsoft.com/office/drawing/2014/main" val="1446209031"/>
                    </a:ext>
                  </a:extLst>
                </a:gridCol>
                <a:gridCol w="2250489">
                  <a:extLst>
                    <a:ext uri="{9D8B030D-6E8A-4147-A177-3AD203B41FA5}">
                      <a16:colId xmlns:a16="http://schemas.microsoft.com/office/drawing/2014/main" val="3989256041"/>
                    </a:ext>
                  </a:extLst>
                </a:gridCol>
                <a:gridCol w="2250489">
                  <a:extLst>
                    <a:ext uri="{9D8B030D-6E8A-4147-A177-3AD203B41FA5}">
                      <a16:colId xmlns:a16="http://schemas.microsoft.com/office/drawing/2014/main" val="1800048426"/>
                    </a:ext>
                  </a:extLst>
                </a:gridCol>
                <a:gridCol w="2250489">
                  <a:extLst>
                    <a:ext uri="{9D8B030D-6E8A-4147-A177-3AD203B41FA5}">
                      <a16:colId xmlns:a16="http://schemas.microsoft.com/office/drawing/2014/main" val="738128380"/>
                    </a:ext>
                  </a:extLst>
                </a:gridCol>
              </a:tblGrid>
              <a:tr h="903948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1689836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509488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570277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043698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619723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197199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069945"/>
                  </a:ext>
                </a:extLst>
              </a:tr>
              <a:tr h="595590">
                <a:tc>
                  <a:txBody>
                    <a:bodyPr/>
                    <a:lstStyle/>
                    <a:p>
                      <a:r>
                        <a:rPr lang="nl-BE" dirty="0"/>
                        <a:t>Oplossing oefening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072474"/>
                  </a:ext>
                </a:extLst>
              </a:tr>
            </a:tbl>
          </a:graphicData>
        </a:graphic>
      </p:graphicFrame>
      <p:pic>
        <p:nvPicPr>
          <p:cNvPr id="47" name="Picture 28">
            <a:hlinkClick r:id="rId2"/>
            <a:extLst>
              <a:ext uri="{FF2B5EF4-FFF2-40B4-BE49-F238E27FC236}">
                <a16:creationId xmlns:a16="http://schemas.microsoft.com/office/drawing/2014/main" id="{49793472-8B80-4828-86C5-ECD98F068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2121510"/>
            <a:ext cx="635000" cy="635000"/>
          </a:xfrm>
          <a:prstGeom prst="rect">
            <a:avLst/>
          </a:prstGeom>
        </p:spPr>
      </p:pic>
      <p:pic>
        <p:nvPicPr>
          <p:cNvPr id="48" name="Picture 28">
            <a:hlinkClick r:id="rId4"/>
            <a:extLst>
              <a:ext uri="{FF2B5EF4-FFF2-40B4-BE49-F238E27FC236}">
                <a16:creationId xmlns:a16="http://schemas.microsoft.com/office/drawing/2014/main" id="{3773BC72-161E-4974-82B2-02CD2D3D6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2121510"/>
            <a:ext cx="635000" cy="635000"/>
          </a:xfrm>
          <a:prstGeom prst="rect">
            <a:avLst/>
          </a:prstGeom>
        </p:spPr>
      </p:pic>
      <p:pic>
        <p:nvPicPr>
          <p:cNvPr id="49" name="Picture 28">
            <a:hlinkClick r:id="rId5"/>
            <a:extLst>
              <a:ext uri="{FF2B5EF4-FFF2-40B4-BE49-F238E27FC236}">
                <a16:creationId xmlns:a16="http://schemas.microsoft.com/office/drawing/2014/main" id="{13DA5AA9-EA65-4F49-AE0D-4FC72E8B7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2121510"/>
            <a:ext cx="635000" cy="635000"/>
          </a:xfrm>
          <a:prstGeom prst="rect">
            <a:avLst/>
          </a:prstGeom>
        </p:spPr>
      </p:pic>
      <p:pic>
        <p:nvPicPr>
          <p:cNvPr id="50" name="Picture 28">
            <a:hlinkClick r:id="rId6"/>
            <a:extLst>
              <a:ext uri="{FF2B5EF4-FFF2-40B4-BE49-F238E27FC236}">
                <a16:creationId xmlns:a16="http://schemas.microsoft.com/office/drawing/2014/main" id="{EEE63EC4-C0DB-450A-848C-1A25F1BF4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2121510"/>
            <a:ext cx="635000" cy="635000"/>
          </a:xfrm>
          <a:prstGeom prst="rect">
            <a:avLst/>
          </a:prstGeom>
        </p:spPr>
      </p:pic>
      <p:pic>
        <p:nvPicPr>
          <p:cNvPr id="51" name="Picture 28">
            <a:hlinkClick r:id="rId7"/>
            <a:extLst>
              <a:ext uri="{FF2B5EF4-FFF2-40B4-BE49-F238E27FC236}">
                <a16:creationId xmlns:a16="http://schemas.microsoft.com/office/drawing/2014/main" id="{F469588D-DD80-482E-8C7D-5942DEC8B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2731587"/>
            <a:ext cx="635000" cy="635000"/>
          </a:xfrm>
          <a:prstGeom prst="rect">
            <a:avLst/>
          </a:prstGeom>
        </p:spPr>
      </p:pic>
      <p:pic>
        <p:nvPicPr>
          <p:cNvPr id="53" name="Picture 28">
            <a:hlinkClick r:id="rId8"/>
            <a:extLst>
              <a:ext uri="{FF2B5EF4-FFF2-40B4-BE49-F238E27FC236}">
                <a16:creationId xmlns:a16="http://schemas.microsoft.com/office/drawing/2014/main" id="{886BE40F-A120-4539-909F-2333771E6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3348330"/>
            <a:ext cx="635000" cy="635000"/>
          </a:xfrm>
          <a:prstGeom prst="rect">
            <a:avLst/>
          </a:prstGeom>
        </p:spPr>
      </p:pic>
      <p:pic>
        <p:nvPicPr>
          <p:cNvPr id="54" name="Picture 28">
            <a:hlinkClick r:id="rId9"/>
            <a:extLst>
              <a:ext uri="{FF2B5EF4-FFF2-40B4-BE49-F238E27FC236}">
                <a16:creationId xmlns:a16="http://schemas.microsoft.com/office/drawing/2014/main" id="{E3481320-BB4D-407E-AC2A-E1F36F782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3951741"/>
            <a:ext cx="635000" cy="635000"/>
          </a:xfrm>
          <a:prstGeom prst="rect">
            <a:avLst/>
          </a:prstGeom>
        </p:spPr>
      </p:pic>
      <p:pic>
        <p:nvPicPr>
          <p:cNvPr id="55" name="Picture 28">
            <a:hlinkClick r:id="rId10"/>
            <a:extLst>
              <a:ext uri="{FF2B5EF4-FFF2-40B4-BE49-F238E27FC236}">
                <a16:creationId xmlns:a16="http://schemas.microsoft.com/office/drawing/2014/main" id="{E1BF9B2A-B863-424F-AA59-8258E4ED1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4561818"/>
            <a:ext cx="635000" cy="635000"/>
          </a:xfrm>
          <a:prstGeom prst="rect">
            <a:avLst/>
          </a:prstGeom>
        </p:spPr>
      </p:pic>
      <p:pic>
        <p:nvPicPr>
          <p:cNvPr id="57" name="Picture 28">
            <a:hlinkClick r:id="rId11"/>
            <a:extLst>
              <a:ext uri="{FF2B5EF4-FFF2-40B4-BE49-F238E27FC236}">
                <a16:creationId xmlns:a16="http://schemas.microsoft.com/office/drawing/2014/main" id="{0CB52474-BB96-4AD3-B528-FF506150E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2731587"/>
            <a:ext cx="635000" cy="635000"/>
          </a:xfrm>
          <a:prstGeom prst="rect">
            <a:avLst/>
          </a:prstGeom>
        </p:spPr>
      </p:pic>
      <p:pic>
        <p:nvPicPr>
          <p:cNvPr id="58" name="Picture 28">
            <a:hlinkClick r:id="rId12"/>
            <a:extLst>
              <a:ext uri="{FF2B5EF4-FFF2-40B4-BE49-F238E27FC236}">
                <a16:creationId xmlns:a16="http://schemas.microsoft.com/office/drawing/2014/main" id="{36C3F120-016D-4E42-8A14-63F972B07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2731587"/>
            <a:ext cx="635000" cy="635000"/>
          </a:xfrm>
          <a:prstGeom prst="rect">
            <a:avLst/>
          </a:prstGeom>
        </p:spPr>
      </p:pic>
      <p:pic>
        <p:nvPicPr>
          <p:cNvPr id="62" name="Picture 28">
            <a:hlinkClick r:id="rId13"/>
            <a:extLst>
              <a:ext uri="{FF2B5EF4-FFF2-40B4-BE49-F238E27FC236}">
                <a16:creationId xmlns:a16="http://schemas.microsoft.com/office/drawing/2014/main" id="{60DC6362-0206-4B82-B624-85746DE2F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3348330"/>
            <a:ext cx="635000" cy="635000"/>
          </a:xfrm>
          <a:prstGeom prst="rect">
            <a:avLst/>
          </a:prstGeom>
        </p:spPr>
      </p:pic>
      <p:pic>
        <p:nvPicPr>
          <p:cNvPr id="63" name="Picture 28">
            <a:hlinkClick r:id="rId14"/>
            <a:extLst>
              <a:ext uri="{FF2B5EF4-FFF2-40B4-BE49-F238E27FC236}">
                <a16:creationId xmlns:a16="http://schemas.microsoft.com/office/drawing/2014/main" id="{CA5074CE-56DB-4D16-AA1A-F0C8403E6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3341664"/>
            <a:ext cx="635000" cy="635000"/>
          </a:xfrm>
          <a:prstGeom prst="rect">
            <a:avLst/>
          </a:prstGeom>
        </p:spPr>
      </p:pic>
      <p:pic>
        <p:nvPicPr>
          <p:cNvPr id="64" name="Picture 28">
            <a:hlinkClick r:id="rId15"/>
            <a:extLst>
              <a:ext uri="{FF2B5EF4-FFF2-40B4-BE49-F238E27FC236}">
                <a16:creationId xmlns:a16="http://schemas.microsoft.com/office/drawing/2014/main" id="{3D544619-55C4-4838-8DBC-76E7BB1CB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3341664"/>
            <a:ext cx="635000" cy="635000"/>
          </a:xfrm>
          <a:prstGeom prst="rect">
            <a:avLst/>
          </a:prstGeom>
        </p:spPr>
      </p:pic>
      <p:pic>
        <p:nvPicPr>
          <p:cNvPr id="65" name="Picture 28">
            <a:hlinkClick r:id="rId16"/>
            <a:extLst>
              <a:ext uri="{FF2B5EF4-FFF2-40B4-BE49-F238E27FC236}">
                <a16:creationId xmlns:a16="http://schemas.microsoft.com/office/drawing/2014/main" id="{9E2CAA34-21FA-4F18-9B91-9AA7EE873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3951741"/>
            <a:ext cx="635000" cy="635000"/>
          </a:xfrm>
          <a:prstGeom prst="rect">
            <a:avLst/>
          </a:prstGeom>
        </p:spPr>
      </p:pic>
      <p:pic>
        <p:nvPicPr>
          <p:cNvPr id="66" name="Picture 28">
            <a:hlinkClick r:id="rId17"/>
            <a:extLst>
              <a:ext uri="{FF2B5EF4-FFF2-40B4-BE49-F238E27FC236}">
                <a16:creationId xmlns:a16="http://schemas.microsoft.com/office/drawing/2014/main" id="{C2FE620E-1044-4DDA-9BE2-72E36A2DB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3951741"/>
            <a:ext cx="635000" cy="635000"/>
          </a:xfrm>
          <a:prstGeom prst="rect">
            <a:avLst/>
          </a:prstGeom>
        </p:spPr>
      </p:pic>
      <p:pic>
        <p:nvPicPr>
          <p:cNvPr id="67" name="Picture 28">
            <a:hlinkClick r:id="rId18"/>
            <a:extLst>
              <a:ext uri="{FF2B5EF4-FFF2-40B4-BE49-F238E27FC236}">
                <a16:creationId xmlns:a16="http://schemas.microsoft.com/office/drawing/2014/main" id="{99F21545-DE2F-4A17-87B3-72B0DAD0E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3951741"/>
            <a:ext cx="635000" cy="635000"/>
          </a:xfrm>
          <a:prstGeom prst="rect">
            <a:avLst/>
          </a:prstGeom>
        </p:spPr>
      </p:pic>
      <p:pic>
        <p:nvPicPr>
          <p:cNvPr id="68" name="Picture 28">
            <a:hlinkClick r:id="rId19"/>
            <a:extLst>
              <a:ext uri="{FF2B5EF4-FFF2-40B4-BE49-F238E27FC236}">
                <a16:creationId xmlns:a16="http://schemas.microsoft.com/office/drawing/2014/main" id="{97B6A922-2129-4B34-A292-7681557AA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4561818"/>
            <a:ext cx="635000" cy="635000"/>
          </a:xfrm>
          <a:prstGeom prst="rect">
            <a:avLst/>
          </a:prstGeom>
        </p:spPr>
      </p:pic>
      <p:pic>
        <p:nvPicPr>
          <p:cNvPr id="69" name="Picture 28">
            <a:hlinkClick r:id="rId20"/>
            <a:extLst>
              <a:ext uri="{FF2B5EF4-FFF2-40B4-BE49-F238E27FC236}">
                <a16:creationId xmlns:a16="http://schemas.microsoft.com/office/drawing/2014/main" id="{7732D184-BA39-45A4-9C6F-A809BAACA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4561818"/>
            <a:ext cx="635000" cy="635000"/>
          </a:xfrm>
          <a:prstGeom prst="rect">
            <a:avLst/>
          </a:prstGeom>
        </p:spPr>
      </p:pic>
      <p:pic>
        <p:nvPicPr>
          <p:cNvPr id="70" name="Picture 28">
            <a:hlinkClick r:id="rId21"/>
            <a:extLst>
              <a:ext uri="{FF2B5EF4-FFF2-40B4-BE49-F238E27FC236}">
                <a16:creationId xmlns:a16="http://schemas.microsoft.com/office/drawing/2014/main" id="{D2F0AD20-AADB-4F4A-BA2C-8EF778687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4561818"/>
            <a:ext cx="635000" cy="635000"/>
          </a:xfrm>
          <a:prstGeom prst="rect">
            <a:avLst/>
          </a:prstGeom>
        </p:spPr>
      </p:pic>
      <p:pic>
        <p:nvPicPr>
          <p:cNvPr id="71" name="Picture 28">
            <a:hlinkClick r:id="rId22"/>
            <a:extLst>
              <a:ext uri="{FF2B5EF4-FFF2-40B4-BE49-F238E27FC236}">
                <a16:creationId xmlns:a16="http://schemas.microsoft.com/office/drawing/2014/main" id="{FAEEF159-E227-4343-B224-45EDB6770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5171895"/>
            <a:ext cx="635000" cy="635000"/>
          </a:xfrm>
          <a:prstGeom prst="rect">
            <a:avLst/>
          </a:prstGeom>
        </p:spPr>
      </p:pic>
      <p:pic>
        <p:nvPicPr>
          <p:cNvPr id="72" name="Picture 28">
            <a:hlinkClick r:id="rId23"/>
            <a:extLst>
              <a:ext uri="{FF2B5EF4-FFF2-40B4-BE49-F238E27FC236}">
                <a16:creationId xmlns:a16="http://schemas.microsoft.com/office/drawing/2014/main" id="{4CC03D8B-F650-430B-B0E6-92C127F15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5171895"/>
            <a:ext cx="635000" cy="635000"/>
          </a:xfrm>
          <a:prstGeom prst="rect">
            <a:avLst/>
          </a:prstGeom>
        </p:spPr>
      </p:pic>
      <p:pic>
        <p:nvPicPr>
          <p:cNvPr id="73" name="Picture 28">
            <a:hlinkClick r:id="rId24"/>
            <a:extLst>
              <a:ext uri="{FF2B5EF4-FFF2-40B4-BE49-F238E27FC236}">
                <a16:creationId xmlns:a16="http://schemas.microsoft.com/office/drawing/2014/main" id="{BA77FA1D-1C68-4D0A-B65D-1B199F78E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5171895"/>
            <a:ext cx="635000" cy="635000"/>
          </a:xfrm>
          <a:prstGeom prst="rect">
            <a:avLst/>
          </a:prstGeom>
        </p:spPr>
      </p:pic>
      <p:pic>
        <p:nvPicPr>
          <p:cNvPr id="74" name="Picture 28">
            <a:hlinkClick r:id="rId25"/>
            <a:extLst>
              <a:ext uri="{FF2B5EF4-FFF2-40B4-BE49-F238E27FC236}">
                <a16:creationId xmlns:a16="http://schemas.microsoft.com/office/drawing/2014/main" id="{7E85EFB4-E43C-489E-BC3B-10E1B1D9C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5171895"/>
            <a:ext cx="635000" cy="635000"/>
          </a:xfrm>
          <a:prstGeom prst="rect">
            <a:avLst/>
          </a:prstGeom>
        </p:spPr>
      </p:pic>
      <p:pic>
        <p:nvPicPr>
          <p:cNvPr id="75" name="Picture 28">
            <a:hlinkClick r:id="rId26"/>
            <a:extLst>
              <a:ext uri="{FF2B5EF4-FFF2-40B4-BE49-F238E27FC236}">
                <a16:creationId xmlns:a16="http://schemas.microsoft.com/office/drawing/2014/main" id="{69581F2A-D5B3-477E-9F1A-AC7DFD974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99" y="5781970"/>
            <a:ext cx="635000" cy="635000"/>
          </a:xfrm>
          <a:prstGeom prst="rect">
            <a:avLst/>
          </a:prstGeom>
        </p:spPr>
      </p:pic>
      <p:pic>
        <p:nvPicPr>
          <p:cNvPr id="76" name="Picture 28">
            <a:hlinkClick r:id="rId27"/>
            <a:extLst>
              <a:ext uri="{FF2B5EF4-FFF2-40B4-BE49-F238E27FC236}">
                <a16:creationId xmlns:a16="http://schemas.microsoft.com/office/drawing/2014/main" id="{EE823243-AEF6-4F8F-B38A-03F70A5FC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470" y="5781970"/>
            <a:ext cx="635000" cy="635000"/>
          </a:xfrm>
          <a:prstGeom prst="rect">
            <a:avLst/>
          </a:prstGeom>
        </p:spPr>
      </p:pic>
      <p:pic>
        <p:nvPicPr>
          <p:cNvPr id="77" name="Picture 28">
            <a:hlinkClick r:id="rId28"/>
            <a:extLst>
              <a:ext uri="{FF2B5EF4-FFF2-40B4-BE49-F238E27FC236}">
                <a16:creationId xmlns:a16="http://schemas.microsoft.com/office/drawing/2014/main" id="{2FC88D16-738B-434B-9524-5594E6912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793" y="5781970"/>
            <a:ext cx="635000" cy="635000"/>
          </a:xfrm>
          <a:prstGeom prst="rect">
            <a:avLst/>
          </a:prstGeom>
        </p:spPr>
      </p:pic>
      <p:pic>
        <p:nvPicPr>
          <p:cNvPr id="78" name="Picture 28">
            <a:hlinkClick r:id="rId29"/>
            <a:extLst>
              <a:ext uri="{FF2B5EF4-FFF2-40B4-BE49-F238E27FC236}">
                <a16:creationId xmlns:a16="http://schemas.microsoft.com/office/drawing/2014/main" id="{4507C7DB-9A7C-464A-82BF-BD85821DB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781" y="5781970"/>
            <a:ext cx="635000" cy="635000"/>
          </a:xfrm>
          <a:prstGeom prst="rect">
            <a:avLst/>
          </a:prstGeom>
        </p:spPr>
      </p:pic>
      <p:pic>
        <p:nvPicPr>
          <p:cNvPr id="83" name="Picture 7">
            <a:extLst>
              <a:ext uri="{FF2B5EF4-FFF2-40B4-BE49-F238E27FC236}">
                <a16:creationId xmlns:a16="http://schemas.microsoft.com/office/drawing/2014/main" id="{5D0E0365-10AC-4C3C-8785-79D5816FAF3D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18727" t="30087" r="20015" b="32165"/>
          <a:stretch/>
        </p:blipFill>
        <p:spPr>
          <a:xfrm>
            <a:off x="7789323" y="1612469"/>
            <a:ext cx="1184102" cy="383083"/>
          </a:xfrm>
          <a:prstGeom prst="rect">
            <a:avLst/>
          </a:prstGeom>
        </p:spPr>
      </p:pic>
      <p:pic>
        <p:nvPicPr>
          <p:cNvPr id="84" name="Picture 9">
            <a:extLst>
              <a:ext uri="{FF2B5EF4-FFF2-40B4-BE49-F238E27FC236}">
                <a16:creationId xmlns:a16="http://schemas.microsoft.com/office/drawing/2014/main" id="{60CBB4AE-BEFF-4324-8323-D7C3A2509449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l="48" t="33492" b="33637"/>
          <a:stretch/>
        </p:blipFill>
        <p:spPr>
          <a:xfrm>
            <a:off x="3255515" y="1670097"/>
            <a:ext cx="1192785" cy="383084"/>
          </a:xfrm>
          <a:prstGeom prst="rect">
            <a:avLst/>
          </a:prstGeom>
        </p:spPr>
      </p:pic>
      <p:pic>
        <p:nvPicPr>
          <p:cNvPr id="85" name="Picture 8">
            <a:extLst>
              <a:ext uri="{FF2B5EF4-FFF2-40B4-BE49-F238E27FC236}">
                <a16:creationId xmlns:a16="http://schemas.microsoft.com/office/drawing/2014/main" id="{9C653293-96BA-4A0F-85D5-C460F9D5E9FE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619074" y="1343569"/>
            <a:ext cx="797791" cy="752633"/>
          </a:xfrm>
          <a:prstGeom prst="rect">
            <a:avLst/>
          </a:prstGeom>
        </p:spPr>
      </p:pic>
      <p:pic>
        <p:nvPicPr>
          <p:cNvPr id="86" name="Picture 10">
            <a:extLst>
              <a:ext uri="{FF2B5EF4-FFF2-40B4-BE49-F238E27FC236}">
                <a16:creationId xmlns:a16="http://schemas.microsoft.com/office/drawing/2014/main" id="{86EA3DE4-4D89-4F1B-8189-5EC6679227D1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144199" y="1652343"/>
            <a:ext cx="1111250" cy="303333"/>
          </a:xfrm>
          <a:prstGeom prst="rect">
            <a:avLst/>
          </a:prstGeom>
        </p:spPr>
      </p:pic>
      <p:sp>
        <p:nvSpPr>
          <p:cNvPr id="60" name="Tekstvak 1">
            <a:extLst>
              <a:ext uri="{FF2B5EF4-FFF2-40B4-BE49-F238E27FC236}">
                <a16:creationId xmlns:a16="http://schemas.microsoft.com/office/drawing/2014/main" id="{D0CA812B-A707-4CB3-BB16-4E58B6F5EFD2}"/>
              </a:ext>
            </a:extLst>
          </p:cNvPr>
          <p:cNvSpPr txBox="1"/>
          <p:nvPr/>
        </p:nvSpPr>
        <p:spPr>
          <a:xfrm>
            <a:off x="298330" y="533101"/>
            <a:ext cx="11295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400" dirty="0">
                <a:latin typeface="Acme" panose="02000706050000020004" pitchFamily="2" charset="0"/>
              </a:rPr>
              <a:t>Oplossingen oefeningen in het ADILeerwerkboek</a:t>
            </a:r>
          </a:p>
        </p:txBody>
      </p:sp>
    </p:spTree>
    <p:extLst>
      <p:ext uri="{BB962C8B-B14F-4D97-AF65-F5344CB8AC3E}">
        <p14:creationId xmlns:p14="http://schemas.microsoft.com/office/powerpoint/2010/main" val="1812600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D3818A-F4A0-9147-81A0-2E908069E50B}"/>
              </a:ext>
            </a:extLst>
          </p:cNvPr>
          <p:cNvSpPr txBox="1"/>
          <p:nvPr/>
        </p:nvSpPr>
        <p:spPr>
          <a:xfrm>
            <a:off x="802937" y="2232937"/>
            <a:ext cx="92080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Stappenplan</a:t>
            </a:r>
            <a:r>
              <a:rPr lang="en-US" sz="2800" dirty="0"/>
              <a:t>: </a:t>
            </a:r>
            <a:r>
              <a:rPr lang="nl-NL" sz="2800" dirty="0"/>
              <a:t>Een</a:t>
            </a:r>
            <a:r>
              <a:rPr lang="en-US" sz="2800" dirty="0"/>
              <a:t> </a:t>
            </a:r>
            <a:r>
              <a:rPr lang="en-US" sz="2800" b="1" dirty="0"/>
              <a:t>ADIBoek </a:t>
            </a:r>
            <a:r>
              <a:rPr lang="nl-NL" sz="2800" b="1" dirty="0"/>
              <a:t>bestellen</a:t>
            </a:r>
            <a:r>
              <a:rPr lang="en-US" sz="2800" b="1" dirty="0"/>
              <a:t> </a:t>
            </a:r>
            <a:r>
              <a:rPr lang="en-US" sz="2800" dirty="0"/>
              <a:t>op adibib.be</a:t>
            </a:r>
          </a:p>
          <a:p>
            <a:r>
              <a:rPr lang="en-US" sz="2800" dirty="0">
                <a:hlinkClick r:id="rId9"/>
              </a:rPr>
              <a:t>download</a:t>
            </a:r>
            <a:r>
              <a:rPr lang="en-US" sz="2800" dirty="0">
                <a:hlinkClick r:id="rId10"/>
              </a:rPr>
              <a:t> </a:t>
            </a:r>
            <a:endParaRPr lang="en-US" sz="2800" dirty="0"/>
          </a:p>
          <a:p>
            <a:endParaRPr lang="en-US" sz="2800" dirty="0"/>
          </a:p>
          <a:p>
            <a:r>
              <a:rPr lang="nl-NL" sz="2800" dirty="0"/>
              <a:t>Stappenplan</a:t>
            </a:r>
            <a:r>
              <a:rPr lang="en-US" sz="2800" dirty="0"/>
              <a:t>: </a:t>
            </a:r>
            <a:r>
              <a:rPr lang="nl-NL" sz="2800" dirty="0"/>
              <a:t>Een</a:t>
            </a:r>
            <a:r>
              <a:rPr lang="en-US" sz="2800" dirty="0"/>
              <a:t> </a:t>
            </a:r>
            <a:r>
              <a:rPr lang="en-US" sz="2800" b="1" dirty="0"/>
              <a:t>LeesVoor!-</a:t>
            </a:r>
            <a:r>
              <a:rPr lang="nl-NL" sz="2800" b="1" dirty="0"/>
              <a:t>licentie</a:t>
            </a:r>
            <a:r>
              <a:rPr lang="en-US" sz="2800" b="1" dirty="0"/>
              <a:t> </a:t>
            </a:r>
            <a:r>
              <a:rPr lang="nl-NL" sz="2800" dirty="0"/>
              <a:t>activeren</a:t>
            </a:r>
            <a:r>
              <a:rPr lang="en-US" sz="2800" dirty="0"/>
              <a:t> of </a:t>
            </a:r>
            <a:r>
              <a:rPr lang="nl-NL" sz="2800" dirty="0"/>
              <a:t>verlengen</a:t>
            </a:r>
            <a:r>
              <a:rPr lang="en-US" sz="2800" dirty="0"/>
              <a:t> op adibib.be</a:t>
            </a:r>
          </a:p>
          <a:p>
            <a:r>
              <a:rPr lang="en-US" sz="2800" dirty="0">
                <a:hlinkClick r:id="rId11"/>
              </a:rPr>
              <a:t>download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>
                <a:hlinkClick r:id="rId12"/>
              </a:rPr>
              <a:t>Toestemmingsformulier</a:t>
            </a:r>
            <a:r>
              <a:rPr lang="en-US" sz="2800" dirty="0"/>
              <a:t> </a:t>
            </a:r>
            <a:r>
              <a:rPr lang="nl-NL" sz="2800" dirty="0"/>
              <a:t>voor</a:t>
            </a:r>
            <a:r>
              <a:rPr lang="en-US" sz="2800" dirty="0"/>
              <a:t> </a:t>
            </a:r>
            <a:r>
              <a:rPr lang="nl-NL" sz="2800" dirty="0"/>
              <a:t>scholen</a:t>
            </a:r>
            <a:r>
              <a:rPr lang="en-US" sz="2800" dirty="0"/>
              <a:t> die </a:t>
            </a:r>
            <a:r>
              <a:rPr lang="nl-NL" sz="2800" dirty="0"/>
              <a:t>een</a:t>
            </a:r>
            <a:r>
              <a:rPr lang="en-US" sz="2800" dirty="0"/>
              <a:t> LeesVoor!-</a:t>
            </a:r>
            <a:r>
              <a:rPr lang="nl-NL" sz="2800" dirty="0"/>
              <a:t>licentie</a:t>
            </a:r>
            <a:r>
              <a:rPr lang="en-US" sz="2800" dirty="0"/>
              <a:t> </a:t>
            </a:r>
            <a:r>
              <a:rPr lang="nl-NL" sz="2800" dirty="0"/>
              <a:t>willen</a:t>
            </a:r>
            <a:r>
              <a:rPr lang="en-US" sz="2800" dirty="0"/>
              <a:t> </a:t>
            </a:r>
            <a:r>
              <a:rPr lang="nl-NL" sz="2800" dirty="0"/>
              <a:t>activeren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5481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A58C085-D22D-7F49-8C77-26970FE55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77711"/>
              </p:ext>
            </p:extLst>
          </p:nvPr>
        </p:nvGraphicFramePr>
        <p:xfrm>
          <a:off x="657225" y="1501486"/>
          <a:ext cx="10458450" cy="508614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117478">
                  <a:extLst>
                    <a:ext uri="{9D8B030D-6E8A-4147-A177-3AD203B41FA5}">
                      <a16:colId xmlns:a16="http://schemas.microsoft.com/office/drawing/2014/main" val="2249927304"/>
                    </a:ext>
                  </a:extLst>
                </a:gridCol>
                <a:gridCol w="1835243">
                  <a:extLst>
                    <a:ext uri="{9D8B030D-6E8A-4147-A177-3AD203B41FA5}">
                      <a16:colId xmlns:a16="http://schemas.microsoft.com/office/drawing/2014/main" val="334181192"/>
                    </a:ext>
                  </a:extLst>
                </a:gridCol>
                <a:gridCol w="1835243">
                  <a:extLst>
                    <a:ext uri="{9D8B030D-6E8A-4147-A177-3AD203B41FA5}">
                      <a16:colId xmlns:a16="http://schemas.microsoft.com/office/drawing/2014/main" val="330745951"/>
                    </a:ext>
                  </a:extLst>
                </a:gridCol>
                <a:gridCol w="1835243">
                  <a:extLst>
                    <a:ext uri="{9D8B030D-6E8A-4147-A177-3AD203B41FA5}">
                      <a16:colId xmlns:a16="http://schemas.microsoft.com/office/drawing/2014/main" val="1764930471"/>
                    </a:ext>
                  </a:extLst>
                </a:gridCol>
                <a:gridCol w="1835243">
                  <a:extLst>
                    <a:ext uri="{9D8B030D-6E8A-4147-A177-3AD203B41FA5}">
                      <a16:colId xmlns:a16="http://schemas.microsoft.com/office/drawing/2014/main" val="832861340"/>
                    </a:ext>
                  </a:extLst>
                </a:gridCol>
              </a:tblGrid>
              <a:tr h="9733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D3007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D3007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D3007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D3007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798174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BE" noProof="0" dirty="0"/>
                        <a:t>Kennismaking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438884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en-US" dirty="0"/>
                        <a:t>ADIBoek </a:t>
                      </a:r>
                      <a:r>
                        <a:rPr lang="nl-NL" noProof="0" dirty="0"/>
                        <a:t>openen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627361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Bladeren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427583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Lezen</a:t>
                      </a:r>
                      <a:r>
                        <a:rPr lang="en-US" dirty="0"/>
                        <a:t> in ADIBoek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541295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Voorleessnelheid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30949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Schrijven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202528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Spellingcontrole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813664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nl-NL" noProof="0" dirty="0"/>
                        <a:t>Woordvoorspelling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98609"/>
                  </a:ext>
                </a:extLst>
              </a:tr>
              <a:tr h="456979">
                <a:tc>
                  <a:txBody>
                    <a:bodyPr/>
                    <a:lstStyle/>
                    <a:p>
                      <a:r>
                        <a:rPr lang="en-US" dirty="0"/>
                        <a:t>Document </a:t>
                      </a:r>
                      <a:r>
                        <a:rPr lang="nl-NL" noProof="0" dirty="0"/>
                        <a:t>opslaan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08517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BB639A1-F596-CE41-944B-043F658452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27" t="30087" r="20015" b="32165"/>
          <a:stretch/>
        </p:blipFill>
        <p:spPr>
          <a:xfrm>
            <a:off x="7453292" y="1785324"/>
            <a:ext cx="1184102" cy="3830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98D36E-6902-3746-9E21-7BC6902EB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77" y="1590570"/>
            <a:ext cx="797791" cy="7526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9140C8-19CE-E748-B73A-87FA0BF7F1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" t="33492" b="33637"/>
          <a:stretch/>
        </p:blipFill>
        <p:spPr>
          <a:xfrm>
            <a:off x="4180665" y="1775345"/>
            <a:ext cx="1192785" cy="383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595553-686E-874C-996F-66E8096CA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512" y="1855096"/>
            <a:ext cx="1111250" cy="303333"/>
          </a:xfrm>
          <a:prstGeom prst="rect">
            <a:avLst/>
          </a:prstGeom>
        </p:spPr>
      </p:pic>
      <p:sp>
        <p:nvSpPr>
          <p:cNvPr id="12" name="Tekstvak 1">
            <a:extLst>
              <a:ext uri="{FF2B5EF4-FFF2-40B4-BE49-F238E27FC236}">
                <a16:creationId xmlns:a16="http://schemas.microsoft.com/office/drawing/2014/main" id="{DC7AA072-2FD3-F742-B826-F66F90394223}"/>
              </a:ext>
            </a:extLst>
          </p:cNvPr>
          <p:cNvSpPr txBox="1"/>
          <p:nvPr/>
        </p:nvSpPr>
        <p:spPr>
          <a:xfrm>
            <a:off x="298330" y="533101"/>
            <a:ext cx="11295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400" dirty="0">
                <a:latin typeface="Acme" panose="02000706050000020004" pitchFamily="2" charset="0"/>
              </a:rPr>
              <a:t>Leer werken met voorleessoftware</a:t>
            </a:r>
          </a:p>
        </p:txBody>
      </p:sp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77393901-7447-E642-8535-E1A22BC2A5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2451949"/>
            <a:ext cx="455567" cy="455567"/>
          </a:xfrm>
          <a:prstGeom prst="rect">
            <a:avLst/>
          </a:prstGeom>
        </p:spPr>
      </p:pic>
      <p:pic>
        <p:nvPicPr>
          <p:cNvPr id="15" name="Picture 14">
            <a:hlinkClick r:id="rId8"/>
            <a:extLst>
              <a:ext uri="{FF2B5EF4-FFF2-40B4-BE49-F238E27FC236}">
                <a16:creationId xmlns:a16="http://schemas.microsoft.com/office/drawing/2014/main" id="{1EC3E84D-A7DF-2649-8747-879EFF7AD5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2915969"/>
            <a:ext cx="455567" cy="455567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C2D05B40-1CC0-5A45-B651-E176A66070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3379989"/>
            <a:ext cx="455567" cy="455567"/>
          </a:xfrm>
          <a:prstGeom prst="rect">
            <a:avLst/>
          </a:prstGeom>
        </p:spPr>
      </p:pic>
      <p:pic>
        <p:nvPicPr>
          <p:cNvPr id="20" name="Picture 19">
            <a:hlinkClick r:id="rId10"/>
            <a:extLst>
              <a:ext uri="{FF2B5EF4-FFF2-40B4-BE49-F238E27FC236}">
                <a16:creationId xmlns:a16="http://schemas.microsoft.com/office/drawing/2014/main" id="{8788D0F7-C7B2-7F46-A39E-CABAD9001F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3844009"/>
            <a:ext cx="455567" cy="455567"/>
          </a:xfrm>
          <a:prstGeom prst="rect">
            <a:avLst/>
          </a:prstGeom>
        </p:spPr>
      </p:pic>
      <p:pic>
        <p:nvPicPr>
          <p:cNvPr id="21" name="Picture 20">
            <a:hlinkClick r:id="rId11"/>
            <a:extLst>
              <a:ext uri="{FF2B5EF4-FFF2-40B4-BE49-F238E27FC236}">
                <a16:creationId xmlns:a16="http://schemas.microsoft.com/office/drawing/2014/main" id="{41FEE717-CADD-0147-ACCE-A275C35C84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4308029"/>
            <a:ext cx="455567" cy="455567"/>
          </a:xfrm>
          <a:prstGeom prst="rect">
            <a:avLst/>
          </a:prstGeom>
        </p:spPr>
      </p:pic>
      <p:pic>
        <p:nvPicPr>
          <p:cNvPr id="22" name="Picture 21">
            <a:hlinkClick r:id="rId12"/>
            <a:extLst>
              <a:ext uri="{FF2B5EF4-FFF2-40B4-BE49-F238E27FC236}">
                <a16:creationId xmlns:a16="http://schemas.microsoft.com/office/drawing/2014/main" id="{05467834-5DD8-084B-AE16-1203CD8CF9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4772049"/>
            <a:ext cx="455567" cy="455567"/>
          </a:xfrm>
          <a:prstGeom prst="rect">
            <a:avLst/>
          </a:prstGeom>
        </p:spPr>
      </p:pic>
      <p:pic>
        <p:nvPicPr>
          <p:cNvPr id="23" name="Picture 22">
            <a:hlinkClick r:id="rId13"/>
            <a:extLst>
              <a:ext uri="{FF2B5EF4-FFF2-40B4-BE49-F238E27FC236}">
                <a16:creationId xmlns:a16="http://schemas.microsoft.com/office/drawing/2014/main" id="{B9304732-20FB-4B4F-A39C-CB1A7D0955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4023" y="5236069"/>
            <a:ext cx="455567" cy="455567"/>
          </a:xfrm>
          <a:prstGeom prst="rect">
            <a:avLst/>
          </a:prstGeom>
        </p:spPr>
      </p:pic>
      <p:pic>
        <p:nvPicPr>
          <p:cNvPr id="24" name="Picture 23">
            <a:hlinkClick r:id="rId14"/>
            <a:extLst>
              <a:ext uri="{FF2B5EF4-FFF2-40B4-BE49-F238E27FC236}">
                <a16:creationId xmlns:a16="http://schemas.microsoft.com/office/drawing/2014/main" id="{72F65853-21BD-CF45-AF62-57290AE118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6225" y="5691636"/>
            <a:ext cx="455567" cy="455567"/>
          </a:xfrm>
          <a:prstGeom prst="rect">
            <a:avLst/>
          </a:prstGeom>
        </p:spPr>
      </p:pic>
      <p:pic>
        <p:nvPicPr>
          <p:cNvPr id="25" name="Picture 24">
            <a:hlinkClick r:id="rId15"/>
            <a:extLst>
              <a:ext uri="{FF2B5EF4-FFF2-40B4-BE49-F238E27FC236}">
                <a16:creationId xmlns:a16="http://schemas.microsoft.com/office/drawing/2014/main" id="{33EEEE4D-1973-EA48-8181-A76982E68A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6225" y="6155656"/>
            <a:ext cx="455567" cy="455567"/>
          </a:xfrm>
          <a:prstGeom prst="rect">
            <a:avLst/>
          </a:prstGeom>
        </p:spPr>
      </p:pic>
      <p:pic>
        <p:nvPicPr>
          <p:cNvPr id="27" name="Picture 26">
            <a:hlinkClick r:id="rId16"/>
            <a:extLst>
              <a:ext uri="{FF2B5EF4-FFF2-40B4-BE49-F238E27FC236}">
                <a16:creationId xmlns:a16="http://schemas.microsoft.com/office/drawing/2014/main" id="{61425040-88CE-0840-AE28-A05D7C190B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2443496"/>
            <a:ext cx="455567" cy="455567"/>
          </a:xfrm>
          <a:prstGeom prst="rect">
            <a:avLst/>
          </a:prstGeom>
        </p:spPr>
      </p:pic>
      <p:pic>
        <p:nvPicPr>
          <p:cNvPr id="28" name="Picture 27">
            <a:hlinkClick r:id="rId17"/>
            <a:extLst>
              <a:ext uri="{FF2B5EF4-FFF2-40B4-BE49-F238E27FC236}">
                <a16:creationId xmlns:a16="http://schemas.microsoft.com/office/drawing/2014/main" id="{148C072E-49F4-6A4A-9882-141C7F52E5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2907516"/>
            <a:ext cx="455567" cy="455567"/>
          </a:xfrm>
          <a:prstGeom prst="rect">
            <a:avLst/>
          </a:prstGeom>
        </p:spPr>
      </p:pic>
      <p:pic>
        <p:nvPicPr>
          <p:cNvPr id="29" name="Picture 28">
            <a:hlinkClick r:id="rId18"/>
            <a:extLst>
              <a:ext uri="{FF2B5EF4-FFF2-40B4-BE49-F238E27FC236}">
                <a16:creationId xmlns:a16="http://schemas.microsoft.com/office/drawing/2014/main" id="{B1D5B374-664F-B84F-9FCD-61974A224D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3371536"/>
            <a:ext cx="455567" cy="455567"/>
          </a:xfrm>
          <a:prstGeom prst="rect">
            <a:avLst/>
          </a:prstGeom>
        </p:spPr>
      </p:pic>
      <p:pic>
        <p:nvPicPr>
          <p:cNvPr id="30" name="Picture 29">
            <a:hlinkClick r:id="rId19"/>
            <a:extLst>
              <a:ext uri="{FF2B5EF4-FFF2-40B4-BE49-F238E27FC236}">
                <a16:creationId xmlns:a16="http://schemas.microsoft.com/office/drawing/2014/main" id="{5730166C-02C6-B743-953C-26C3623840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3835556"/>
            <a:ext cx="455567" cy="455567"/>
          </a:xfrm>
          <a:prstGeom prst="rect">
            <a:avLst/>
          </a:prstGeom>
        </p:spPr>
      </p:pic>
      <p:pic>
        <p:nvPicPr>
          <p:cNvPr id="31" name="Picture 30">
            <a:hlinkClick r:id="rId20"/>
            <a:extLst>
              <a:ext uri="{FF2B5EF4-FFF2-40B4-BE49-F238E27FC236}">
                <a16:creationId xmlns:a16="http://schemas.microsoft.com/office/drawing/2014/main" id="{7558E436-5585-354E-A686-16A6280698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4299576"/>
            <a:ext cx="455567" cy="455567"/>
          </a:xfrm>
          <a:prstGeom prst="rect">
            <a:avLst/>
          </a:prstGeom>
        </p:spPr>
      </p:pic>
      <p:pic>
        <p:nvPicPr>
          <p:cNvPr id="32" name="Picture 31">
            <a:hlinkClick r:id="rId21"/>
            <a:extLst>
              <a:ext uri="{FF2B5EF4-FFF2-40B4-BE49-F238E27FC236}">
                <a16:creationId xmlns:a16="http://schemas.microsoft.com/office/drawing/2014/main" id="{D84110A0-A129-454B-90FE-6947F1E62D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4763596"/>
            <a:ext cx="455567" cy="455567"/>
          </a:xfrm>
          <a:prstGeom prst="rect">
            <a:avLst/>
          </a:prstGeom>
        </p:spPr>
      </p:pic>
      <p:pic>
        <p:nvPicPr>
          <p:cNvPr id="33" name="Picture 32">
            <a:hlinkClick r:id="rId22"/>
            <a:extLst>
              <a:ext uri="{FF2B5EF4-FFF2-40B4-BE49-F238E27FC236}">
                <a16:creationId xmlns:a16="http://schemas.microsoft.com/office/drawing/2014/main" id="{53747942-593E-8640-B381-35DA0E95EC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5227616"/>
            <a:ext cx="455567" cy="455567"/>
          </a:xfrm>
          <a:prstGeom prst="rect">
            <a:avLst/>
          </a:prstGeom>
        </p:spPr>
      </p:pic>
      <p:pic>
        <p:nvPicPr>
          <p:cNvPr id="34" name="Picture 33">
            <a:hlinkClick r:id="rId23"/>
            <a:extLst>
              <a:ext uri="{FF2B5EF4-FFF2-40B4-BE49-F238E27FC236}">
                <a16:creationId xmlns:a16="http://schemas.microsoft.com/office/drawing/2014/main" id="{A711735F-194B-6E42-BDE1-2D6BF84BB3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5691636"/>
            <a:ext cx="455567" cy="455567"/>
          </a:xfrm>
          <a:prstGeom prst="rect">
            <a:avLst/>
          </a:prstGeom>
        </p:spPr>
      </p:pic>
      <p:pic>
        <p:nvPicPr>
          <p:cNvPr id="35" name="Picture 34">
            <a:hlinkClick r:id="rId24"/>
            <a:extLst>
              <a:ext uri="{FF2B5EF4-FFF2-40B4-BE49-F238E27FC236}">
                <a16:creationId xmlns:a16="http://schemas.microsoft.com/office/drawing/2014/main" id="{902E828D-94D3-214D-87A0-3CC2AA7A71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900" y="6155656"/>
            <a:ext cx="455567" cy="455567"/>
          </a:xfrm>
          <a:prstGeom prst="rect">
            <a:avLst/>
          </a:prstGeom>
        </p:spPr>
      </p:pic>
      <p:pic>
        <p:nvPicPr>
          <p:cNvPr id="36" name="Picture 35">
            <a:hlinkClick r:id="rId25"/>
            <a:extLst>
              <a:ext uri="{FF2B5EF4-FFF2-40B4-BE49-F238E27FC236}">
                <a16:creationId xmlns:a16="http://schemas.microsoft.com/office/drawing/2014/main" id="{74D6EADA-0F95-204B-A049-E72D8090F9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790" y="2443496"/>
            <a:ext cx="455567" cy="455567"/>
          </a:xfrm>
          <a:prstGeom prst="rect">
            <a:avLst/>
          </a:prstGeom>
        </p:spPr>
      </p:pic>
      <p:pic>
        <p:nvPicPr>
          <p:cNvPr id="37" name="Picture 36">
            <a:hlinkClick r:id="rId26"/>
            <a:extLst>
              <a:ext uri="{FF2B5EF4-FFF2-40B4-BE49-F238E27FC236}">
                <a16:creationId xmlns:a16="http://schemas.microsoft.com/office/drawing/2014/main" id="{E8AA6AF5-10C6-1049-9C24-C41CDEC5F7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2907516"/>
            <a:ext cx="455567" cy="455567"/>
          </a:xfrm>
          <a:prstGeom prst="rect">
            <a:avLst/>
          </a:prstGeom>
        </p:spPr>
      </p:pic>
      <p:pic>
        <p:nvPicPr>
          <p:cNvPr id="38" name="Picture 37">
            <a:hlinkClick r:id="rId27"/>
            <a:extLst>
              <a:ext uri="{FF2B5EF4-FFF2-40B4-BE49-F238E27FC236}">
                <a16:creationId xmlns:a16="http://schemas.microsoft.com/office/drawing/2014/main" id="{79DC8AF2-3C09-B041-8A59-4DF910AF3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3371536"/>
            <a:ext cx="455567" cy="455567"/>
          </a:xfrm>
          <a:prstGeom prst="rect">
            <a:avLst/>
          </a:prstGeom>
        </p:spPr>
      </p:pic>
      <p:pic>
        <p:nvPicPr>
          <p:cNvPr id="39" name="Picture 38">
            <a:hlinkClick r:id="rId28"/>
            <a:extLst>
              <a:ext uri="{FF2B5EF4-FFF2-40B4-BE49-F238E27FC236}">
                <a16:creationId xmlns:a16="http://schemas.microsoft.com/office/drawing/2014/main" id="{9365F13A-83F5-B143-B005-F8F5ABA959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3835556"/>
            <a:ext cx="455567" cy="455567"/>
          </a:xfrm>
          <a:prstGeom prst="rect">
            <a:avLst/>
          </a:prstGeom>
        </p:spPr>
      </p:pic>
      <p:pic>
        <p:nvPicPr>
          <p:cNvPr id="40" name="Picture 39">
            <a:hlinkClick r:id="rId29"/>
            <a:extLst>
              <a:ext uri="{FF2B5EF4-FFF2-40B4-BE49-F238E27FC236}">
                <a16:creationId xmlns:a16="http://schemas.microsoft.com/office/drawing/2014/main" id="{EF4344E2-4433-C449-9F0F-F3648B8006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4299576"/>
            <a:ext cx="455567" cy="455567"/>
          </a:xfrm>
          <a:prstGeom prst="rect">
            <a:avLst/>
          </a:prstGeom>
        </p:spPr>
      </p:pic>
      <p:pic>
        <p:nvPicPr>
          <p:cNvPr id="41" name="Picture 40">
            <a:hlinkClick r:id="rId30"/>
            <a:extLst>
              <a:ext uri="{FF2B5EF4-FFF2-40B4-BE49-F238E27FC236}">
                <a16:creationId xmlns:a16="http://schemas.microsoft.com/office/drawing/2014/main" id="{D1A478F2-DA05-2A44-BA12-6F2D6ABD7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4763596"/>
            <a:ext cx="455567" cy="455567"/>
          </a:xfrm>
          <a:prstGeom prst="rect">
            <a:avLst/>
          </a:prstGeom>
        </p:spPr>
      </p:pic>
      <p:pic>
        <p:nvPicPr>
          <p:cNvPr id="42" name="Picture 41">
            <a:hlinkClick r:id="rId31"/>
            <a:extLst>
              <a:ext uri="{FF2B5EF4-FFF2-40B4-BE49-F238E27FC236}">
                <a16:creationId xmlns:a16="http://schemas.microsoft.com/office/drawing/2014/main" id="{0A9236C7-DAA0-8440-A862-7733D6CE92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5226815"/>
            <a:ext cx="455567" cy="455567"/>
          </a:xfrm>
          <a:prstGeom prst="rect">
            <a:avLst/>
          </a:prstGeom>
        </p:spPr>
      </p:pic>
      <p:pic>
        <p:nvPicPr>
          <p:cNvPr id="43" name="Picture 42">
            <a:hlinkClick r:id="rId32"/>
            <a:extLst>
              <a:ext uri="{FF2B5EF4-FFF2-40B4-BE49-F238E27FC236}">
                <a16:creationId xmlns:a16="http://schemas.microsoft.com/office/drawing/2014/main" id="{EBC30539-D44A-0049-B283-40D2A107F0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5691636"/>
            <a:ext cx="455567" cy="455567"/>
          </a:xfrm>
          <a:prstGeom prst="rect">
            <a:avLst/>
          </a:prstGeom>
        </p:spPr>
      </p:pic>
      <p:pic>
        <p:nvPicPr>
          <p:cNvPr id="44" name="Picture 43">
            <a:hlinkClick r:id="rId33"/>
            <a:extLst>
              <a:ext uri="{FF2B5EF4-FFF2-40B4-BE49-F238E27FC236}">
                <a16:creationId xmlns:a16="http://schemas.microsoft.com/office/drawing/2014/main" id="{BB5BB859-8261-9F4A-9ACC-8765A5EA21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951" y="6155656"/>
            <a:ext cx="455567" cy="455567"/>
          </a:xfrm>
          <a:prstGeom prst="rect">
            <a:avLst/>
          </a:prstGeom>
        </p:spPr>
      </p:pic>
      <p:pic>
        <p:nvPicPr>
          <p:cNvPr id="45" name="Picture 44">
            <a:hlinkClick r:id="rId34"/>
            <a:extLst>
              <a:ext uri="{FF2B5EF4-FFF2-40B4-BE49-F238E27FC236}">
                <a16:creationId xmlns:a16="http://schemas.microsoft.com/office/drawing/2014/main" id="{06630001-7720-D14E-83A7-4254F43F47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2443496"/>
            <a:ext cx="455567" cy="455567"/>
          </a:xfrm>
          <a:prstGeom prst="rect">
            <a:avLst/>
          </a:prstGeom>
        </p:spPr>
      </p:pic>
      <p:pic>
        <p:nvPicPr>
          <p:cNvPr id="47" name="Picture 46">
            <a:hlinkClick r:id="rId35"/>
            <a:extLst>
              <a:ext uri="{FF2B5EF4-FFF2-40B4-BE49-F238E27FC236}">
                <a16:creationId xmlns:a16="http://schemas.microsoft.com/office/drawing/2014/main" id="{9F3F0E67-E9A9-B341-9642-14ECCB27B5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3371536"/>
            <a:ext cx="455567" cy="455567"/>
          </a:xfrm>
          <a:prstGeom prst="rect">
            <a:avLst/>
          </a:prstGeom>
        </p:spPr>
      </p:pic>
      <p:pic>
        <p:nvPicPr>
          <p:cNvPr id="48" name="Picture 47">
            <a:hlinkClick r:id="rId36"/>
            <a:extLst>
              <a:ext uri="{FF2B5EF4-FFF2-40B4-BE49-F238E27FC236}">
                <a16:creationId xmlns:a16="http://schemas.microsoft.com/office/drawing/2014/main" id="{EC292751-6AE0-6642-AFA7-2F6C513E60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3835556"/>
            <a:ext cx="455567" cy="455567"/>
          </a:xfrm>
          <a:prstGeom prst="rect">
            <a:avLst/>
          </a:prstGeom>
        </p:spPr>
      </p:pic>
      <p:pic>
        <p:nvPicPr>
          <p:cNvPr id="49" name="Picture 48">
            <a:hlinkClick r:id="rId36"/>
            <a:extLst>
              <a:ext uri="{FF2B5EF4-FFF2-40B4-BE49-F238E27FC236}">
                <a16:creationId xmlns:a16="http://schemas.microsoft.com/office/drawing/2014/main" id="{48F4A13D-3F4E-BE45-8998-B5EE5274DE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4299576"/>
            <a:ext cx="455567" cy="455567"/>
          </a:xfrm>
          <a:prstGeom prst="rect">
            <a:avLst/>
          </a:prstGeom>
        </p:spPr>
      </p:pic>
      <p:pic>
        <p:nvPicPr>
          <p:cNvPr id="50" name="Picture 49">
            <a:hlinkClick r:id="rId37"/>
            <a:extLst>
              <a:ext uri="{FF2B5EF4-FFF2-40B4-BE49-F238E27FC236}">
                <a16:creationId xmlns:a16="http://schemas.microsoft.com/office/drawing/2014/main" id="{6E0D0CFD-3772-AE41-BB95-8DF71967A3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4763596"/>
            <a:ext cx="455567" cy="455567"/>
          </a:xfrm>
          <a:prstGeom prst="rect">
            <a:avLst/>
          </a:prstGeom>
        </p:spPr>
      </p:pic>
      <p:pic>
        <p:nvPicPr>
          <p:cNvPr id="51" name="Picture 50">
            <a:hlinkClick r:id="rId38"/>
            <a:extLst>
              <a:ext uri="{FF2B5EF4-FFF2-40B4-BE49-F238E27FC236}">
                <a16:creationId xmlns:a16="http://schemas.microsoft.com/office/drawing/2014/main" id="{81E8122D-AA8D-E145-B59F-7307954C01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5226815"/>
            <a:ext cx="455567" cy="455567"/>
          </a:xfrm>
          <a:prstGeom prst="rect">
            <a:avLst/>
          </a:prstGeom>
        </p:spPr>
      </p:pic>
      <p:pic>
        <p:nvPicPr>
          <p:cNvPr id="52" name="Picture 46">
            <a:hlinkClick r:id="rId39"/>
            <a:extLst>
              <a:ext uri="{FF2B5EF4-FFF2-40B4-BE49-F238E27FC236}">
                <a16:creationId xmlns:a16="http://schemas.microsoft.com/office/drawing/2014/main" id="{CCF503CE-1B7C-4746-8DCE-417EF6F157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2907516"/>
            <a:ext cx="455567" cy="455567"/>
          </a:xfrm>
          <a:prstGeom prst="rect">
            <a:avLst/>
          </a:prstGeom>
        </p:spPr>
      </p:pic>
      <p:pic>
        <p:nvPicPr>
          <p:cNvPr id="53" name="Picture 50">
            <a:hlinkClick r:id="rId40"/>
            <a:extLst>
              <a:ext uri="{FF2B5EF4-FFF2-40B4-BE49-F238E27FC236}">
                <a16:creationId xmlns:a16="http://schemas.microsoft.com/office/drawing/2014/main" id="{797616C2-7C99-41D0-B724-337E9C656F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7376" y="6155656"/>
            <a:ext cx="455567" cy="45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13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4B4DAB2-6DCD-4F9F-B3D9-E44D4A2C29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>
                <a:solidFill>
                  <a:srgbClr val="B00047"/>
                </a:solidFill>
              </a:rPr>
              <a:t>Met de computer in de klas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15FEFA58-BE09-4B50-8AD9-C14975407A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4000" dirty="0">
                <a:solidFill>
                  <a:srgbClr val="FAAE06"/>
                </a:solidFill>
              </a:rPr>
              <a:t>info en praktische checklists en stappenplannen</a:t>
            </a:r>
          </a:p>
        </p:txBody>
      </p:sp>
    </p:spTree>
    <p:extLst>
      <p:ext uri="{BB962C8B-B14F-4D97-AF65-F5344CB8AC3E}">
        <p14:creationId xmlns:p14="http://schemas.microsoft.com/office/powerpoint/2010/main" val="281344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0" y="1769837"/>
            <a:ext cx="1219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</a:t>
            </a:r>
            <a:r>
              <a:rPr lang="nl-NL" sz="2200" dirty="0">
                <a:solidFill>
                  <a:srgbClr val="CC1C87"/>
                </a:solidFill>
              </a:rPr>
              <a:t>ADIBoeken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A1093D-D948-1843-983B-45C41ED9099E}"/>
              </a:ext>
            </a:extLst>
          </p:cNvPr>
          <p:cNvSpPr txBox="1"/>
          <p:nvPr/>
        </p:nvSpPr>
        <p:spPr>
          <a:xfrm>
            <a:off x="0" y="2719256"/>
            <a:ext cx="12071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Welkom </a:t>
            </a:r>
            <a:r>
              <a:rPr lang="nl-NL" sz="7200" dirty="0"/>
              <a:t>bij</a:t>
            </a:r>
            <a:r>
              <a:rPr lang="en-US" sz="7200" dirty="0"/>
              <a:t> </a:t>
            </a:r>
            <a:br>
              <a:rPr lang="en-US" sz="7200" dirty="0"/>
            </a:br>
            <a:r>
              <a:rPr lang="en-US" sz="7200" dirty="0"/>
              <a:t>ADIBib </a:t>
            </a:r>
            <a:r>
              <a:rPr lang="nl-NL" sz="7200" dirty="0"/>
              <a:t>en</a:t>
            </a:r>
            <a:r>
              <a:rPr lang="en-US" sz="7200" dirty="0"/>
              <a:t> </a:t>
            </a:r>
            <a:r>
              <a:rPr lang="nl-NL" sz="7200" dirty="0"/>
              <a:t>LeesVoor</a:t>
            </a:r>
            <a:r>
              <a:rPr lang="en-US" sz="7200" dirty="0"/>
              <a:t>!</a:t>
            </a: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id="{CB96714B-3247-45E7-A192-F6596C2413D5}"/>
              </a:ext>
            </a:extLst>
          </p:cNvPr>
          <p:cNvSpPr txBox="1"/>
          <p:nvPr/>
        </p:nvSpPr>
        <p:spPr>
          <a:xfrm>
            <a:off x="0" y="6220461"/>
            <a:ext cx="12071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www.adibib.be</a:t>
            </a:r>
          </a:p>
        </p:txBody>
      </p:sp>
    </p:spTree>
    <p:extLst>
      <p:ext uri="{BB962C8B-B14F-4D97-AF65-F5344CB8AC3E}">
        <p14:creationId xmlns:p14="http://schemas.microsoft.com/office/powerpoint/2010/main" val="2748614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BE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1D7A8D-6D11-024D-AD61-95BBF0298F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541421" y="2342723"/>
            <a:ext cx="3043990" cy="43174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D3818A-F4A0-9147-81A0-2E908069E50B}"/>
              </a:ext>
            </a:extLst>
          </p:cNvPr>
          <p:cNvSpPr txBox="1"/>
          <p:nvPr/>
        </p:nvSpPr>
        <p:spPr>
          <a:xfrm>
            <a:off x="3848961" y="2342723"/>
            <a:ext cx="92080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“</a:t>
            </a:r>
            <a:r>
              <a:rPr lang="nl-NL" sz="2800" dirty="0"/>
              <a:t>Aan</a:t>
            </a:r>
            <a:r>
              <a:rPr lang="en-US" sz="2800" dirty="0"/>
              <a:t> de slag met </a:t>
            </a:r>
            <a:r>
              <a:rPr lang="nl-NL" sz="2800" dirty="0"/>
              <a:t>voorleessoftware</a:t>
            </a:r>
            <a:r>
              <a:rPr lang="en-US" sz="2800" dirty="0"/>
              <a:t> op school”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Wat mag </a:t>
            </a:r>
            <a:r>
              <a:rPr lang="nl-NL" sz="2800" dirty="0"/>
              <a:t>en</a:t>
            </a:r>
            <a:r>
              <a:rPr lang="en-US" sz="2800" dirty="0"/>
              <a:t> wat mag </a:t>
            </a:r>
            <a:r>
              <a:rPr lang="nl-NL" sz="2800" dirty="0"/>
              <a:t>niet</a:t>
            </a:r>
            <a:r>
              <a:rPr lang="en-US" sz="2800" dirty="0"/>
              <a:t>? </a:t>
            </a:r>
            <a:r>
              <a:rPr lang="nl-NL" sz="2800" dirty="0"/>
              <a:t>Juridische</a:t>
            </a:r>
            <a:r>
              <a:rPr lang="en-US" sz="2800" dirty="0"/>
              <a:t> info.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Wat </a:t>
            </a:r>
            <a:r>
              <a:rPr lang="nl-NL" sz="2800" dirty="0"/>
              <a:t>zegt</a:t>
            </a:r>
            <a:r>
              <a:rPr lang="en-US" sz="2800" dirty="0"/>
              <a:t> de </a:t>
            </a:r>
            <a:r>
              <a:rPr lang="nl-NL" sz="2800" dirty="0"/>
              <a:t>inspectie</a:t>
            </a:r>
            <a:r>
              <a:rPr lang="en-US" sz="2800" dirty="0"/>
              <a:t> van </a:t>
            </a:r>
            <a:r>
              <a:rPr lang="nl-NL" sz="2800" dirty="0"/>
              <a:t>een</a:t>
            </a:r>
            <a:r>
              <a:rPr lang="en-US" sz="2800" dirty="0"/>
              <a:t> computer in de </a:t>
            </a:r>
            <a:r>
              <a:rPr lang="nl-NL" sz="2800" dirty="0"/>
              <a:t>klas</a:t>
            </a:r>
            <a:r>
              <a:rPr lang="en-US" sz="2800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Redelijke aanpassingen.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Mag een school een computer weigeren?</a:t>
            </a:r>
          </a:p>
          <a:p>
            <a:endParaRPr lang="en-US" sz="2800" dirty="0"/>
          </a:p>
          <a:p>
            <a:r>
              <a:rPr lang="en-US" sz="2800" dirty="0">
                <a:hlinkClick r:id="rId9"/>
              </a:rPr>
              <a:t>download 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1462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1D7A8D-6D11-024D-AD61-95BBF0298F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541421" y="2342723"/>
            <a:ext cx="3043990" cy="43174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D3818A-F4A0-9147-81A0-2E908069E50B}"/>
              </a:ext>
            </a:extLst>
          </p:cNvPr>
          <p:cNvSpPr txBox="1"/>
          <p:nvPr/>
        </p:nvSpPr>
        <p:spPr>
          <a:xfrm>
            <a:off x="3848961" y="2342723"/>
            <a:ext cx="7576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Met checklists om </a:t>
            </a:r>
            <a:r>
              <a:rPr lang="nl-NL" sz="2800" b="1" dirty="0"/>
              <a:t>meteen</a:t>
            </a:r>
            <a:r>
              <a:rPr lang="en-US" sz="2800" b="1" dirty="0"/>
              <a:t> </a:t>
            </a:r>
            <a:r>
              <a:rPr lang="nl-NL" sz="2800" b="1" dirty="0"/>
              <a:t>te</a:t>
            </a:r>
            <a:r>
              <a:rPr lang="en-US" sz="2800" b="1" dirty="0"/>
              <a:t> </a:t>
            </a:r>
            <a:r>
              <a:rPr lang="nl-NL" sz="2800" b="1" dirty="0"/>
              <a:t>starten</a:t>
            </a:r>
            <a:r>
              <a:rPr lang="en-US" sz="2800" b="1" dirty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hlinkClick r:id="rId9"/>
              </a:rPr>
              <a:t>Checklist 1:</a:t>
            </a:r>
            <a:r>
              <a:rPr lang="nl-NL" dirty="0"/>
              <a:t> Overzicht van verschillende rollen en fasen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hlinkClick r:id="rId10"/>
              </a:rPr>
              <a:t>Checklist 2:</a:t>
            </a:r>
            <a:r>
              <a:rPr lang="nl-NL" dirty="0"/>
              <a:t> Randvoorwaarden en aandachtspunten voor gebruik van een ICT-hulpmiddel thuis en op school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hlinkClick r:id="rId11"/>
              </a:rPr>
              <a:t>Checklist 3:</a:t>
            </a:r>
            <a:r>
              <a:rPr lang="nl-NL" dirty="0"/>
              <a:t> Actieplan implementatie ICT-hulpmiddelen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hlinkClick r:id="rId12"/>
              </a:rPr>
              <a:t>Checklist 4:</a:t>
            </a:r>
            <a:r>
              <a:rPr lang="nl-NL" dirty="0"/>
              <a:t> Analysemodel van behoeften bij bijzondere noden voor lezen en/of schrijven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14365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4E799CE-072F-499C-BF32-838C0AC4F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3929" y="1522958"/>
            <a:ext cx="9144000" cy="2387600"/>
          </a:xfrm>
        </p:spPr>
        <p:txBody>
          <a:bodyPr/>
          <a:lstStyle/>
          <a:p>
            <a:r>
              <a:rPr lang="nl-BE" dirty="0">
                <a:solidFill>
                  <a:srgbClr val="B00047"/>
                </a:solidFill>
              </a:rPr>
              <a:t>Leer meer over leerstoornissen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963A64D9-BC44-4CA8-AF75-99AF5FE3A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41370"/>
            <a:ext cx="9144000" cy="1497876"/>
          </a:xfrm>
        </p:spPr>
        <p:txBody>
          <a:bodyPr>
            <a:normAutofit/>
          </a:bodyPr>
          <a:lstStyle/>
          <a:p>
            <a:r>
              <a:rPr lang="nl-BE" sz="4000" dirty="0">
                <a:solidFill>
                  <a:srgbClr val="FFC000"/>
                </a:solidFill>
              </a:rPr>
              <a:t>filmpjes, checklists, </a:t>
            </a:r>
          </a:p>
          <a:p>
            <a:r>
              <a:rPr lang="nl-BE" sz="4000" dirty="0">
                <a:solidFill>
                  <a:srgbClr val="FFC000"/>
                </a:solidFill>
              </a:rPr>
              <a:t>stappenplannen, info-fiches</a:t>
            </a:r>
          </a:p>
        </p:txBody>
      </p:sp>
    </p:spTree>
    <p:extLst>
      <p:ext uri="{BB962C8B-B14F-4D97-AF65-F5344CB8AC3E}">
        <p14:creationId xmlns:p14="http://schemas.microsoft.com/office/powerpoint/2010/main" val="198308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55A8F6-B378-C74D-949F-D0E798B9CBB9}"/>
              </a:ext>
            </a:extLst>
          </p:cNvPr>
          <p:cNvSpPr txBox="1"/>
          <p:nvPr/>
        </p:nvSpPr>
        <p:spPr>
          <a:xfrm>
            <a:off x="6026084" y="2481014"/>
            <a:ext cx="57885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Hoe is het om te leven met een leerstoornis?</a:t>
            </a:r>
          </a:p>
          <a:p>
            <a:endParaRPr lang="nl-NL" sz="2800" dirty="0"/>
          </a:p>
          <a:p>
            <a:r>
              <a:rPr lang="nl-NL" sz="2800" dirty="0"/>
              <a:t>Ontdek het in de films</a:t>
            </a:r>
            <a:br>
              <a:rPr lang="nl-NL" sz="2800" dirty="0"/>
            </a:br>
            <a:r>
              <a:rPr lang="nl-NL" sz="2800" dirty="0">
                <a:hlinkClick r:id="rId9"/>
              </a:rPr>
              <a:t>“Ik heet niet dom”</a:t>
            </a:r>
            <a:endParaRPr lang="nl-NL" sz="2800" dirty="0"/>
          </a:p>
          <a:p>
            <a:r>
              <a:rPr lang="nl-NL" sz="2800" dirty="0">
                <a:hlinkClick r:id="rId10"/>
              </a:rPr>
              <a:t>“Dit heb ik - dyslexie”</a:t>
            </a:r>
            <a:endParaRPr lang="nl-NL" sz="2800" dirty="0"/>
          </a:p>
          <a:p>
            <a:r>
              <a:rPr lang="nl-NL" sz="2800" dirty="0">
                <a:hlinkClick r:id="rId11"/>
              </a:rPr>
              <a:t>“ADIBib – De juiste tools”</a:t>
            </a:r>
            <a:endParaRPr lang="nl-NL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322071FD-C9F1-834D-AF11-F40415E663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27" y="2481014"/>
            <a:ext cx="5788593" cy="413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07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pic>
        <p:nvPicPr>
          <p:cNvPr id="11" name="Picture 10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9653363F-53E3-0142-9DD0-7397E1EDF4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-93670" y="2985650"/>
            <a:ext cx="4161434" cy="30346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55A8F6-B378-C74D-949F-D0E798B9CBB9}"/>
              </a:ext>
            </a:extLst>
          </p:cNvPr>
          <p:cNvSpPr txBox="1"/>
          <p:nvPr/>
        </p:nvSpPr>
        <p:spPr>
          <a:xfrm>
            <a:off x="3763503" y="2422245"/>
            <a:ext cx="92080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Reader “Eerste hulp bij leerstoornissen”</a:t>
            </a:r>
          </a:p>
          <a:p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Wat is een leerstoornis?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Hoe herken je een leerstoornis?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Hoe differentieer ik in de klas?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Handige checklists en fiches</a:t>
            </a:r>
          </a:p>
          <a:p>
            <a:endParaRPr lang="en-US" sz="2800" dirty="0"/>
          </a:p>
          <a:p>
            <a:r>
              <a:rPr lang="en-US" sz="2800" dirty="0">
                <a:hlinkClick r:id="rId9"/>
              </a:rPr>
              <a:t>Download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4419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252" y="1747940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pic>
        <p:nvPicPr>
          <p:cNvPr id="11" name="Picture 10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9653363F-53E3-0142-9DD0-7397E1EDF4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-93670" y="2985650"/>
            <a:ext cx="4161434" cy="30346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55A8F6-B378-C74D-949F-D0E798B9CBB9}"/>
              </a:ext>
            </a:extLst>
          </p:cNvPr>
          <p:cNvSpPr txBox="1"/>
          <p:nvPr/>
        </p:nvSpPr>
        <p:spPr>
          <a:xfrm>
            <a:off x="3763503" y="2422245"/>
            <a:ext cx="92080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Met: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Handige checklists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000" dirty="0"/>
              <a:t>Stappenplannen 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/>
              <a:t>Informatieve</a:t>
            </a:r>
            <a:r>
              <a:rPr lang="en-US" sz="2000" dirty="0"/>
              <a:t> fiches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Do’s </a:t>
            </a:r>
            <a:r>
              <a:rPr lang="nl-NL" sz="2000" dirty="0"/>
              <a:t>en</a:t>
            </a:r>
            <a:r>
              <a:rPr lang="en-US" sz="2000" dirty="0"/>
              <a:t> don’ts </a:t>
            </a:r>
            <a:r>
              <a:rPr lang="nl-NL" sz="2000" dirty="0"/>
              <a:t>bij</a:t>
            </a:r>
            <a:r>
              <a:rPr lang="en-US" sz="20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9"/>
              </a:rPr>
              <a:t>ADD</a:t>
            </a:r>
            <a:r>
              <a:rPr lang="en-US" sz="2000" dirty="0"/>
              <a:t>, </a:t>
            </a:r>
            <a:r>
              <a:rPr lang="en-US" sz="2000" dirty="0">
                <a:hlinkClick r:id="rId10"/>
              </a:rPr>
              <a:t>ADHD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11"/>
              </a:rPr>
              <a:t>Autisme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12"/>
              </a:rPr>
              <a:t>Dyscalculie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13"/>
              </a:rPr>
              <a:t>Dyslexie</a:t>
            </a:r>
            <a:r>
              <a:rPr lang="en-US" sz="2000" dirty="0"/>
              <a:t> </a:t>
            </a:r>
            <a:r>
              <a:rPr lang="nl-NL" sz="2000" dirty="0"/>
              <a:t>en</a:t>
            </a:r>
            <a:r>
              <a:rPr lang="en-US" sz="2000" dirty="0"/>
              <a:t> </a:t>
            </a:r>
            <a:r>
              <a:rPr lang="en-US" sz="2000" dirty="0">
                <a:hlinkClick r:id="rId14"/>
              </a:rPr>
              <a:t>dyspraxie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15"/>
              </a:rPr>
              <a:t>NLD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16"/>
              </a:rPr>
              <a:t>Hoogbegaafdheid</a:t>
            </a:r>
            <a:r>
              <a:rPr lang="en-US" sz="2000" dirty="0"/>
              <a:t> </a:t>
            </a:r>
            <a:r>
              <a:rPr lang="nl-NL" sz="2000" dirty="0"/>
              <a:t>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nl-BE" sz="2000" dirty="0">
                <a:hlinkClick r:id="rId17"/>
              </a:rPr>
              <a:t>hoogbegaafdheid in combinatie met een leerstoornis</a:t>
            </a: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3545221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200" dirty="0">
                <a:solidFill>
                  <a:srgbClr val="CC1C87"/>
                </a:solidFill>
              </a:rPr>
              <a:t>Gebruik deze GRATIS leermiddelen! Leer meer over leerstoornissen, ADIBoeken en voorleessoftware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55A8F6-B378-C74D-949F-D0E798B9CBB9}"/>
              </a:ext>
            </a:extLst>
          </p:cNvPr>
          <p:cNvSpPr txBox="1"/>
          <p:nvPr/>
        </p:nvSpPr>
        <p:spPr>
          <a:xfrm>
            <a:off x="3754957" y="2396938"/>
            <a:ext cx="92080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Blijf op de hoogte</a:t>
            </a:r>
          </a:p>
          <a:p>
            <a:endParaRPr lang="nl-NL" sz="2800" dirty="0"/>
          </a:p>
          <a:p>
            <a:r>
              <a:rPr lang="nl-NL" sz="2800" dirty="0"/>
              <a:t>Schrijf je in op onze nieuwsbrief en ontvang:</a:t>
            </a:r>
          </a:p>
          <a:p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Info over leerstoornissen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Praktische Tips &amp; Tricks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Interessante (gratis) materialen en apps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…</a:t>
            </a:r>
          </a:p>
        </p:txBody>
      </p:sp>
      <p:pic>
        <p:nvPicPr>
          <p:cNvPr id="17" name="Picture 1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AF6CE22-DEFE-9F46-BADC-8AD56C6EE8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130963" y="2479395"/>
            <a:ext cx="3560928" cy="226922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ADB280E0-951D-4B1D-AB32-95A182A8D2E8}"/>
              </a:ext>
            </a:extLst>
          </p:cNvPr>
          <p:cNvSpPr/>
          <p:nvPr/>
        </p:nvSpPr>
        <p:spPr>
          <a:xfrm>
            <a:off x="2433652" y="6050563"/>
            <a:ext cx="72645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dirty="0"/>
              <a:t>Om de 6 weken in je mailbox – Schrijf je </a:t>
            </a:r>
            <a:r>
              <a:rPr lang="nl-NL" sz="2800" b="1" dirty="0">
                <a:hlinkClick r:id="rId9"/>
              </a:rPr>
              <a:t>HIER</a:t>
            </a:r>
            <a:r>
              <a:rPr lang="nl-NL" sz="2800" b="1" dirty="0"/>
              <a:t> in</a:t>
            </a:r>
          </a:p>
        </p:txBody>
      </p:sp>
    </p:spTree>
    <p:extLst>
      <p:ext uri="{BB962C8B-B14F-4D97-AF65-F5344CB8AC3E}">
        <p14:creationId xmlns:p14="http://schemas.microsoft.com/office/powerpoint/2010/main" val="2254577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9F96B36-B8DB-4674-9B27-F9EB6BF4F0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145"/>
          <a:stretch/>
        </p:blipFill>
        <p:spPr>
          <a:xfrm>
            <a:off x="1003300" y="704596"/>
            <a:ext cx="4699264" cy="2673315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D918E70-240D-4354-B473-5873FE2A9F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1" r="20996" b="14550"/>
          <a:stretch/>
        </p:blipFill>
        <p:spPr>
          <a:xfrm>
            <a:off x="1362207" y="3533591"/>
            <a:ext cx="3868516" cy="332441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A339DCC0-F628-4C87-9D0F-99FCBBB209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27" r="14642" b="8430"/>
          <a:stretch/>
        </p:blipFill>
        <p:spPr>
          <a:xfrm>
            <a:off x="6257925" y="2071040"/>
            <a:ext cx="5553075" cy="371323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F31982D9-5322-4E6B-BCA3-C895FE41A05C}"/>
              </a:ext>
            </a:extLst>
          </p:cNvPr>
          <p:cNvSpPr txBox="1"/>
          <p:nvPr/>
        </p:nvSpPr>
        <p:spPr>
          <a:xfrm>
            <a:off x="263951" y="273377"/>
            <a:ext cx="11774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000" dirty="0">
                <a:solidFill>
                  <a:srgbClr val="D30078"/>
                </a:solidFill>
                <a:latin typeface="Acme" panose="02000706050000020004" pitchFamily="2" charset="0"/>
              </a:rPr>
              <a:t>Waarom ADIBoeken en voorleessoftware?</a:t>
            </a:r>
            <a:endParaRPr lang="LID4096" sz="4000" dirty="0">
              <a:solidFill>
                <a:srgbClr val="D30078"/>
              </a:solidFill>
              <a:latin typeface="Acme" panose="020007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532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B1105E8D-5E8A-408A-92D2-FD65C25A9F7E}"/>
              </a:ext>
            </a:extLst>
          </p:cNvPr>
          <p:cNvSpPr txBox="1"/>
          <p:nvPr/>
        </p:nvSpPr>
        <p:spPr>
          <a:xfrm>
            <a:off x="263951" y="273377"/>
            <a:ext cx="11774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000" dirty="0">
                <a:solidFill>
                  <a:srgbClr val="D30078"/>
                </a:solidFill>
                <a:latin typeface="Acme" panose="02000706050000020004" pitchFamily="2" charset="0"/>
              </a:rPr>
              <a:t>Effect op de kinderen</a:t>
            </a:r>
            <a:endParaRPr lang="LID4096" sz="4000" dirty="0">
              <a:solidFill>
                <a:srgbClr val="D30078"/>
              </a:solidFill>
              <a:latin typeface="Acme" panose="02000706050000020004" pitchFamily="2" charset="0"/>
            </a:endParaRPr>
          </a:p>
        </p:txBody>
      </p:sp>
      <p:pic>
        <p:nvPicPr>
          <p:cNvPr id="7" name="Tijdelijke aanduiding voor inhoud 4" descr="Afbeelding met persoon, binnen, tafel, zitten&#10;&#10;Automatisch gegenereerde beschrijving">
            <a:extLst>
              <a:ext uri="{FF2B5EF4-FFF2-40B4-BE49-F238E27FC236}">
                <a16:creationId xmlns:a16="http://schemas.microsoft.com/office/drawing/2014/main" id="{256FA396-1AB6-4D14-8473-2178D56C06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55" y="1202532"/>
            <a:ext cx="2857500" cy="2619375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B82EAD0-1A5B-47D2-8CE8-8E6EC6F51308}"/>
              </a:ext>
            </a:extLst>
          </p:cNvPr>
          <p:cNvSpPr txBox="1"/>
          <p:nvPr/>
        </p:nvSpPr>
        <p:spPr>
          <a:xfrm>
            <a:off x="386255" y="3963539"/>
            <a:ext cx="343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Zelfstandigheid: + 60%</a:t>
            </a:r>
            <a:endParaRPr lang="LID4096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jl: omhoog 8">
            <a:extLst>
              <a:ext uri="{FF2B5EF4-FFF2-40B4-BE49-F238E27FC236}">
                <a16:creationId xmlns:a16="http://schemas.microsoft.com/office/drawing/2014/main" id="{EE16912B-3882-4365-8875-871801FF5570}"/>
              </a:ext>
            </a:extLst>
          </p:cNvPr>
          <p:cNvSpPr/>
          <p:nvPr/>
        </p:nvSpPr>
        <p:spPr>
          <a:xfrm>
            <a:off x="3382391" y="1180445"/>
            <a:ext cx="958789" cy="2619374"/>
          </a:xfrm>
          <a:prstGeom prst="upArrow">
            <a:avLst/>
          </a:prstGeom>
          <a:solidFill>
            <a:srgbClr val="D30078"/>
          </a:solidFill>
          <a:ln>
            <a:solidFill>
              <a:srgbClr val="D300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F6C8E2"/>
              </a:solidFill>
            </a:endParaRPr>
          </a:p>
        </p:txBody>
      </p:sp>
      <p:pic>
        <p:nvPicPr>
          <p:cNvPr id="10" name="Afbeelding 9" descr="Afbeelding met kamer, kostuum&#10;&#10;Automatisch gegenereerde beschrijving">
            <a:extLst>
              <a:ext uri="{FF2B5EF4-FFF2-40B4-BE49-F238E27FC236}">
                <a16:creationId xmlns:a16="http://schemas.microsoft.com/office/drawing/2014/main" id="{0139D9AF-58EC-47EE-A28D-56508A28B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799" y="1095744"/>
            <a:ext cx="3375956" cy="2246545"/>
          </a:xfrm>
          <a:prstGeom prst="rect">
            <a:avLst/>
          </a:prstGeom>
        </p:spPr>
      </p:pic>
      <p:sp>
        <p:nvSpPr>
          <p:cNvPr id="11" name="Pijl: omhoog 10">
            <a:extLst>
              <a:ext uri="{FF2B5EF4-FFF2-40B4-BE49-F238E27FC236}">
                <a16:creationId xmlns:a16="http://schemas.microsoft.com/office/drawing/2014/main" id="{874EE61D-B214-4507-BE73-21CA20C0E965}"/>
              </a:ext>
            </a:extLst>
          </p:cNvPr>
          <p:cNvSpPr/>
          <p:nvPr/>
        </p:nvSpPr>
        <p:spPr>
          <a:xfrm>
            <a:off x="7458341" y="1095744"/>
            <a:ext cx="784961" cy="2246545"/>
          </a:xfrm>
          <a:prstGeom prst="upArrow">
            <a:avLst/>
          </a:prstGeom>
          <a:solidFill>
            <a:srgbClr val="D30078"/>
          </a:solidFill>
          <a:ln>
            <a:solidFill>
              <a:srgbClr val="D300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F6C8E2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84B71931-950E-432A-8B3E-E6368A732CBD}"/>
              </a:ext>
            </a:extLst>
          </p:cNvPr>
          <p:cNvSpPr txBox="1"/>
          <p:nvPr/>
        </p:nvSpPr>
        <p:spPr>
          <a:xfrm>
            <a:off x="8605514" y="3456770"/>
            <a:ext cx="343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Zelfvertrouwen: + 60%</a:t>
            </a:r>
            <a:endParaRPr lang="LID4096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Afbeelding 13" descr="Afbeelding met tekening&#10;&#10;Automatisch gegenereerde beschrijving">
            <a:extLst>
              <a:ext uri="{FF2B5EF4-FFF2-40B4-BE49-F238E27FC236}">
                <a16:creationId xmlns:a16="http://schemas.microsoft.com/office/drawing/2014/main" id="{623C71CC-66E1-423C-BA7F-1D2C90AA9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960" y="1761139"/>
            <a:ext cx="2895600" cy="1581150"/>
          </a:xfrm>
          <a:prstGeom prst="rect">
            <a:avLst/>
          </a:prstGeom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23290A8F-B074-4923-A0D4-137DB26F6A27}"/>
              </a:ext>
            </a:extLst>
          </p:cNvPr>
          <p:cNvSpPr txBox="1"/>
          <p:nvPr/>
        </p:nvSpPr>
        <p:spPr>
          <a:xfrm>
            <a:off x="4379742" y="3591074"/>
            <a:ext cx="386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Motivatie voor schooltaken: + 50%</a:t>
            </a:r>
            <a:endParaRPr lang="LID4096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0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6E4C1B4-5317-4F2C-8FF8-DE89C7D085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93" b="10744"/>
          <a:stretch/>
        </p:blipFill>
        <p:spPr>
          <a:xfrm>
            <a:off x="640822" y="815826"/>
            <a:ext cx="5426339" cy="306084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F386C9E1-92C3-46E2-8756-5C088D6169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542" b="10744"/>
          <a:stretch/>
        </p:blipFill>
        <p:spPr>
          <a:xfrm>
            <a:off x="6664061" y="1193799"/>
            <a:ext cx="3137164" cy="306085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EE0759C-C758-42CE-B566-B4397CDBAE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530"/>
          <a:stretch/>
        </p:blipFill>
        <p:spPr>
          <a:xfrm>
            <a:off x="226353" y="3273573"/>
            <a:ext cx="6096528" cy="313675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9B66050-C5D2-4FD7-8080-D1A179FE37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37" b="13253"/>
          <a:stretch/>
        </p:blipFill>
        <p:spPr>
          <a:xfrm>
            <a:off x="5867400" y="3273573"/>
            <a:ext cx="5893064" cy="2974827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D36E649-17FB-424E-8D7C-73A2676A93E4}"/>
              </a:ext>
            </a:extLst>
          </p:cNvPr>
          <p:cNvSpPr txBox="1"/>
          <p:nvPr/>
        </p:nvSpPr>
        <p:spPr>
          <a:xfrm>
            <a:off x="208961" y="273377"/>
            <a:ext cx="11774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000" dirty="0">
                <a:solidFill>
                  <a:srgbClr val="D30078"/>
                </a:solidFill>
                <a:latin typeface="Acme" panose="02000706050000020004" pitchFamily="2" charset="0"/>
              </a:rPr>
              <a:t>Enquête ADIBib – LeesVoor! 2019</a:t>
            </a:r>
            <a:endParaRPr lang="LID4096" sz="4000" dirty="0">
              <a:solidFill>
                <a:srgbClr val="D30078"/>
              </a:solidFill>
              <a:latin typeface="Acme" panose="020007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26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B1105E8D-5E8A-408A-92D2-FD65C25A9F7E}"/>
              </a:ext>
            </a:extLst>
          </p:cNvPr>
          <p:cNvSpPr txBox="1"/>
          <p:nvPr/>
        </p:nvSpPr>
        <p:spPr>
          <a:xfrm>
            <a:off x="263951" y="385518"/>
            <a:ext cx="11774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000" dirty="0">
                <a:solidFill>
                  <a:srgbClr val="D30078"/>
                </a:solidFill>
                <a:latin typeface="Acme" panose="02000706050000020004" pitchFamily="2" charset="0"/>
              </a:rPr>
              <a:t>Hoe ga je aan de slag? Hoe motiveer je de betrokkenen?</a:t>
            </a:r>
            <a:endParaRPr lang="LID4096" sz="4000" dirty="0">
              <a:solidFill>
                <a:srgbClr val="D30078"/>
              </a:solidFill>
              <a:latin typeface="Acme" panose="02000706050000020004" pitchFamily="2" charset="0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9576F44-F803-4822-A295-691FD8FF9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5575"/>
            <a:ext cx="10515600" cy="49847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BE" dirty="0"/>
              <a:t>INHOUD van deze </a:t>
            </a:r>
            <a:r>
              <a:rPr lang="nl-NL" dirty="0"/>
              <a:t>powerpoint</a:t>
            </a:r>
          </a:p>
          <a:p>
            <a:r>
              <a:rPr lang="nl-BE" dirty="0"/>
              <a:t>Bekijk ‘Ja-maar’-filmpjes om een gesprek op gang te brengen met je team</a:t>
            </a:r>
          </a:p>
          <a:p>
            <a:r>
              <a:rPr lang="nl-BE" dirty="0"/>
              <a:t>Bekijk de </a:t>
            </a:r>
            <a:r>
              <a:rPr lang="nl-NL" dirty="0"/>
              <a:t>webinars</a:t>
            </a:r>
            <a:r>
              <a:rPr lang="nl-BE" dirty="0"/>
              <a:t> om je te informeren</a:t>
            </a:r>
          </a:p>
          <a:p>
            <a:r>
              <a:rPr lang="nl-BE" dirty="0"/>
              <a:t>Leer:</a:t>
            </a:r>
          </a:p>
          <a:p>
            <a:pPr lvl="1"/>
            <a:r>
              <a:rPr lang="nl-BE" dirty="0"/>
              <a:t>een ADIBoek kennen: lees en oefen in het demoboek van ADIBib</a:t>
            </a:r>
          </a:p>
          <a:p>
            <a:pPr lvl="1"/>
            <a:r>
              <a:rPr lang="nl-BE" dirty="0"/>
              <a:t>een ADIBoek bestellen</a:t>
            </a:r>
          </a:p>
          <a:p>
            <a:pPr lvl="1"/>
            <a:r>
              <a:rPr lang="nl-BE" dirty="0"/>
              <a:t>Een LeesVoor!-licentie activeren</a:t>
            </a:r>
          </a:p>
          <a:p>
            <a:pPr lvl="1"/>
            <a:r>
              <a:rPr lang="nl-BE" dirty="0"/>
              <a:t>Werken met voorleessoftware</a:t>
            </a:r>
          </a:p>
          <a:p>
            <a:r>
              <a:rPr lang="nl-BE" dirty="0"/>
              <a:t>Met de computer in de klas</a:t>
            </a:r>
          </a:p>
          <a:p>
            <a:pPr lvl="1"/>
            <a:r>
              <a:rPr lang="nl-BE" dirty="0"/>
              <a:t>Lees over wat mag en moet met een computer in de klas</a:t>
            </a:r>
          </a:p>
          <a:p>
            <a:r>
              <a:rPr lang="nl-BE" dirty="0"/>
              <a:t>Leer meer over leerstoornissen</a:t>
            </a:r>
          </a:p>
          <a:p>
            <a:pPr lvl="1"/>
            <a:r>
              <a:rPr lang="nl-BE" dirty="0"/>
              <a:t>Lees over leerstoornissen in ‘eerste hulp bij leerstoornissen’</a:t>
            </a:r>
          </a:p>
          <a:p>
            <a:pPr lvl="1"/>
            <a:r>
              <a:rPr lang="nl-BE" dirty="0"/>
              <a:t>Bekijk documentaires over leerstoornissen</a:t>
            </a:r>
          </a:p>
          <a:p>
            <a:pPr lvl="1"/>
            <a:r>
              <a:rPr lang="nl-BE" dirty="0"/>
              <a:t>Blijf op de hoogte, abonneer je op de nieuwsbrief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55258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54C605B-0F0B-4769-96CB-BA32F4186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>
                <a:solidFill>
                  <a:srgbClr val="B00047"/>
                </a:solidFill>
              </a:rPr>
              <a:t>Bekijk ja-maar filmpjes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3ABF1183-630B-4E23-87EF-6D6C43C2C8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4000" dirty="0">
                <a:solidFill>
                  <a:srgbClr val="FAAE06"/>
                </a:solidFill>
              </a:rPr>
              <a:t>breng het gesprek op gang met je team </a:t>
            </a:r>
          </a:p>
        </p:txBody>
      </p:sp>
    </p:spTree>
    <p:extLst>
      <p:ext uri="{BB962C8B-B14F-4D97-AF65-F5344CB8AC3E}">
        <p14:creationId xmlns:p14="http://schemas.microsoft.com/office/powerpoint/2010/main" val="407516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6417" y="1747943"/>
            <a:ext cx="12208417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NL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:a16="http://schemas.microsoft.com/office/drawing/2014/main" id="{F5EAEAD7-37C5-8043-9093-A9125B60E5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038" y="2404744"/>
            <a:ext cx="1850005" cy="185000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BA1093D-D948-1843-983B-45C41ED9099E}"/>
              </a:ext>
            </a:extLst>
          </p:cNvPr>
          <p:cNvSpPr txBox="1"/>
          <p:nvPr/>
        </p:nvSpPr>
        <p:spPr>
          <a:xfrm>
            <a:off x="2863358" y="2497315"/>
            <a:ext cx="92080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 computer in de </a:t>
            </a:r>
            <a:r>
              <a:rPr lang="nl-NL" sz="2800" dirty="0"/>
              <a:t>klas</a:t>
            </a:r>
            <a:r>
              <a:rPr lang="en-US" sz="2800" dirty="0"/>
              <a:t>? Ja maar,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Moeten</a:t>
            </a:r>
            <a:r>
              <a:rPr lang="en-US" sz="2800" dirty="0"/>
              <a:t> ze </a:t>
            </a:r>
            <a:r>
              <a:rPr lang="nl-NL" sz="2800" dirty="0"/>
              <a:t>kunnen</a:t>
            </a:r>
            <a:r>
              <a:rPr lang="en-US" sz="2800" dirty="0"/>
              <a:t> </a:t>
            </a:r>
            <a:r>
              <a:rPr lang="nl-NL" sz="2800" dirty="0"/>
              <a:t>typen</a:t>
            </a:r>
            <a:r>
              <a:rPr lang="en-US" sz="2800" dirty="0"/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Worden ze </a:t>
            </a:r>
            <a:r>
              <a:rPr lang="nl-NL" sz="2800" dirty="0"/>
              <a:t>er</a:t>
            </a:r>
            <a:r>
              <a:rPr lang="en-US" sz="2800" dirty="0"/>
              <a:t> </a:t>
            </a:r>
            <a:r>
              <a:rPr lang="nl-NL" sz="2800" dirty="0"/>
              <a:t>niet</a:t>
            </a:r>
            <a:r>
              <a:rPr lang="en-US" sz="2800" dirty="0"/>
              <a:t> </a:t>
            </a:r>
            <a:r>
              <a:rPr lang="nl-NL" sz="2800" dirty="0"/>
              <a:t>lui</a:t>
            </a:r>
            <a:r>
              <a:rPr lang="en-US" sz="2800" dirty="0"/>
              <a:t> van?</a:t>
            </a:r>
          </a:p>
          <a:p>
            <a:r>
              <a:rPr lang="nl-NL" sz="2800" dirty="0"/>
              <a:t>Ontdek</a:t>
            </a:r>
            <a:r>
              <a:rPr lang="en-US" sz="2800" dirty="0"/>
              <a:t> het </a:t>
            </a:r>
            <a:r>
              <a:rPr lang="nl-NL" sz="2800" dirty="0"/>
              <a:t>antwoord</a:t>
            </a:r>
            <a:r>
              <a:rPr lang="en-US" sz="2800" dirty="0"/>
              <a:t> in </a:t>
            </a:r>
            <a:r>
              <a:rPr lang="nl-NL" sz="2800" dirty="0"/>
              <a:t>deze</a:t>
            </a:r>
            <a:r>
              <a:rPr lang="en-US" sz="2800" dirty="0"/>
              <a:t> </a:t>
            </a:r>
            <a:r>
              <a:rPr lang="nl-NL" sz="2800" dirty="0"/>
              <a:t>korte</a:t>
            </a:r>
            <a:r>
              <a:rPr lang="en-US" sz="2800" dirty="0"/>
              <a:t> video’s</a:t>
            </a:r>
          </a:p>
          <a:p>
            <a:r>
              <a:rPr lang="nl-NL" sz="2800" dirty="0"/>
              <a:t>Bespreek</a:t>
            </a:r>
            <a:r>
              <a:rPr lang="en-US" sz="2800" dirty="0"/>
              <a:t> de video’s met je school- of </a:t>
            </a:r>
            <a:r>
              <a:rPr lang="nl-NL" sz="2800" dirty="0"/>
              <a:t>zorgteam</a:t>
            </a:r>
          </a:p>
          <a:p>
            <a:endParaRPr lang="en-US" sz="2800" dirty="0"/>
          </a:p>
        </p:txBody>
      </p:sp>
      <p:pic>
        <p:nvPicPr>
          <p:cNvPr id="8" name="Afbeelding 7">
            <a:hlinkClick r:id="rId9"/>
            <a:extLst>
              <a:ext uri="{FF2B5EF4-FFF2-40B4-BE49-F238E27FC236}">
                <a16:creationId xmlns:a16="http://schemas.microsoft.com/office/drawing/2014/main" id="{EF02F176-C637-4951-8F6C-34D93301C7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1216" y="5036334"/>
            <a:ext cx="2844277" cy="1597828"/>
          </a:xfrm>
          <a:prstGeom prst="rect">
            <a:avLst/>
          </a:prstGeom>
        </p:spPr>
      </p:pic>
      <p:pic>
        <p:nvPicPr>
          <p:cNvPr id="9" name="Afbeelding 8">
            <a:hlinkClick r:id="rId11"/>
            <a:extLst>
              <a:ext uri="{FF2B5EF4-FFF2-40B4-BE49-F238E27FC236}">
                <a16:creationId xmlns:a16="http://schemas.microsoft.com/office/drawing/2014/main" id="{FF8DF6E0-0890-4F05-A0DC-F73811A91B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88900" y="5029720"/>
            <a:ext cx="2871570" cy="1611056"/>
          </a:xfrm>
          <a:prstGeom prst="rect">
            <a:avLst/>
          </a:prstGeom>
        </p:spPr>
      </p:pic>
      <p:pic>
        <p:nvPicPr>
          <p:cNvPr id="10" name="Afbeelding 9">
            <a:hlinkClick r:id="rId13"/>
            <a:extLst>
              <a:ext uri="{FF2B5EF4-FFF2-40B4-BE49-F238E27FC236}">
                <a16:creationId xmlns:a16="http://schemas.microsoft.com/office/drawing/2014/main" id="{3645A547-4E2B-47B5-81DB-DC51645A55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03101" y="5034491"/>
            <a:ext cx="2834752" cy="159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90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DF3E8-BB83-7E4F-9C72-4B0CA9DD0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1410742" y="48703"/>
            <a:ext cx="1152613" cy="1634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09451-195A-B140-9354-AF57E2E74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98" y="52425"/>
            <a:ext cx="1152613" cy="1631092"/>
          </a:xfrm>
          <a:prstGeom prst="rect">
            <a:avLst/>
          </a:prstGeom>
        </p:spPr>
      </p:pic>
      <p:pic>
        <p:nvPicPr>
          <p:cNvPr id="12" name="Picture 11" descr="A picture containing red, photo, small, many&#10;&#10;Description automatically generated">
            <a:extLst>
              <a:ext uri="{FF2B5EF4-FFF2-40B4-BE49-F238E27FC236}">
                <a16:creationId xmlns:a16="http://schemas.microsoft.com/office/drawing/2014/main" id="{136F081B-D80A-1840-87EA-5FF385C35C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1" b="8059"/>
          <a:stretch/>
        </p:blipFill>
        <p:spPr>
          <a:xfrm rot="5400000">
            <a:off x="4913739" y="273255"/>
            <a:ext cx="1631094" cy="1189436"/>
          </a:xfrm>
          <a:prstGeom prst="rect">
            <a:avLst/>
          </a:prstGeom>
        </p:spPr>
      </p:pic>
      <p:pic>
        <p:nvPicPr>
          <p:cNvPr id="14" name="Picture 1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F3DF9D6-597F-2546-AE64-427C72DDDC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87" r="14088" b="53153"/>
          <a:stretch/>
        </p:blipFill>
        <p:spPr>
          <a:xfrm>
            <a:off x="6360821" y="52425"/>
            <a:ext cx="2559559" cy="1631092"/>
          </a:xfrm>
          <a:prstGeom prst="rect">
            <a:avLst/>
          </a:prstGeom>
        </p:spPr>
      </p:pic>
      <p:pic>
        <p:nvPicPr>
          <p:cNvPr id="16" name="Picture 15" descr="A piece of luggage&#10;&#10;Description automatically generated">
            <a:extLst>
              <a:ext uri="{FF2B5EF4-FFF2-40B4-BE49-F238E27FC236}">
                <a16:creationId xmlns:a16="http://schemas.microsoft.com/office/drawing/2014/main" id="{9A88667D-3821-FE45-8497-F4370CB69E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69"/>
          <a:stretch/>
        </p:blipFill>
        <p:spPr>
          <a:xfrm>
            <a:off x="2600174" y="52425"/>
            <a:ext cx="2497575" cy="1631092"/>
          </a:xfrm>
          <a:prstGeom prst="rect">
            <a:avLst/>
          </a:prstGeom>
        </p:spPr>
      </p:pic>
      <p:pic>
        <p:nvPicPr>
          <p:cNvPr id="20" name="Picture 1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FAD4614-F537-EE4B-A534-70E54B6F64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68" r="4448"/>
          <a:stretch/>
        </p:blipFill>
        <p:spPr>
          <a:xfrm>
            <a:off x="10146629" y="52425"/>
            <a:ext cx="1997243" cy="1642848"/>
          </a:xfrm>
          <a:prstGeom prst="rect">
            <a:avLst/>
          </a:prstGeom>
        </p:spPr>
      </p:pic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id="{872870E6-1574-974D-856E-FC5489976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0758" y="16490"/>
            <a:ext cx="1699240" cy="16992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235625-9AD1-B140-9618-1522FFB0311E}"/>
              </a:ext>
            </a:extLst>
          </p:cNvPr>
          <p:cNvSpPr/>
          <p:nvPr/>
        </p:nvSpPr>
        <p:spPr>
          <a:xfrm>
            <a:off x="-1" y="1747943"/>
            <a:ext cx="12192001" cy="452781"/>
          </a:xfrm>
          <a:prstGeom prst="rect">
            <a:avLst/>
          </a:prstGeom>
          <a:solidFill>
            <a:srgbClr val="F9B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BE835D-0A58-AB4C-9A88-7FD90F7BC033}"/>
              </a:ext>
            </a:extLst>
          </p:cNvPr>
          <p:cNvSpPr txBox="1"/>
          <p:nvPr/>
        </p:nvSpPr>
        <p:spPr>
          <a:xfrm>
            <a:off x="-252655" y="1752486"/>
            <a:ext cx="12637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CC1C87"/>
                </a:solidFill>
              </a:rPr>
              <a:t>Gebruik </a:t>
            </a:r>
            <a:r>
              <a:rPr lang="nl-NL" sz="2200" dirty="0">
                <a:solidFill>
                  <a:srgbClr val="CC1C87"/>
                </a:solidFill>
              </a:rPr>
              <a:t>deze</a:t>
            </a:r>
            <a:r>
              <a:rPr lang="en-US" sz="2200" dirty="0">
                <a:solidFill>
                  <a:srgbClr val="CC1C87"/>
                </a:solidFill>
              </a:rPr>
              <a:t> GRATIS </a:t>
            </a:r>
            <a:r>
              <a:rPr lang="nl-NL" sz="2200" dirty="0">
                <a:solidFill>
                  <a:srgbClr val="CC1C87"/>
                </a:solidFill>
              </a:rPr>
              <a:t>leermiddelen</a:t>
            </a:r>
            <a:r>
              <a:rPr lang="en-US" sz="2200" dirty="0">
                <a:solidFill>
                  <a:srgbClr val="CC1C87"/>
                </a:solidFill>
              </a:rPr>
              <a:t>! Leer </a:t>
            </a:r>
            <a:r>
              <a:rPr lang="nl-BE" sz="2200" dirty="0">
                <a:solidFill>
                  <a:srgbClr val="CC1C87"/>
                </a:solidFill>
              </a:rPr>
              <a:t>meer</a:t>
            </a:r>
            <a:r>
              <a:rPr lang="en-US" sz="2200" dirty="0">
                <a:solidFill>
                  <a:srgbClr val="CC1C87"/>
                </a:solidFill>
              </a:rPr>
              <a:t> over </a:t>
            </a:r>
            <a:r>
              <a:rPr lang="nl-NL" sz="2200" dirty="0">
                <a:solidFill>
                  <a:srgbClr val="CC1C87"/>
                </a:solidFill>
              </a:rPr>
              <a:t>leerstoornissen</a:t>
            </a:r>
            <a:r>
              <a:rPr lang="en-US" sz="2200" dirty="0">
                <a:solidFill>
                  <a:srgbClr val="CC1C87"/>
                </a:solidFill>
              </a:rPr>
              <a:t>, ADIBoeken </a:t>
            </a:r>
            <a:r>
              <a:rPr lang="nl-NL" sz="2200" dirty="0">
                <a:solidFill>
                  <a:srgbClr val="CC1C87"/>
                </a:solidFill>
              </a:rPr>
              <a:t>en</a:t>
            </a:r>
            <a:r>
              <a:rPr lang="en-US" sz="2200" dirty="0">
                <a:solidFill>
                  <a:srgbClr val="CC1C87"/>
                </a:solidFill>
              </a:rPr>
              <a:t> </a:t>
            </a:r>
            <a:r>
              <a:rPr lang="nl-NL" sz="2200" dirty="0">
                <a:solidFill>
                  <a:srgbClr val="CC1C87"/>
                </a:solidFill>
              </a:rPr>
              <a:t>voorleessoftware</a:t>
            </a:r>
          </a:p>
        </p:txBody>
      </p:sp>
      <p:sp>
        <p:nvSpPr>
          <p:cNvPr id="18" name="Tekstvak 4">
            <a:extLst>
              <a:ext uri="{FF2B5EF4-FFF2-40B4-BE49-F238E27FC236}">
                <a16:creationId xmlns:a16="http://schemas.microsoft.com/office/drawing/2014/main" id="{E6705C0A-40C8-4FE3-B63F-8E93B3A28FEE}"/>
              </a:ext>
            </a:extLst>
          </p:cNvPr>
          <p:cNvSpPr txBox="1"/>
          <p:nvPr/>
        </p:nvSpPr>
        <p:spPr>
          <a:xfrm>
            <a:off x="344646" y="2571493"/>
            <a:ext cx="12192000" cy="408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" sz="3200" dirty="0">
                <a:latin typeface="Acme" panose="02000706050000020004" pitchFamily="2" charset="0"/>
              </a:rPr>
              <a:t>	</a:t>
            </a: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… zijn ze niet te jong?</a:t>
            </a: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leren ze nog wel lezen en schrijven?</a:t>
            </a: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is het geen extra last voor de leerkracht?</a:t>
            </a:r>
            <a:b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moeten ze niet eerst blind kunnen typen?</a:t>
            </a: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wat is de meerwaarde van ADIBoeken?</a:t>
            </a: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wat is het voordeel van ADI</a:t>
            </a:r>
            <a:r>
              <a:rPr lang="nl-BE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oeken en voorleessoftware?</a:t>
            </a:r>
          </a:p>
          <a:p>
            <a:pPr>
              <a:lnSpc>
                <a:spcPct val="150000"/>
              </a:lnSpc>
            </a:pPr>
            <a:r>
              <a:rPr lang="nl" sz="2400" dirty="0">
                <a:latin typeface="Arial" panose="020B0604020202020204" pitchFamily="34" charset="0"/>
                <a:cs typeface="Arial" panose="020B0604020202020204" pitchFamily="34" charset="0"/>
              </a:rPr>
              <a:t>	… maken spellingcontrole en woordvoorspelling een leerling niet lui?</a:t>
            </a:r>
          </a:p>
        </p:txBody>
      </p:sp>
      <p:pic>
        <p:nvPicPr>
          <p:cNvPr id="19" name="Picture 25">
            <a:hlinkClick r:id="rId9"/>
            <a:extLst>
              <a:ext uri="{FF2B5EF4-FFF2-40B4-BE49-F238E27FC236}">
                <a16:creationId xmlns:a16="http://schemas.microsoft.com/office/drawing/2014/main" id="{48431ACF-9F91-4F7D-B38D-00D8A2A3B9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3291570"/>
            <a:ext cx="635000" cy="635000"/>
          </a:xfrm>
          <a:prstGeom prst="rect">
            <a:avLst/>
          </a:prstGeom>
        </p:spPr>
      </p:pic>
      <p:pic>
        <p:nvPicPr>
          <p:cNvPr id="21" name="Picture 27">
            <a:hlinkClick r:id="rId11"/>
            <a:extLst>
              <a:ext uri="{FF2B5EF4-FFF2-40B4-BE49-F238E27FC236}">
                <a16:creationId xmlns:a16="http://schemas.microsoft.com/office/drawing/2014/main" id="{F97F1567-6A1E-4A12-B01C-374502A952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3846845"/>
            <a:ext cx="635000" cy="635000"/>
          </a:xfrm>
          <a:prstGeom prst="rect">
            <a:avLst/>
          </a:prstGeom>
        </p:spPr>
      </p:pic>
      <p:pic>
        <p:nvPicPr>
          <p:cNvPr id="26" name="Picture 28">
            <a:hlinkClick r:id="rId12"/>
            <a:extLst>
              <a:ext uri="{FF2B5EF4-FFF2-40B4-BE49-F238E27FC236}">
                <a16:creationId xmlns:a16="http://schemas.microsoft.com/office/drawing/2014/main" id="{960DD778-8D23-4532-A9D4-828C745705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2736295"/>
            <a:ext cx="635000" cy="635000"/>
          </a:xfrm>
          <a:prstGeom prst="rect">
            <a:avLst/>
          </a:prstGeom>
        </p:spPr>
      </p:pic>
      <p:pic>
        <p:nvPicPr>
          <p:cNvPr id="27" name="Picture 29">
            <a:hlinkClick r:id="rId13"/>
            <a:extLst>
              <a:ext uri="{FF2B5EF4-FFF2-40B4-BE49-F238E27FC236}">
                <a16:creationId xmlns:a16="http://schemas.microsoft.com/office/drawing/2014/main" id="{E77234BD-A8ED-4508-9FC2-1159D8564C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4402120"/>
            <a:ext cx="635000" cy="635000"/>
          </a:xfrm>
          <a:prstGeom prst="rect">
            <a:avLst/>
          </a:prstGeom>
        </p:spPr>
      </p:pic>
      <p:pic>
        <p:nvPicPr>
          <p:cNvPr id="28" name="Picture 30">
            <a:hlinkClick r:id="rId14"/>
            <a:extLst>
              <a:ext uri="{FF2B5EF4-FFF2-40B4-BE49-F238E27FC236}">
                <a16:creationId xmlns:a16="http://schemas.microsoft.com/office/drawing/2014/main" id="{20C289E7-FCF9-400F-9725-F3F851F83F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4957395"/>
            <a:ext cx="635000" cy="635000"/>
          </a:xfrm>
          <a:prstGeom prst="rect">
            <a:avLst/>
          </a:prstGeom>
        </p:spPr>
      </p:pic>
      <p:pic>
        <p:nvPicPr>
          <p:cNvPr id="29" name="Picture 31">
            <a:hlinkClick r:id="rId15"/>
            <a:extLst>
              <a:ext uri="{FF2B5EF4-FFF2-40B4-BE49-F238E27FC236}">
                <a16:creationId xmlns:a16="http://schemas.microsoft.com/office/drawing/2014/main" id="{2C441D4E-D4EC-407C-A526-832BACE5C3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6067946"/>
            <a:ext cx="635000" cy="635000"/>
          </a:xfrm>
          <a:prstGeom prst="rect">
            <a:avLst/>
          </a:prstGeom>
        </p:spPr>
      </p:pic>
      <p:pic>
        <p:nvPicPr>
          <p:cNvPr id="30" name="Picture 32">
            <a:hlinkClick r:id="rId16"/>
            <a:extLst>
              <a:ext uri="{FF2B5EF4-FFF2-40B4-BE49-F238E27FC236}">
                <a16:creationId xmlns:a16="http://schemas.microsoft.com/office/drawing/2014/main" id="{9B13B11B-4F6D-4BDA-9C3C-BD01FC36ED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779" y="5512670"/>
            <a:ext cx="635000" cy="635000"/>
          </a:xfrm>
          <a:prstGeom prst="rect">
            <a:avLst/>
          </a:prstGeom>
        </p:spPr>
      </p:pic>
      <p:sp>
        <p:nvSpPr>
          <p:cNvPr id="32" name="TextBox 30">
            <a:extLst>
              <a:ext uri="{FF2B5EF4-FFF2-40B4-BE49-F238E27FC236}">
                <a16:creationId xmlns:a16="http://schemas.microsoft.com/office/drawing/2014/main" id="{D632D123-A3C0-4235-B4B0-9DCFA48FD505}"/>
              </a:ext>
            </a:extLst>
          </p:cNvPr>
          <p:cNvSpPr txBox="1"/>
          <p:nvPr/>
        </p:nvSpPr>
        <p:spPr>
          <a:xfrm>
            <a:off x="466452" y="2273639"/>
            <a:ext cx="9208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 computer in de </a:t>
            </a:r>
            <a:r>
              <a:rPr lang="nl-NL" sz="2800" dirty="0"/>
              <a:t>klas</a:t>
            </a:r>
            <a:r>
              <a:rPr lang="en-US" sz="2800" dirty="0"/>
              <a:t>? Ja maar, …</a:t>
            </a:r>
          </a:p>
        </p:txBody>
      </p:sp>
    </p:spTree>
    <p:extLst>
      <p:ext uri="{BB962C8B-B14F-4D97-AF65-F5344CB8AC3E}">
        <p14:creationId xmlns:p14="http://schemas.microsoft.com/office/powerpoint/2010/main" val="2486242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3545</TotalTime>
  <Words>858</Words>
  <Application>Microsoft Office PowerPoint</Application>
  <PresentationFormat>Breedbeeld</PresentationFormat>
  <Paragraphs>167</Paragraphs>
  <Slides>26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Acme</vt:lpstr>
      <vt:lpstr>Arial</vt:lpstr>
      <vt:lpstr>Calibri</vt:lpstr>
      <vt:lpstr>Calibri Light</vt:lpstr>
      <vt:lpstr>Office Theme</vt:lpstr>
      <vt:lpstr>De computer als leesmaatje, ook in jouw klas?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Bekijk ja-maar filmpjes</vt:lpstr>
      <vt:lpstr>PowerPoint-presentatie</vt:lpstr>
      <vt:lpstr>PowerPoint-presentatie</vt:lpstr>
      <vt:lpstr>Bekijk de webinars</vt:lpstr>
      <vt:lpstr>PowerPoint-presentatie</vt:lpstr>
      <vt:lpstr>PowerPoint-presentatie</vt:lpstr>
      <vt:lpstr>Leer werken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Met de computer in de klas</vt:lpstr>
      <vt:lpstr>PowerPoint-presentatie</vt:lpstr>
      <vt:lpstr>PowerPoint-presentatie</vt:lpstr>
      <vt:lpstr>Leer meer over leerstoornissen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Hermans</dc:creator>
  <cp:lastModifiedBy>Ann Moonen</cp:lastModifiedBy>
  <cp:revision>48</cp:revision>
  <dcterms:created xsi:type="dcterms:W3CDTF">2019-10-21T20:16:47Z</dcterms:created>
  <dcterms:modified xsi:type="dcterms:W3CDTF">2019-11-04T07:59:09Z</dcterms:modified>
</cp:coreProperties>
</file>