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6" r:id="rId6"/>
    <p:sldId id="300" r:id="rId7"/>
    <p:sldId id="290" r:id="rId8"/>
    <p:sldId id="277" r:id="rId9"/>
    <p:sldId id="301" r:id="rId10"/>
    <p:sldId id="302" r:id="rId11"/>
    <p:sldId id="323" r:id="rId12"/>
    <p:sldId id="303" r:id="rId13"/>
    <p:sldId id="304" r:id="rId14"/>
    <p:sldId id="320" r:id="rId15"/>
    <p:sldId id="321" r:id="rId16"/>
    <p:sldId id="322" r:id="rId17"/>
    <p:sldId id="306" r:id="rId18"/>
    <p:sldId id="305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24" r:id="rId31"/>
    <p:sldId id="318" r:id="rId32"/>
    <p:sldId id="319" r:id="rId33"/>
  </p:sldIdLst>
  <p:sldSz cx="12192000" cy="6858000"/>
  <p:notesSz cx="6858000" cy="9144000"/>
  <p:custDataLst>
    <p:tags r:id="rId34"/>
  </p:custData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Dskgwt3ILkoFji2EMeXcFw==" hashData="Rund9P+Y4hWzqJbfc8F6b9halrd+f1iU6PWDqrQ4CJuzwL+lmEPb7TWAQKU4/MOaPcbFnGnSgSmj9TF+nuY+4w=="/>
  <p:extLst>
    <p:ext uri="{EFAFB233-063F-42B5-8137-9DF3F51BA10A}">
      <p15:sldGuideLst xmlns:p15="http://schemas.microsoft.com/office/powerpoint/2012/main">
        <p15:guide id="1" orient="horz" pos="5" userDrawn="1">
          <p15:clr>
            <a:srgbClr val="A4A3A4"/>
          </p15:clr>
        </p15:guide>
        <p15:guide id="2" pos="5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beyen" initials="tb" lastIdx="0" clrIdx="0">
    <p:extLst>
      <p:ext uri="{19B8F6BF-5375-455C-9EA6-DF929625EA0E}">
        <p15:presenceInfo xmlns:p15="http://schemas.microsoft.com/office/powerpoint/2012/main" userId="4cf4f91a3bee7c0f" providerId="Windows Live"/>
      </p:ext>
    </p:extLst>
  </p:cmAuthor>
  <p:cmAuthor id="2" name="Thomas" initials="T" lastIdx="0" clrIdx="1">
    <p:extLst>
      <p:ext uri="{19B8F6BF-5375-455C-9EA6-DF929625EA0E}">
        <p15:presenceInfo xmlns:p15="http://schemas.microsoft.com/office/powerpoint/2012/main" userId="Thom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A7"/>
    <a:srgbClr val="1D3535"/>
    <a:srgbClr val="00517D"/>
    <a:srgbClr val="0093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91" autoAdjust="0"/>
    <p:restoredTop sz="94660"/>
  </p:normalViewPr>
  <p:slideViewPr>
    <p:cSldViewPr snapToGrid="0" showGuides="1">
      <p:cViewPr varScale="1">
        <p:scale>
          <a:sx n="128" d="100"/>
          <a:sy n="128" d="100"/>
        </p:scale>
        <p:origin x="896" y="176"/>
      </p:cViewPr>
      <p:guideLst>
        <p:guide orient="horz" pos="5"/>
        <p:guide pos="511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1C623-5FEC-45C5-B13C-5D568537E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0878B35-57B2-4A94-AC54-4C3F0DA2C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6B4EC6-CEE1-4AE4-886A-796F3B87E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71AB0F-3210-44D2-852F-4E16B9A6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DDF2FA-374F-4537-A14A-55474F6D0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9915428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586F7C-41A0-4355-BF8B-EC8C11B03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11DAAA-7580-4408-A231-7592930BA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FE10AA2-E4CD-4479-8C58-7745F7E1D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F97FBC-394D-4499-9C65-D7CF09708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BC306B-6AA4-4003-B7DD-DEAC09CD6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303984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BE8D59-6171-45AF-8CC0-F92176B4E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7B9721-A1EA-4EEE-A802-FBDD22206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161350-A4AA-4231-8731-A35B57960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871A5BC-E6EE-4C6E-85C5-01670E48E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997123-8FEC-4EBD-94CB-C332797E4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2425600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5984C-B796-4909-B21A-1D8EE71D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C04BA6-B19C-46C7-9B7B-7686FD127B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882165D-3893-4522-A1A2-EEC95FB2D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E564EF6-DAC9-4957-97E2-FAB82E87C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6D9FFA5-2614-4D22-BEC4-232B8CA6D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2FC9520-4955-4B3D-B3C6-B746D51C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59552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87E264-34BE-4ED0-BE53-88E677740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28EFE4-8B3A-4D00-BAAC-3E4F95412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026BA87-076F-49AF-8465-358D8837BD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0155E8A-92FF-40C1-9527-EAF1CDC3F2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18CC773-D906-461E-8F02-D2B19DA088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013AC55-8805-44F8-BE30-6B4D309DE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BE7762B-3E6D-4B49-9E88-192C066FA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A8759B9-B5F2-4205-A224-F2CBCA973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066927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5D15A-6F06-4AF2-854B-6D510EFA5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7D789E1-C629-4262-B61D-BB74B84D2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7A5F172-F23D-4C60-8992-F4C4E2687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36DBA30-48D5-4E33-BE70-9956473A1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052119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AFE749E-FE56-4BAD-8F7A-3BF410E1A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0A8B0DD-8A03-4395-9211-A954581DD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EC7898-C3A3-45A1-8415-055090EAD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047086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62440-ADCD-4458-AFD8-F1E1EB473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5553AA-30FE-4452-9C16-4D53FF6C7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8CFDC8-B2CD-40F7-9A22-7FC43C38D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4F70112-8FA0-42BE-8755-961F6410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E07C027-0BAE-4133-B511-092BB3D6D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E8AD99F-E2CE-4AC7-A403-AA0E5382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187990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9373D-C7E6-4AE9-960A-9A563B3DB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7D2C03E-DAA0-4003-B8E2-08DD7E8B72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6A84BC-262A-499C-B6DF-84994F645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CD5BC69-6488-4AFF-B967-EF8E90E18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F286014-BEBA-457C-9EA6-E6454BA3C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3A3EBBF-BD10-4B2C-B978-2FBD57DE1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052051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44AB53-AEA1-4B00-BD51-DAC441B44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1620EF1-4FF9-4603-8F8D-C27D043EC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4E6C54-FDA3-449F-BB67-38CD20807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BE997CB-1380-4794-B596-705115F1F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531387-F5CD-44C9-B33B-1C09F4D81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510242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AA9D8E6-DB0B-406B-996B-423647D553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16A97A-8EBD-4AEE-AB1E-940B93466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9497877-63FB-4DD3-B248-D93B80389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63766A-FCF0-4099-ACDB-A78339C0E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D816158-6561-41E4-AEE0-0DFDC5D2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22620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2F9DCF6-8978-491C-A028-821F5A515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0540754-BFC2-459B-950D-56979633E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EA6F59-CFFC-47FD-8D4F-3A592C79F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00A7E-BACF-452A-B915-59AE3A44FDCE}" type="datetimeFigureOut">
              <a:rPr lang="nl-BE" smtClean="0"/>
              <a:t>30/11/20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2BB3A9-8A44-4604-9528-6B2329DD3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AE1964-FEC7-4BBC-917A-E8DCA43F39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991CE-12EE-428E-93B1-B0E7CBF65B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2426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thomas.beyen@ecolife.be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://www.ecolife.b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hyperlink" Target="mailto:bruno.verbeeck@ecolife.be" TargetMode="External"/><Relationship Id="rId4" Type="http://schemas.openxmlformats.org/officeDocument/2006/relationships/hyperlink" Target="mailto:stijn.bruers@ecolife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06F237-7F92-49A0-90A1-ED6B46CB1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98" y="1647825"/>
            <a:ext cx="5675811" cy="1989140"/>
          </a:xfrm>
        </p:spPr>
        <p:txBody>
          <a:bodyPr>
            <a:normAutofit/>
          </a:bodyPr>
          <a:lstStyle/>
          <a:p>
            <a:pPr algn="l"/>
            <a:r>
              <a:rPr lang="fr-BE" sz="44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Aeropolis durable</a:t>
            </a:r>
            <a:br>
              <a:rPr sz="6000"/>
            </a:br>
            <a:r>
              <a:rPr lang="fr-BE" sz="3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Empreinte carbone 2019</a:t>
            </a:r>
            <a:br>
              <a:rPr sz="3200"/>
            </a:br>
            <a:br>
              <a:rPr sz="3200"/>
            </a:br>
            <a:r>
              <a:rPr lang="fr-BE" sz="2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Lunch 21/10/2020</a:t>
            </a:r>
            <a:endParaRPr lang="nl-BE" sz="1800">
              <a:solidFill>
                <a:srgbClr val="00517D"/>
              </a:solidFill>
              <a:cs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4AB17CB-35D4-4ACA-B5D9-EF7C26630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75" y="3944303"/>
            <a:ext cx="1280160" cy="1280160"/>
          </a:xfrm>
          <a:prstGeom prst="rect">
            <a:avLst/>
          </a:prstGeom>
        </p:spPr>
      </p:pic>
      <p:pic>
        <p:nvPicPr>
          <p:cNvPr id="7" name="Afbeelding 6" descr="Afbeelding met tekening&#10;&#10;Automatisch gegenereerde beschrijving">
            <a:extLst>
              <a:ext uri="{FF2B5EF4-FFF2-40B4-BE49-F238E27FC236}">
                <a16:creationId xmlns:a16="http://schemas.microsoft.com/office/drawing/2014/main" id="{93E20529-1058-45B2-B780-11DA83D27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32" y="4657725"/>
            <a:ext cx="2195513" cy="5524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C7ADF3-5D47-4966-9766-65594016D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006" y="1662113"/>
            <a:ext cx="2962275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5058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C8395-51C3-4FF7-A18D-7A2907B3C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Contenu 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EEEFF7-D26B-4294-856A-550B2456E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43" y="2188878"/>
            <a:ext cx="8064036" cy="2480244"/>
          </a:xfrm>
        </p:spPr>
        <p:txBody>
          <a:bodyPr>
            <a:normAutofit fontScale="8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BE" sz="36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Présentation d’</a:t>
            </a:r>
            <a:r>
              <a:rPr lang="fr-BE" sz="3600" b="1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Ecolife</a:t>
            </a:r>
            <a:endParaRPr lang="fr-BE" sz="3600" b="1" i="0" strike="noStrike" cap="none" spc="0" baseline="0" dirty="0">
              <a:solidFill>
                <a:srgbClr val="00517D"/>
              </a:solidFill>
              <a:effectLst/>
              <a:latin typeface="Calibri Light"/>
              <a:ea typeface="Calibri Light"/>
              <a:cs typeface="Calibri Light"/>
            </a:endParaRPr>
          </a:p>
          <a:p>
            <a:pPr marL="514350" indent="-514350">
              <a:buFont typeface="+mj-lt"/>
              <a:buAutoNum type="arabicPeriod"/>
            </a:pPr>
            <a:r>
              <a:rPr lang="fr-BE" sz="36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Empreinte carbone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(quoi - objectif - méthode - approche)</a:t>
            </a:r>
            <a:endParaRPr lang="nl-BE" sz="2600" dirty="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BE" sz="36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Résultats d’Aeropolis</a:t>
            </a:r>
          </a:p>
          <a:p>
            <a:pPr marL="514350" indent="-514350">
              <a:buFont typeface="+mj-lt"/>
              <a:buAutoNum type="arabicPeriod"/>
            </a:pPr>
            <a:r>
              <a:rPr lang="fr-BE" sz="36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Analyse de durabilité</a:t>
            </a:r>
          </a:p>
          <a:p>
            <a:pPr marL="514350" indent="-514350">
              <a:buFont typeface="+mj-lt"/>
              <a:buAutoNum type="arabicPeriod"/>
            </a:pPr>
            <a:r>
              <a:rPr lang="fr-BE" sz="36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Comment aller plus loin ?</a:t>
            </a:r>
          </a:p>
        </p:txBody>
      </p:sp>
      <p:pic>
        <p:nvPicPr>
          <p:cNvPr id="14" name="Afbeelding 13" descr="Afbeelding met klok&#10;&#10;Automatisch gegenereerde beschrijving">
            <a:extLst>
              <a:ext uri="{FF2B5EF4-FFF2-40B4-BE49-F238E27FC236}">
                <a16:creationId xmlns:a16="http://schemas.microsoft.com/office/drawing/2014/main" id="{D71F593C-7AF8-4982-A89E-471594F9F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838" y="365125"/>
            <a:ext cx="2402350" cy="240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1030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F5B016-956B-4489-A969-49D93AC9A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365125"/>
            <a:ext cx="9944100" cy="1325563"/>
          </a:xfrm>
        </p:spPr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1. Présentation d’Ecolife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AE5B60-AF62-4F24-BD69-DC38770A5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155"/>
            <a:ext cx="10515600" cy="4667250"/>
          </a:xfrm>
        </p:spPr>
        <p:txBody>
          <a:bodyPr>
            <a:normAutofit/>
          </a:bodyPr>
          <a:lstStyle/>
          <a:p>
            <a:pPr marL="176213" lvl="1" indent="-176213">
              <a:buClr>
                <a:srgbClr val="1D3535"/>
              </a:buClr>
              <a:buSzTx/>
              <a:buNone/>
            </a:pPr>
            <a:endParaRPr lang="nl-BE" altLang="nl-BE" b="1" dirty="0">
              <a:solidFill>
                <a:srgbClr val="1D3535"/>
              </a:solidFill>
              <a:latin typeface="+mj-lt"/>
              <a:cs typeface="Arial" panose="020B0604020202020204" pitchFamily="34" charset="0"/>
            </a:endParaRPr>
          </a:p>
          <a:p>
            <a:pPr marL="176213" lvl="1" indent="-176213">
              <a:buClr>
                <a:srgbClr val="1D3535"/>
              </a:buClr>
              <a:buSzTx/>
              <a:buNone/>
            </a:pPr>
            <a:r>
              <a:rPr lang="fr-BE" sz="2800" b="1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Centre de connaissances sur l'empreinte écologique et le changement </a:t>
            </a:r>
          </a:p>
          <a:p>
            <a:pPr marL="176213" lvl="1" indent="-176213">
              <a:buClr>
                <a:srgbClr val="1D3535"/>
              </a:buClr>
              <a:buSzTx/>
              <a:buNone/>
            </a:pPr>
            <a:r>
              <a:rPr lang="fr-BE" sz="2800" b="1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de comportement écologique</a:t>
            </a:r>
          </a:p>
          <a:p>
            <a:pPr marL="452438" lvl="1" indent="-276225">
              <a:buClr>
                <a:srgbClr val="1D3535"/>
              </a:buClr>
              <a:buSzTx/>
            </a:pPr>
            <a:endParaRPr lang="nl-BE" altLang="nl-BE" dirty="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pPr marL="452438" lvl="1" indent="-276225">
              <a:buClr>
                <a:srgbClr val="1D3535"/>
              </a:buClr>
              <a:buSzTx/>
            </a:pP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Organisation environnementale reconnue par le gouvernement flamand (2002)</a:t>
            </a:r>
          </a:p>
          <a:p>
            <a:pPr marL="452438" lvl="1" indent="-276225">
              <a:buClr>
                <a:srgbClr val="1D3535"/>
              </a:buClr>
              <a:buSzTx/>
            </a:pPr>
            <a:endParaRPr lang="nl-BE" altLang="nl-BE" sz="1000" dirty="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pPr marL="452438" lvl="1" indent="-276225">
              <a:buClr>
                <a:srgbClr val="1D3535"/>
              </a:buClr>
              <a:buSzTx/>
            </a:pP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Mesures d'impact, coaching, campagnes, ateliers</a:t>
            </a:r>
          </a:p>
          <a:p>
            <a:pPr marL="452438" lvl="1" indent="-276225">
              <a:buClr>
                <a:srgbClr val="1D3535"/>
              </a:buClr>
              <a:buSzTx/>
            </a:pPr>
            <a:endParaRPr lang="nl-BE" altLang="nl-BE" sz="1000" dirty="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pPr marL="452438" lvl="1" indent="-276225">
              <a:buClr>
                <a:srgbClr val="1D3535"/>
              </a:buClr>
              <a:buSzTx/>
            </a:pP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Partenaire des réseaux : Global </a:t>
            </a:r>
            <a:r>
              <a:rPr lang="fr-BE" sz="2400" b="0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Footprint</a:t>
            </a: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Network, Association Bilan Carbone</a:t>
            </a:r>
            <a:r>
              <a:rPr lang="fr-BE" sz="2400" b="0" i="0" strike="noStrike" cap="none" spc="0" baseline="30000" dirty="0">
                <a:solidFill>
                  <a:srgbClr val="00517D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</a:t>
            </a: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, Bond </a:t>
            </a:r>
            <a:r>
              <a:rPr lang="fr-BE" sz="2400" b="0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Beter</a:t>
            </a: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400" b="0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Leefmilieu</a:t>
            </a: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, </a:t>
            </a:r>
            <a:r>
              <a:rPr lang="fr-BE" sz="2400" b="0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Netwerk</a:t>
            </a: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400" b="0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Bewust</a:t>
            </a: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400" b="0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Verbruiken</a:t>
            </a: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, The Shift, Leuven 2030, LICHT Leuven, </a:t>
            </a:r>
            <a:r>
              <a:rPr lang="fr-BE" sz="2400" b="0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EnergieID</a:t>
            </a:r>
            <a:endParaRPr lang="nl-BE" altLang="nl-BE" dirty="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pPr>
              <a:buNone/>
            </a:pPr>
            <a:r>
              <a:rPr lang="nl-BE" altLang="nl-BE" sz="2400" dirty="0">
                <a:latin typeface="+mj-lt"/>
                <a:cs typeface="Arial" panose="020B0604020202020204" pitchFamily="34" charset="0"/>
              </a:rPr>
              <a:t> </a:t>
            </a:r>
          </a:p>
          <a:p>
            <a:endParaRPr lang="nl-BE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F4CAAD5-8449-4C2B-81E3-71D5B3B4B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5524499"/>
            <a:ext cx="1143000" cy="1143000"/>
          </a:xfrm>
          <a:prstGeom prst="rect">
            <a:avLst/>
          </a:prstGeom>
        </p:spPr>
      </p:pic>
      <p:pic>
        <p:nvPicPr>
          <p:cNvPr id="1026" name="Picture 2" descr="data:image/png;base64,iVBORw0KGgoAAAANSUhEUgAAAaEAAAB5CAMAAACnbG4GAAABI1BMVEX////kIBgAAAD3ohX72hDiAAAZGRkzMzIuLi709PT2ngDNzc3n5+cEBAQVFRXIyMgfHx8rKyuhoaLx8fEPDw/ExMQbGx66urpCQkJPT0+pqakjIyPV1dUAAAceHhxgYGF0dHTf39+oqKiZmZnjGA3jIBj639+FhYX97++zs7MODhL96+xaWlqNjY3//PZ7e3v51NU+Pj7++O34y8v1uLjyn6DsZ2fuhITufH385shtbW34zc4sLCnmMC3oSEbxlZXpWVf0q6vnOzn88N34tFP727D71KD5w3z3rTrlKib87J3+99X73jr6y4r+++n6z5fubm/wi4r94bz3tlz3qCv5x4T4sEf5vmvoTU384Vr86Yv1s7T98rv84En97aX99c775XKiyzbSAAAX6UlEQVR4nO2deV/bxtbHhRLZFpYXeTeSsY0MtoUXDBiIUwhLwtIkDUkppc3tc/v+X8WjkWak2bQ5eT5gP/79cW+jzWK+OmfOnNkEYaWVVlpppZVWWmml/1fa3dnde7u7u/vc7xFLSrq65ahf1uXnfpv/K+0cTk/OL9c6nY4kWf+zdnp2Pz3c+9GnFsvByrXbxR/7hXRhNkmpGpKqJmvdvv6j7/3StDd9koAsMK4AKUuX7w5+5Ml6djMfquSsMGeR5lrapqamkoRSaj7/Szf9I6/9snR4D9is+QhwOr/ozftw/ZdkuFK/5De1Zj+ue1KMVF71e6a2mSz8oHW+DO0d30mSHx2P0vbRnJYUiZAtdTNpxCnSYlfNp1ypKvRx3qFUJTVceEaH5wHWQ0iSzqbzRA86XmRhyicLUe1INpIagqNltXpz3DWGRnfcrFn/UrEHzvHOL0eHZxHxQEM6nYORQ2hS81dKS2BFOmhHe2w9AfHk1cGwjEUbxXbaaFreDz4wO1jcoIHHB0YHMGqgT1vO7iLur9iE8n256CulnTNmtYSGDCIX4alG1iGgJmoFhXNe2RigB2oJI+47vwztHkmdbbL4Jenu8vxkOj08ODicTk+Ozu46jA+UzmLWRzooqGw17DI5N9OcWkUVwy+elZxLS/Wy70XpFmJUai5ibTQlwwMQVX892KGv2t27eKLivI50FOuHIhKyVBxmHMPIhPglZWKzVLPJYHNTmiXngZq2cJ5u70kiCv3u/sA/nH777pLAKXUOY/xUdEKC0K45Ra8GfvPplBWxWaFbPjwISNeyqi1xI9rbvhR9X8OswmrtHIa1dg5OcEPqSMfRWy46KM5SNEKC3EyA8kx0A65REjagRC2KXcjDkoMos1CV0YlrEdtr0t1xpMTOzvQSYySdMw7RT7EIWYjydvH7l76StAFlWxHrlrKqOVa0OCmG3XPPZUmd48jxc89i5N14FzVgiEfIAgCKMz/2Oy9PbIRZ3wsYtWub4A22It/w3No9lbZdbxXdFIB6x54ZdaSIlZG+GYuQ0Ac1h5b0axW1sjEBWRGI5TpLcW54Xr3ddgtZOo1T49vawSIMaRrpFodQP/pv1LSAGwoZAChuebfEYbwbnlEHXitU+jpPNvQCe0AkRHo+JqECsJJNPoM0SLxZdVD0p9mSo5vwc8sD1OnMmQnFzEiKkmDQ81apZmIQ0jOaFUnXuefqAHd+sogN0GjacV2cdBarBsLV80JB6Xv45RYhNRYhQQQVUY13xrDrqOziRGVx1btzAcXLC1B6J7mGGF6T6QlN02IRyoNeBB6hot2/sFgtm3hyo2Xpa8BV+/tXlvb3Ay65QDFdpxNqijYhMQ6hyaambfIIdUvWozaTMR61YLoPBbT/5vP724dX65ZevXp4vPnmh+nQRXQZ9qtzENL4hIoAkCZGSX0vpi5CAF19fnxlo0ECoG5v3ox4F7shh3Qf8rPxCWUAIU6kYABCCX4IsQx669ZBx5yz+x9+J+hgmB6/XHFuOHR5h0QL6biEiiIAMWCOy3lQQWWWN0x4Qh/9CXtudP3AxQMhvfrM8XbIJMOqotg2lAOESmwTsy8utwl9lVCYzZ77duuPBxrSNXsXDLq3Q+LCdDYmoQJwZpxevBl4UGZx0msxtYO++G0mU7r/ewgfm9HDG+aZZwh6YMM1nd2MRygJQrkk07WtiOC4trSN1TPk45hMwgfKv627og5/pu+U3V6moF+OS6gKAgVO4s12crEypgslVK+zYdwf6xSd25svHyxd37ynKK2/p2sj/6disgjlN6MTkiebeet6tn9oXMpvboYPYVhUwWRCh66ERr8T0fXjlzf7bnA9Gl1d/05E37d0UIfyP1JAJ1O6lM/noxPqZqzLOSYk1xLgBG9czzIIxV0S1Z2KA1p/xWv6XH15wC55oBDtQPK8+BApHqECALS5yYJQROtwdrCs0xpQQVKtSwzQ+vqNT/5gdP0Ku4q66CLciNKlzc3IhAzR9nEcX1YVNy0ntzjdPPHk1hdUh9CfXtE/8lqlUCPsugcSUc+JQLa5rWBHgFDEekhuAQx8DsMMOLNgI3YiCwZy0jvysBck8Jo7uN64ZrT+SHrCA5Ra8DWiyITkQt4fkNCyH7OkCQVUinfk4Q9uqb9i2zqU9t+7F/9BnkH0fdtE6UwikQgnlB6qYta6suRzabMEHrOkgQKMuChPdOUfonHkVVnrH4gT0IMyUaIrREj2kaLo6Y1xTbT5ZEW/cfA1cFpczvaqfAcdEZk/Q1YRCRBeGVFV0WmHGya6sgllJ3U/TZJZUcyA8rcI+E9OmYAr8ssZysF4iwrkviFAdATtKxfpDXEYJvx8W602oUS25KesAwdI8x/mK2vWZVltOQkddTj5npHr40LrIKR9lF9dJ5ju+jSGkRxCUZRVB9yZJkByaXkJ9WDK9IwIta9RaYdEcbjeoHt+Jw5zvwBP0QmBMEEc8PM6cnZ5CR3yvND+A7ewQ3TNNaIp/AGf0XNpMWspIwarlIUqiRNeo0dOgJPLSQhFcm/xgx+4ZR2mEfRzZE20C430iX+TTUjsVv21sWGM61oJYSqJvFkNE/vkUhJy+lY7d0STEtb6dOMmTK6fI8I52Ht7xx/C6hAKb7EqG92UKEJGbMiQBISWMtruSZzcJr+kPY1+83kaMiKi9oLD53zi7aiEgPQWZCTOaGsZZMDhaLOQF0s7vFriM89bQf3261+vLX36+yPnJES7/h7P/aCajj+kJA4hMCPLYSTWKUQz+zH+s1YXV6geJ5qrt76R9ujv167+4ljSA8f4evzMOVQ8QoLQrjuIZuThrv2YxV4cga9jie0eQAmfW+bqj59e4/oPcwHMtpKpHyet4DO4MQ0CgFjj5VoOIpLGhhNwxHjMougIlh7uNGAkx448+PiaEoPoihdiHMHULPcF4hMSmqIdLhB+TgfHMrXlCxV6lw4hYsQUqoa+URePPtGEXtOV0eiW046acuzU1RyEhGSGMZhiogSoLV+o0HM8EJnXhrH2Ax3J/c0Aev0X/cA/OfceBgVzFqGSX5eCn+x7KCOa2c9ZvuFyuxKn886p7tcfqWv3WUCsn0P2hxOCHVD8ma3zEBIG9k1EAsiwDzXjPWcBtMOJhGHWdP1P6lqOCbFGhOowPAzcCwq35yLUt29q4Yfajl0tXR8ej9A+JPSFuvYvHqFPVMj9hhPMoR/h9rPORaidyFg3ETOF5GQGPGjpxpI4hbdNJJ6veIkBS26c8Okf/1hhn0No96cTEmrWXRkyDee4uaWb37XDqcR9CI0wu/kfL6r7L3nVFYdQL6gTbz5CdkVEjl9UHDcX90kvXXMRev2rIPznn2cl1AQ2RI0wdaI5NeaTXrqQl8P7HniFLBCEXoNI7b//8LxcECFuD9HPI6Q7RrRkAfeckcKv9oGP1pFPVKNpjkghMwehOoeQfbCUEZerkygo2qYz23i0DXPXH//9l7ooKNr+eYTkJCCUoFjkxAwThC+8glqs76lrfwtoqLpCLVa8czakxToHId2+aUIfbjpGtFTBwq6zDhY/60NPdfgXawb5PRANm+NlfbhjSSxCmdiECtZNGZGZo9LOOoiWKTsHM6dk380Nx1MBjcKNaITsD6f7ndcHhZS2CzsmoYl9EzvsxyaXESdxq6IWY44vR7D3gRjNhuoSOlTAex/+4S6j4IZyRB0G+6A63DvmIVR1QHA4NJ0z8WaEyzNRTL3YfgvUg4cP84DFHNyDxzeiG16kfgYHq3DvmIOQnLfvaXFOFVUHUTOGFSl16x6Rnbv8QjTl9Qz494L/5gZ0fzlGRA3gufpiDyYhR3HBUafn3BeYg9DMvoWfJNVFaEWRbUJPOnewa2i8DHEj4T8CRpJ8/Ntuqf7zr0NoSies98HqGMQsorewVUxNT4KKT2jslGiLf7YKEU0i2kQZXq++1PACtfeJYM4djcWvbH77+NHNaO9KT0zH3IdXRA12ERTKWYTEWITkmVOiot8FG7DII80Ll7sI0Mtt557Zewd0Toku6ke/kQqsDiXpnhmrSJCFA7c7/Gl4MQmVS7D8/afbuYjCKyP3aS95sZkTXkXkjsAOWkUO6qwjdQJXNHXmJ/mtYxaLULqOSj/oBuToRDF4MUBlgC580QtlHPKyCjA1x/azcgRqsqD9OA55ftRTzirISITktlF3R9oHe7C0iop+suUbMYABrBFwP7/Q7JQnwlV9Rkb0we8+TyBg70gnfktgnQTlfBxCWBlxt7dR9LLRrXkzIdSwVf486xDVoc5CkpWNpsun/tK35eDO70FGFGX2g8PYcnXcofMyXF/91Gc2OEXI7sumRE9VibIZjYFdrw6rilclycV0YYCdffmjIFGLiFw3xK2JbsOrIhSsXfJcHXq831qNFCE1ZCKR1fqP5pPaA/K2SXM83OqOZ3USeKT9O55Z0M3RSx7cxkAE5590pCfWUC4DY+3YhGrR64x0PeRZFrbFWKnphNtJjVI/r9aZHDcj2OzdXpOkE9rVHRyBVWk7PrOH4hGa+M5j5csOBvw1W5QFMtCiMVTe7NpDFFoXoRUewWYRTD/dW7Cdq+8CZg4hd+YjU+lApZpWZRLv7wJSCn6GVI9J+1nls2rMjYsoNKLbdddSB67uLX1674Tf8wBUzAG5pZXOcaS3lfmb/Ep/XCenyWbr4/5LzfHw5S4aS3qikbsUjNUuCqmMvmPbrFmRN1MdPe8+77LSLhvDlqWxUSgrxZeb4fFRD62NRS0DN/JWoF1f/xJcG511PERrIUmGlWJrihBRvmifWN7vS5AdvSV3po696edKwYIrzDMz6kePxCqa76+vMEsaXX147/UgHbtbf0FXdzT37isrsXLXAKT7cEY3GCKwEu3tn39cf/j27dv15z8frX96eTs4EwkzI+ndPFtMrWRFT7rOBJqXaDVnJg679l3NeZ3shp2Sfs52dbG3aVvJ0kY9mUyOKUaoGulcMt/91XsSEckL64Z96tCILFcXaavQlXCNQSq3aNCbMboLL5+zt9BmRCDyWrMHjBHZkffK1cXTRk1pNQd9y5LI4z3Xz/F25vjC3zjlFdmD9JWDaE3aXkXesVTLKSmlLepCnfJzrgVwR3zs++2egi/g3Ftj/JxtRmdM5YZJKbupA/yN0rALqF3272rYopYg0aluo2KZn9gp9o3xeLjFZrWr1LJbPu/mHW0zbV+5bHTHwwLxbOY90IvqZOrEThPKqqwkc2VNEcZ03sOt6fkj4Edv/nhYZ3aIerj5hsXfFzwjAozu/XMKfTNfsRePq2QrtaH7p9RTzh9v+K8EU2hQY9yaDXJmSpo7U0VvaWYlmayY2ToFRDcb5I9tmPkEerdJFxWYXNHQGydSLSL7WhymzIo2yZtmbcuDlxOpdR6amvP/M2JtPdMe+CprspLqgmEYXSYz5e2y5rOp0+jq+ubxwY3kHm++0KvYX/KMCDxxjd+9J4BJw8NcGai6YdQbbvVYT0JCDV9CyUmFHIfQ1CrExWne+tsFs9KqFmW5mBumGk0CcVdLknPJ+40t593KG0bTrMAEvJxvwqP9wsxMYGuj5CbioK/IsqwbyUzdLeCcqZGD8ZpwGppeJuRYVi2tJIW+VQkNGA8ge1tJ8oe2ORpdXX37dnXFTTC85RvRml/3HigFfMzBRgWaTgRCVbE6U4lvs5lMpghPySE0Fr2Sk1sNFTOBttktkFt+9PF/6jXYRyJXWvhRs+9drrl/izxsaOhdcmadHNPSDJooWBgoNYtTv8rZ6m/X60PwX2M+WEe+iDrSOdfVEYQspwY/yXBCNdWCRCzu06yViT28OIQMctxVYYJ5kmFCV0xi1A9BSCimnMHdBCGhnUVPTJtEgNxvoO8nJ/ZnhLMOJCQMbMveyvJ6f3fcndels/nyv71trp/rdCQgnmmShJQK9DOhhHJgje4JMfW7aXkHfM0slpDe8J/kUKzMwBJbeLmQhISCU8wkIaFZgUU1Ucky3Wo0vVdNNbCTwYQEI6/WRNbH2fJ2nZbu5kt9UsECRHN5dDw93Nnl1UUkoaIKPXYooUHFvhnvFG9a9wwxf8ISmpn+/UKGmQaeDjciilAuY5ssRWhccUzFYOKSgen40Jz1Hu18zSvyEEKC3GazPkgHbsDcibbxOiM8s2ChOb//+n1vJ6DVShJqo8GFYYR0m0QxhTstQEioN9yqhSGkZ/1XlSmm7HMzEysbmpATK5KE5Dq04yQze6JsOuOIACGhanrWHUYoUJ4VrXFGZEd5gGdE0slOeM8dSWiIRvuGEYJfbgG/2yakqG5JMYQKASMhtxwXlstiq5pQhAyelys3nG+qzRnWNXHiHpuQMGy4T/4hQsLeWmfbNaN5Ujbuxu3bfoMYCRGEDHd8bgghHXqjYgWLY21CQrqBVthkCM00fydXg6HTAFsSmiQkJ1U2UkircJJFn0N/7DhVh5BlnuiKHyMk7J5iVtAJirv56nkRYZSqrN8w9LSt8rCWdz+zEEJdVKF0sSH2DiHLUiBmhlC95hv/VFGNVsUqMoJQcQAfZ7WH4BunCwMTDa8ccvbmM0zHLp0bixP00ohQO03K7+UY4SGzdPc1kh3J3t/ubV8dxUv2KyYa4dGoNN1vPJhQW0VOvW223KOQkNCCdTZNSA4gVHfnvk5S3rtZpQ63cNGHeRTay5rmDkqppFy74AQhfdN+EUhIaDfgjyBCTXL4UcXv5VhNJa+6t4Kx+4Ow0HvvGG9BoczCdhS2/cYQtan73aQ4g59kMKFhw03BtbxvFxFCQVQMQliCqO/d1a9oFVuqaWpj9DuWDblpAKMuJh1GXc4M9ILj1xAhyz5bzotCQmkypxBnpeO9SzxotkKydwHmsDM9lyykXlAABzj6zUchRfrvLTSPO5BQMenFRbrp1tAuoXbKzi0wXq7pO9FukHezE7Lqtpn6ZtcAKtQrWPxARgq5ifO1FER2uP/QtKm6hCyMhvMePq8RQ71jCW96WoZ0enyxx9hEb+f710vJvhQPzs9tRD4TVylRNewWXCEukFChsaG0oZS6m11xCVlxMYjCGUJDvzSs3ph5Dxy7P+nWQ4qKtUap9lBbtT+qNGdpu7qKxXK2Bg3w1/4MQoLw9olgBCBJnbP76cXhga3Di+nJ07Ykoas6px4/Z0eboD0+PVGE5InzBQcSmuSzDVcV9/v2CFlBYZdDqOw3+bVVqeAPRPGhFymUTc9BUoRgjCBrjAttwyYQRkiZpNo/i5AgfL+U6BSOkyFwRZzGOy3snozg/cCR6Ch14BRzECEr3Kr2XVVrKF2KERLGVmzGEJLrFW5bvV1p4g9sIYeFxXKFhtvYpQn1nctbDXrQfwvWlhghQc/Xfh4hofdujWHkL2IHIzDAMVKwPY8NTcg1R/ooPsYJCbWGrjNZnyp/qdquSYBTUPMfj7ZnDRSF04QM5yqlQk0/T5vQFnFCwoZlxz+NkMXo4kzyzVbT5rWNRRMgsxAp2KYJVWHTPIBQmVquXk6iIBYnpGi1qsnktmdkyz83AUGfkqK2KJhV0vDdPEJWawZaFkVIScIek0JjgHeGtFMVGJcQhCynWGj9zGUKewcnEQzJ8n5Hh0QccSIF7gbuiSSU06AfCiBUr1AOvwBbmwQhoVqZ5BlCxZrY9Yqxr2ll3m+kYSOL7B/Kw3QSSUjxenaHDa/vyYJvoqeShIS6hjW5fop6F0cdyZ8SqJvO39E0dtY6/F0EaFnNDwVKrzbNCp2XM/sKJgHkTOkEmJJ0MjYkIcGosIRAZiDZt0u6WK47M/BgzhRXU9OddyP6IhpOmlauzIrwddq5oYrFcEajMnQYpWem5mKnCBVTKky2FhVSvPKJqN3Dkyc7NCDDOztwuLy/4I3/nUqnkR69IVaQRDHfQh9hLY/GKVQwgVZLk10upuvY4YDaZa3F3UulMBG1+mxWT4na0L5+yM4FrzqJow0yk9Nyvg3ZdN/HpDbmy9VFs9ZsDSZio4WZE9UvoZt55z9mJv7HmT+6QFdvZ3r/dLntRXJrp09H7w58XdnpeaTH6kYBaQObtd2Hf1S6QEgWZIPNUBaNPn4PkmxwJ6nK5fGgVqu3qpDnFrvJq7xRcN6N6GWXtwz748DehxlN1B6CZ8828OMK/R5l+OVUyT/u5+xq3tvd2bO1s9MLzgUdRGoOrfSMet5ZXSuttNJKK6200o/qfwFgr7gdxX6zbQAAAABJRU5ErkJggg==">
            <a:extLst>
              <a:ext uri="{FF2B5EF4-FFF2-40B4-BE49-F238E27FC236}">
                <a16:creationId xmlns:a16="http://schemas.microsoft.com/office/drawing/2014/main" id="{4437AB7F-BBFA-49A5-9E5D-3C1B64805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2123" y="5916612"/>
            <a:ext cx="1985963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2C8B222-2D1C-4D0F-A54A-DCDC0E7D5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430" y="5810249"/>
            <a:ext cx="1143000" cy="8572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76957246-670D-459B-9EE5-01898CE397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5" r="12507"/>
          <a:stretch>
            <a:fillRect/>
          </a:stretch>
        </p:blipFill>
        <p:spPr>
          <a:xfrm>
            <a:off x="6489356" y="5638799"/>
            <a:ext cx="1722439" cy="1200150"/>
          </a:xfrm>
          <a:prstGeom prst="rect">
            <a:avLst/>
          </a:prstGeom>
        </p:spPr>
      </p:pic>
      <p:pic>
        <p:nvPicPr>
          <p:cNvPr id="13" name="Afbeelding 12" descr="Afbeelding met tekst&#10;&#10;Automatisch gegenereerde beschrijving">
            <a:extLst>
              <a:ext uri="{FF2B5EF4-FFF2-40B4-BE49-F238E27FC236}">
                <a16:creationId xmlns:a16="http://schemas.microsoft.com/office/drawing/2014/main" id="{73A004C7-7318-40A6-A1A7-B3D1988D52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76" y="5878713"/>
            <a:ext cx="1584963" cy="697384"/>
          </a:xfrm>
          <a:prstGeom prst="rect">
            <a:avLst/>
          </a:prstGeom>
        </p:spPr>
      </p:pic>
      <p:pic>
        <p:nvPicPr>
          <p:cNvPr id="15" name="Afbeelding 14" descr="Afbeelding met lucht&#10;&#10;Automatisch gegenereerde beschrijving">
            <a:extLst>
              <a:ext uri="{FF2B5EF4-FFF2-40B4-BE49-F238E27FC236}">
                <a16:creationId xmlns:a16="http://schemas.microsoft.com/office/drawing/2014/main" id="{BD67AF88-E3F9-4EAF-8CDE-BE843B4B09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295" y="5757068"/>
            <a:ext cx="2286000" cy="895350"/>
          </a:xfrm>
          <a:prstGeom prst="rect">
            <a:avLst/>
          </a:prstGeom>
        </p:spPr>
      </p:pic>
      <p:pic>
        <p:nvPicPr>
          <p:cNvPr id="17" name="Picture 2" descr="LICHT Leuven">
            <a:extLst>
              <a:ext uri="{FF2B5EF4-FFF2-40B4-BE49-F238E27FC236}">
                <a16:creationId xmlns:a16="http://schemas.microsoft.com/office/drawing/2014/main" id="{1E028FF6-081D-4ED5-9C62-5F51EE955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3053" y="5797085"/>
            <a:ext cx="1836801" cy="73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fbeelding 13" descr="Afbeelding met klok&#10;&#10;Automatisch gegenereerde beschrijving">
            <a:extLst>
              <a:ext uri="{FF2B5EF4-FFF2-40B4-BE49-F238E27FC236}">
                <a16:creationId xmlns:a16="http://schemas.microsoft.com/office/drawing/2014/main" id="{E3D23813-2E34-4408-9136-7434715B4C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9160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70D1B-0573-4376-BAC2-0F9A03744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Coaching d'organisations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55CC4FC-F8D3-425D-9429-E1C9909A6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5" y="1427264"/>
            <a:ext cx="6520543" cy="5065611"/>
          </a:xfrm>
        </p:spPr>
        <p:txBody>
          <a:bodyPr>
            <a:normAutofit fontScale="25000" lnSpcReduction="20000"/>
          </a:bodyPr>
          <a:lstStyle/>
          <a:p>
            <a:pPr marL="0" indent="0">
              <a:buSzPct val="50000"/>
              <a:buNone/>
            </a:pPr>
            <a:endParaRPr lang="nl-BE" sz="3600" i="1">
              <a:solidFill>
                <a:srgbClr val="1D3535"/>
              </a:solidFill>
              <a:latin typeface="+mj-lt"/>
            </a:endParaRPr>
          </a:p>
          <a:p>
            <a:pPr marL="0" indent="0" algn="ctr">
              <a:buSzPct val="50000"/>
              <a:buNone/>
            </a:pPr>
            <a:r>
              <a:rPr lang="fr-BE" sz="11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Diagnostic/empreinte/scanner</a:t>
            </a:r>
            <a:endParaRPr lang="nl-BE" sz="6400">
              <a:solidFill>
                <a:srgbClr val="00517D"/>
              </a:solidFill>
              <a:latin typeface="+mj-lt"/>
            </a:endParaRPr>
          </a:p>
          <a:p>
            <a:pPr marL="0" indent="0" algn="ctr">
              <a:buSzPct val="50000"/>
              <a:buNone/>
            </a:pPr>
            <a:r>
              <a:rPr lang="fr-BE" sz="6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Quels sont nos impacts et nos possibilités d'amélioration ?</a:t>
            </a:r>
          </a:p>
          <a:p>
            <a:pPr marL="0" indent="0" algn="ctr">
              <a:buSzPct val="50000"/>
              <a:buNone/>
            </a:pPr>
            <a:r>
              <a:rPr lang="fr-BE" sz="6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(énergie, mobilité, matériaux, déchets, eau, achats, restauration, entretien)</a:t>
            </a:r>
          </a:p>
          <a:p>
            <a:pPr marL="0" indent="0" algn="ctr">
              <a:buSzPct val="50000"/>
              <a:buNone/>
            </a:pPr>
            <a:r>
              <a:rPr lang="nl-BE" sz="6400">
                <a:latin typeface="+mj-lt"/>
                <a:sym typeface="Symbol" panose="05050102010706020507" pitchFamily="18" charset="2"/>
              </a:rPr>
              <a:t></a:t>
            </a:r>
            <a:endParaRPr lang="nl-BE" sz="6400">
              <a:latin typeface="+mj-lt"/>
            </a:endParaRPr>
          </a:p>
          <a:p>
            <a:pPr marL="0" indent="0" algn="ctr">
              <a:buSzPct val="50000"/>
              <a:buNone/>
            </a:pPr>
            <a:r>
              <a:rPr lang="fr-BE" sz="11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Vision/stratégie/politique</a:t>
            </a:r>
          </a:p>
          <a:p>
            <a:pPr marL="0" indent="0" algn="ctr">
              <a:buSzPct val="50000"/>
              <a:buNone/>
            </a:pPr>
            <a:r>
              <a:rPr lang="fr-BE" sz="6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Comment nous considérons-nous comme une organisation durable à l'avenir ?</a:t>
            </a:r>
          </a:p>
          <a:p>
            <a:pPr marL="0" indent="0" algn="ctr">
              <a:buSzPct val="50000"/>
              <a:buNone/>
            </a:pPr>
            <a:r>
              <a:rPr lang="nl-BE" sz="6400">
                <a:sym typeface="Symbol" panose="05050102010706020507" pitchFamily="18" charset="2"/>
              </a:rPr>
              <a:t></a:t>
            </a:r>
            <a:endParaRPr lang="nl-BE" sz="6400"/>
          </a:p>
          <a:p>
            <a:pPr marL="0" indent="0" algn="ctr">
              <a:buSzPct val="50000"/>
              <a:buNone/>
            </a:pPr>
            <a:r>
              <a:rPr lang="fr-BE" sz="11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Plan d’action</a:t>
            </a:r>
          </a:p>
          <a:p>
            <a:pPr marL="0" indent="0" algn="ctr">
              <a:buSzPct val="50000"/>
              <a:buNone/>
            </a:pPr>
            <a:r>
              <a:rPr lang="fr-BE" sz="6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Quelles sont les actions et les mesures réalisables et abordables ?</a:t>
            </a:r>
          </a:p>
          <a:p>
            <a:pPr marL="0" indent="0" algn="ctr">
              <a:buSzPct val="50000"/>
              <a:buNone/>
            </a:pPr>
            <a:r>
              <a:rPr lang="nl-BE" sz="6400">
                <a:sym typeface="Symbol" panose="05050102010706020507" pitchFamily="18" charset="2"/>
              </a:rPr>
              <a:t></a:t>
            </a:r>
            <a:endParaRPr lang="nl-BE" sz="6400">
              <a:latin typeface="+mj-lt"/>
            </a:endParaRPr>
          </a:p>
          <a:p>
            <a:pPr marL="0" indent="0" algn="ctr">
              <a:buSzPct val="50000"/>
              <a:buNone/>
            </a:pPr>
            <a:r>
              <a:rPr lang="fr-BE" sz="11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Monitoring</a:t>
            </a:r>
          </a:p>
          <a:p>
            <a:pPr marL="0" indent="0" algn="ctr">
              <a:buSzPct val="50000"/>
              <a:buNone/>
            </a:pPr>
            <a:r>
              <a:rPr lang="fr-BE" sz="6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Quels résultats obtenons-nous et où pouvons-nous procéder à des ajustements ?</a:t>
            </a:r>
          </a:p>
          <a:p>
            <a:pPr marL="0" indent="0" algn="ctr">
              <a:buNone/>
            </a:pPr>
            <a:endParaRPr lang="nl-BE" sz="3800" b="1">
              <a:solidFill>
                <a:srgbClr val="1D3535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fr-BE" sz="72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Conformité/Cadre de référence</a:t>
            </a:r>
          </a:p>
          <a:p>
            <a:pPr marL="0" indent="0" algn="ctr">
              <a:buNone/>
            </a:pPr>
            <a:r>
              <a:rPr lang="fr-BE" sz="6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ISO 26000 (MVO), EMAS, GRI, SDG, neutralité climatique, ...</a:t>
            </a:r>
            <a:endParaRPr lang="nl-BE" sz="32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B95403A-6F34-4E80-B803-DC12D265AB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53"/>
          <a:stretch>
            <a:fillRect/>
          </a:stretch>
        </p:blipFill>
        <p:spPr>
          <a:xfrm>
            <a:off x="7184571" y="1535068"/>
            <a:ext cx="4849586" cy="4850001"/>
          </a:xfrm>
          <a:prstGeom prst="rect">
            <a:avLst/>
          </a:prstGeom>
        </p:spPr>
      </p:pic>
      <p:pic>
        <p:nvPicPr>
          <p:cNvPr id="9" name="Afbeelding 8" descr="Afbeelding met klok&#10;&#10;Automatisch gegenereerde beschrijving">
            <a:extLst>
              <a:ext uri="{FF2B5EF4-FFF2-40B4-BE49-F238E27FC236}">
                <a16:creationId xmlns:a16="http://schemas.microsoft.com/office/drawing/2014/main" id="{B26F06C9-48EA-46A4-B730-3073377DA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7924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BEAE59-F835-491C-A120-82AC818C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2. Empreinte carbone : qu'est-ce que c'est ?</a:t>
            </a:r>
            <a:endParaRPr lang="nl-BE" b="1">
              <a:solidFill>
                <a:srgbClr val="1D3535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475762-20B3-4FA5-9712-A6574EA84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239001" cy="4351338"/>
          </a:xfrm>
        </p:spPr>
        <p:txBody>
          <a:bodyPr>
            <a:normAutofit fontScale="90000" lnSpcReduction="10000"/>
          </a:bodyPr>
          <a:lstStyle/>
          <a:p>
            <a:pPr marL="0" indent="0">
              <a:buNone/>
            </a:pP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"/>
                <a:ea typeface="Calibri"/>
                <a:cs typeface="Calibri"/>
              </a:rPr>
              <a:t>L'</a:t>
            </a:r>
            <a:r>
              <a:rPr lang="fr-BE" sz="2800" b="1" i="0" strike="noStrike" cap="none" spc="0" baseline="0" dirty="0">
                <a:solidFill>
                  <a:srgbClr val="00517D"/>
                </a:solidFill>
                <a:effectLst/>
                <a:latin typeface="Calibri"/>
                <a:ea typeface="Calibri"/>
                <a:cs typeface="Calibri"/>
              </a:rPr>
              <a:t>empreinte carbone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"/>
                <a:ea typeface="Calibri"/>
                <a:cs typeface="Calibri"/>
              </a:rPr>
              <a:t> est un instrument permettant de calculer les émissions de CO</a:t>
            </a:r>
            <a:r>
              <a:rPr lang="fr-BE" sz="2800" b="0" i="0" strike="noStrike" cap="none" spc="0" baseline="-25000" dirty="0">
                <a:solidFill>
                  <a:srgbClr val="00517D"/>
                </a:solidFill>
                <a:effectLst/>
                <a:latin typeface="Calibri"/>
                <a:ea typeface="Calibri"/>
                <a:cs typeface="Calibri"/>
              </a:rPr>
              <a:t>2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"/>
                <a:ea typeface="Calibri"/>
                <a:cs typeface="Calibri"/>
              </a:rPr>
              <a:t> d'une organisation</a:t>
            </a:r>
          </a:p>
          <a:p>
            <a:pPr marL="0" indent="0">
              <a:buNone/>
            </a:pPr>
            <a:endParaRPr lang="nl-BE" dirty="0">
              <a:solidFill>
                <a:srgbClr val="00517D"/>
              </a:solidFill>
            </a:endParaRPr>
          </a:p>
          <a:p>
            <a:pPr marL="0" indent="0">
              <a:buNone/>
            </a:pP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"/>
                <a:ea typeface="Calibri"/>
                <a:cs typeface="Calibri"/>
              </a:rPr>
              <a:t>L'</a:t>
            </a:r>
            <a:r>
              <a:rPr lang="fr-BE" sz="2800" b="1" i="0" strike="noStrike" cap="none" spc="0" baseline="0" dirty="0">
                <a:solidFill>
                  <a:srgbClr val="00517D"/>
                </a:solidFill>
                <a:effectLst/>
                <a:latin typeface="Calibri"/>
                <a:ea typeface="Calibri"/>
                <a:cs typeface="Calibri"/>
              </a:rPr>
              <a:t>empreinte carbone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"/>
                <a:ea typeface="Calibri"/>
                <a:cs typeface="Calibri"/>
              </a:rPr>
              <a:t> mesure les émissions anthropogènes des gaz à effet de serre mentionnés dans le protocole de Kyoto :</a:t>
            </a:r>
          </a:p>
          <a:p>
            <a:pPr marL="0" indent="0">
              <a:buNone/>
            </a:pPr>
            <a:endParaRPr lang="nl-NL" dirty="0"/>
          </a:p>
          <a:p>
            <a:pPr marL="536575" lvl="1" indent="-357188">
              <a:buFont typeface="+mj-lt"/>
              <a:buAutoNum type="arabicPeriod"/>
            </a:pPr>
            <a:r>
              <a:rPr lang="fr-BE" sz="2400" b="1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Dioxyde de carbone CO</a:t>
            </a:r>
            <a:r>
              <a:rPr lang="fr-BE" sz="2400" b="1" i="0" strike="noStrike" cap="none" spc="0" baseline="-2500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2</a:t>
            </a:r>
            <a:r>
              <a:rPr lang="fr-BE" sz="2400" b="0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fr-BE" sz="1800" b="0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- combustion de combustibles fossiles, production de ciment, changement d'affectation des terres</a:t>
            </a:r>
            <a:endParaRPr lang="nl-BE" sz="1600" dirty="0">
              <a:solidFill>
                <a:srgbClr val="1D3535"/>
              </a:solidFill>
            </a:endParaRPr>
          </a:p>
          <a:p>
            <a:pPr marL="536575" lvl="1" indent="-357188">
              <a:buFont typeface="+mj-lt"/>
              <a:buAutoNum type="arabicPeriod"/>
            </a:pPr>
            <a:r>
              <a:rPr lang="fr-BE" sz="2400" b="1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Méthane CH</a:t>
            </a:r>
            <a:r>
              <a:rPr lang="fr-BE" sz="2400" b="1" i="0" strike="noStrike" cap="none" spc="0" baseline="-2500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4</a:t>
            </a:r>
            <a:r>
              <a:rPr lang="fr-BE" sz="2400" b="0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fr-BE" sz="1800" b="0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- agriculture, processus de production, fuites de gaz naturel</a:t>
            </a:r>
          </a:p>
          <a:p>
            <a:pPr marL="536575" lvl="1" indent="-357188">
              <a:buFont typeface="+mj-lt"/>
              <a:buAutoNum type="arabicPeriod"/>
            </a:pPr>
            <a:r>
              <a:rPr lang="fr-BE" sz="2400" b="1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Monoxyde d'azote (gaz hilarant) N</a:t>
            </a:r>
            <a:r>
              <a:rPr lang="fr-BE" sz="2400" b="1" i="0" strike="noStrike" cap="none" spc="0" baseline="-2500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2</a:t>
            </a:r>
            <a:r>
              <a:rPr lang="fr-BE" sz="2400" b="1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O</a:t>
            </a:r>
            <a:r>
              <a:rPr lang="fr-BE" sz="2400" b="0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fr-BE" sz="1800" b="0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-principalement en agriculture</a:t>
            </a:r>
          </a:p>
          <a:p>
            <a:pPr marL="536575" lvl="1" indent="-357188">
              <a:buFont typeface="+mj-lt"/>
              <a:buAutoNum type="arabicPeriod"/>
            </a:pPr>
            <a:r>
              <a:rPr lang="fr-BE" sz="2400" b="1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Gaz fluorés </a:t>
            </a:r>
            <a:r>
              <a:rPr lang="fr-BE" sz="1800" b="1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- </a:t>
            </a:r>
            <a:r>
              <a:rPr lang="fr-BE" sz="1800" b="0" i="0" strike="noStrike" cap="none" spc="0" baseline="0" dirty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principalement les systèmes de refroidissement</a:t>
            </a:r>
            <a:endParaRPr lang="nl-BE" dirty="0">
              <a:solidFill>
                <a:srgbClr val="1D3535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9AD2526-EA22-4433-B785-7856604BD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657" y="1467803"/>
            <a:ext cx="2834640" cy="4709160"/>
          </a:xfrm>
          <a:prstGeom prst="rect">
            <a:avLst/>
          </a:prstGeom>
        </p:spPr>
      </p:pic>
      <p:pic>
        <p:nvPicPr>
          <p:cNvPr id="9" name="Afbeelding 8" descr="Afbeelding met klok&#10;&#10;Automatisch gegenereerde beschrijving">
            <a:extLst>
              <a:ext uri="{FF2B5EF4-FFF2-40B4-BE49-F238E27FC236}">
                <a16:creationId xmlns:a16="http://schemas.microsoft.com/office/drawing/2014/main" id="{6BDE86A5-5280-4A2C-ACA7-22839EBDA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2621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D7018E-1582-46CA-82D8-8CCF29D7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Objectif : mesurer pour (mieux) savoir 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1CCC48-80B0-4F7B-9BC9-DE9AE5FD4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6901542" cy="4351338"/>
          </a:xfrm>
        </p:spPr>
        <p:txBody>
          <a:bodyPr>
            <a:normAutofit fontScale="42500" lnSpcReduction="20000"/>
          </a:bodyPr>
          <a:lstStyle/>
          <a:p>
            <a:pPr marL="0" indent="0">
              <a:buNone/>
            </a:pPr>
            <a:r>
              <a:rPr lang="fr-BE" sz="51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L'empreinte carbone est un MOYEN ...</a:t>
            </a:r>
          </a:p>
          <a:p>
            <a:endParaRPr lang="nl-BE" sz="3000">
              <a:latin typeface="+mj-lt"/>
            </a:endParaRPr>
          </a:p>
          <a:p>
            <a:r>
              <a:rPr lang="fr-BE" sz="4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Un aperçu quantitatif de l'impact de vos activités quotidiennes</a:t>
            </a:r>
          </a:p>
          <a:p>
            <a:r>
              <a:rPr lang="fr-BE" sz="4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Une base solide pour un plan de réduction à long terme</a:t>
            </a:r>
          </a:p>
          <a:p>
            <a:r>
              <a:rPr lang="fr-BE" sz="4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Après la mesure de référence, contrôle continu des émissions de CO</a:t>
            </a:r>
            <a:r>
              <a:rPr lang="fr-BE" sz="4400" b="0" i="0" strike="noStrike" cap="none" spc="0" baseline="-2500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2</a:t>
            </a:r>
          </a:p>
          <a:p>
            <a:endParaRPr lang="nl-BE" sz="3600">
              <a:latin typeface="+mj-lt"/>
            </a:endParaRPr>
          </a:p>
          <a:p>
            <a:pPr marL="0" indent="0">
              <a:buNone/>
            </a:pPr>
            <a:r>
              <a:rPr lang="fr-BE" sz="51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Une politique de durabilité soutenue est le BUT !</a:t>
            </a:r>
          </a:p>
          <a:p>
            <a:pPr>
              <a:buSzPct val="50000"/>
            </a:pPr>
            <a:endParaRPr lang="nl-BE" sz="3600">
              <a:latin typeface="+mj-lt"/>
            </a:endParaRPr>
          </a:p>
          <a:p>
            <a:pPr>
              <a:buSzTx/>
            </a:pPr>
            <a:r>
              <a:rPr lang="fr-BE" sz="51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Choix politique : comment nous voyons-nous comme organisation durable à l'avenir ?</a:t>
            </a:r>
          </a:p>
          <a:p>
            <a:pPr>
              <a:buSzTx/>
            </a:pPr>
            <a:r>
              <a:rPr lang="fr-BE" sz="51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Priorités : quelles sont les actions et les mesures réalisables et abordables ?</a:t>
            </a:r>
          </a:p>
          <a:p>
            <a:pPr marL="0" indent="0">
              <a:buNone/>
            </a:pPr>
            <a:endParaRPr lang="nl-BE" b="1">
              <a:latin typeface="+mj-lt"/>
            </a:endParaRPr>
          </a:p>
          <a:p>
            <a:endParaRPr lang="nl-BE" b="1">
              <a:latin typeface="+mj-lt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2B018EA-2523-4278-BACB-4650B6BA33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89" r="8698"/>
          <a:stretch>
            <a:fillRect/>
          </a:stretch>
        </p:blipFill>
        <p:spPr>
          <a:xfrm>
            <a:off x="7739742" y="1600760"/>
            <a:ext cx="4093029" cy="453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5828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E6659-6CB2-415F-BBD5-7161755BA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Approche de l'empreinte carbone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4AE05B-89C2-4F53-8D5A-72EFE9375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546772" cy="4351338"/>
          </a:xfrm>
        </p:spPr>
        <p:txBody>
          <a:bodyPr>
            <a:normAutofit fontScale="87500" lnSpcReduction="20000"/>
          </a:bodyPr>
          <a:lstStyle/>
          <a:p>
            <a:pPr marL="0" indent="0">
              <a:buNone/>
            </a:pPr>
            <a:r>
              <a:rPr lang="fr-BE" sz="3600" b="1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Bilan Carbone®</a:t>
            </a:r>
          </a:p>
          <a:p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Méthode reconnue internationalement</a:t>
            </a:r>
          </a:p>
          <a:p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Association Bilan Carbone® - centre d'expertise/formation</a:t>
            </a:r>
          </a:p>
          <a:p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Conformément à la norme ISO 14064 et au protocole relatif aux gaz à effet de serre (GES)</a:t>
            </a:r>
          </a:p>
          <a:p>
            <a:r>
              <a:rPr lang="fr-BE" sz="2800" b="0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Ecolife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est certifié depuis 2011</a:t>
            </a:r>
          </a:p>
          <a:p>
            <a:endParaRPr lang="nl-BE" dirty="0">
              <a:latin typeface="+mj-lt"/>
            </a:endParaRPr>
          </a:p>
          <a:p>
            <a:pPr marL="0" indent="0">
              <a:buNone/>
            </a:pPr>
            <a:r>
              <a:rPr lang="fr-BE" sz="28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Important !</a:t>
            </a:r>
          </a:p>
          <a:p>
            <a:pPr marL="0" indent="0">
              <a:buNone/>
            </a:pP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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Les organisations sont différentes, donc travail sur mesure à chaque fois</a:t>
            </a:r>
            <a:endParaRPr lang="nl-BE" dirty="0">
              <a:solidFill>
                <a:srgbClr val="00517D"/>
              </a:solidFill>
              <a:latin typeface="+mj-lt"/>
            </a:endParaRPr>
          </a:p>
          <a:p>
            <a:pPr marL="0" indent="0">
              <a:buNone/>
            </a:pP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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Transparence sur les choix effectués (pour les mesures de suivi)</a:t>
            </a:r>
          </a:p>
        </p:txBody>
      </p:sp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D160B6BA-59C2-42F0-A885-3F22E7414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660" y="3680462"/>
            <a:ext cx="3025140" cy="80772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16B3876-2809-4647-9C56-C3AA143AF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29" b="27714"/>
          <a:stretch>
            <a:fillRect/>
          </a:stretch>
        </p:blipFill>
        <p:spPr>
          <a:xfrm>
            <a:off x="9155874" y="1690688"/>
            <a:ext cx="2578925" cy="1208407"/>
          </a:xfrm>
          <a:prstGeom prst="rect">
            <a:avLst/>
          </a:prstGeom>
        </p:spPr>
      </p:pic>
      <p:pic>
        <p:nvPicPr>
          <p:cNvPr id="10" name="Afbeelding 9" descr="Afbeelding met klok&#10;&#10;Automatisch gegenereerde beschrijving">
            <a:extLst>
              <a:ext uri="{FF2B5EF4-FFF2-40B4-BE49-F238E27FC236}">
                <a16:creationId xmlns:a16="http://schemas.microsoft.com/office/drawing/2014/main" id="{9CDEE902-2386-423F-9A1D-9308D01190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5167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87A0B9-CF5D-4AC2-AED0-E13B165E0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Facteurs d’émissions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AC0AA3-596C-4134-B556-ED972063B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173" y="1825625"/>
            <a:ext cx="11803857" cy="4351338"/>
          </a:xfrm>
        </p:spPr>
        <p:txBody>
          <a:bodyPr/>
          <a:lstStyle/>
          <a:p>
            <a:pPr marL="0" indent="0" algn="ctr">
              <a:buNone/>
            </a:pPr>
            <a:r>
              <a:rPr lang="fr-BE" sz="2800" b="0" i="0" strike="noStrike" cap="none" spc="0" baseline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Empreinte carbone</a:t>
            </a:r>
          </a:p>
          <a:p>
            <a:pPr marL="0" indent="0" algn="ctr">
              <a:buNone/>
            </a:pPr>
            <a:r>
              <a:rPr lang="nl-BE" dirty="0"/>
              <a:t>= </a:t>
            </a:r>
          </a:p>
          <a:p>
            <a:pPr marL="0" indent="0" algn="ctr">
              <a:buNone/>
            </a:pPr>
            <a:r>
              <a:rPr lang="fr-BE" sz="2400" b="1" i="0" strike="noStrike" cap="none" spc="0" baseline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Quantité utilisée </a:t>
            </a:r>
            <a:r>
              <a:rPr lang="fr-BE" sz="2400" b="0" i="0" strike="noStrike" cap="none" spc="0" baseline="0" dirty="0">
                <a:solidFill>
                  <a:srgbClr val="0093A7"/>
                </a:solidFill>
                <a:effectLst/>
                <a:latin typeface="Calibri"/>
                <a:ea typeface="Calibri"/>
                <a:cs typeface="Calibri"/>
              </a:rPr>
              <a:t>(unité de mesure) </a:t>
            </a:r>
            <a:r>
              <a:rPr lang="fr-BE" sz="2400" b="0" i="0" strike="noStrike" cap="none" spc="0" baseline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x</a:t>
            </a:r>
            <a:r>
              <a:rPr lang="fr-BE" sz="2400" b="1" i="0" strike="noStrike" cap="none" spc="0" baseline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 facteurs d’émission </a:t>
            </a:r>
            <a:r>
              <a:rPr lang="fr-BE" sz="2400" b="0" i="0" strike="noStrike" cap="none" spc="0" baseline="0" dirty="0">
                <a:solidFill>
                  <a:srgbClr val="0093A7"/>
                </a:solidFill>
                <a:effectLst/>
                <a:latin typeface="Calibri"/>
                <a:ea typeface="Calibri"/>
                <a:cs typeface="Calibri"/>
              </a:rPr>
              <a:t>(tonnes CO</a:t>
            </a:r>
            <a:r>
              <a:rPr lang="fr-BE" sz="2400" b="0" i="0" strike="noStrike" cap="none" spc="0" baseline="-25000" dirty="0">
                <a:solidFill>
                  <a:srgbClr val="0093A7"/>
                </a:solidFill>
                <a:effectLst/>
                <a:latin typeface="Calibri"/>
                <a:ea typeface="Calibri"/>
                <a:cs typeface="Calibri"/>
              </a:rPr>
              <a:t>2</a:t>
            </a:r>
            <a:r>
              <a:rPr lang="fr-BE" sz="2400" b="0" i="0" strike="noStrike" cap="none" spc="0" baseline="0" dirty="0">
                <a:solidFill>
                  <a:srgbClr val="0093A7"/>
                </a:solidFill>
                <a:effectLst/>
                <a:latin typeface="Calibri"/>
                <a:ea typeface="Calibri"/>
                <a:cs typeface="Calibri"/>
              </a:rPr>
              <a:t>éq par unité de mesure)</a:t>
            </a: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1EC7E1BF-9B9D-4073-AA4F-0108C63ADFE4}"/>
              </a:ext>
            </a:extLst>
          </p:cNvPr>
          <p:cNvCxnSpPr/>
          <p:nvPr/>
        </p:nvCxnSpPr>
        <p:spPr>
          <a:xfrm flipH="1">
            <a:off x="3170583" y="3319668"/>
            <a:ext cx="0" cy="785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6E8C0150-99D8-442C-B972-38368F35B332}"/>
              </a:ext>
            </a:extLst>
          </p:cNvPr>
          <p:cNvSpPr txBox="1"/>
          <p:nvPr/>
        </p:nvSpPr>
        <p:spPr>
          <a:xfrm>
            <a:off x="1335304" y="4324284"/>
            <a:ext cx="2994159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Fourni par la Maison du travail</a:t>
            </a: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21B35E48-75B1-4792-B824-578A0EAB162B}"/>
              </a:ext>
            </a:extLst>
          </p:cNvPr>
          <p:cNvCxnSpPr/>
          <p:nvPr/>
        </p:nvCxnSpPr>
        <p:spPr>
          <a:xfrm flipH="1">
            <a:off x="8112125" y="3319668"/>
            <a:ext cx="0" cy="785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FD116DBB-27DE-4C2E-886F-1FE229378977}"/>
              </a:ext>
            </a:extLst>
          </p:cNvPr>
          <p:cNvSpPr txBox="1"/>
          <p:nvPr/>
        </p:nvSpPr>
        <p:spPr>
          <a:xfrm>
            <a:off x="6276846" y="4324284"/>
            <a:ext cx="2590530" cy="36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Fourni par Bilan Carbone</a:t>
            </a:r>
            <a:r>
              <a:rPr lang="fr-BE" sz="1800" b="1" i="0" strike="noStrike" cap="none" spc="0" baseline="30000">
                <a:solidFill>
                  <a:srgbClr val="000000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</a:t>
            </a:r>
            <a:endParaRPr lang="nl-BE" b="1" baseline="30000">
              <a:latin typeface="+mj-lt"/>
            </a:endParaRPr>
          </a:p>
        </p:txBody>
      </p:sp>
      <p:pic>
        <p:nvPicPr>
          <p:cNvPr id="9" name="Afbeelding 8" descr="Afbeelding met klok&#10;&#10;Automatisch gegenereerde beschrijving">
            <a:extLst>
              <a:ext uri="{FF2B5EF4-FFF2-40B4-BE49-F238E27FC236}">
                <a16:creationId xmlns:a16="http://schemas.microsoft.com/office/drawing/2014/main" id="{9EC2C22C-B60E-4A46-A486-4E3ED2096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5953F811-CBA0-4BA4-8772-ECF93DC0CC84}"/>
              </a:ext>
            </a:extLst>
          </p:cNvPr>
          <p:cNvCxnSpPr/>
          <p:nvPr/>
        </p:nvCxnSpPr>
        <p:spPr>
          <a:xfrm flipH="1">
            <a:off x="3154018" y="4693616"/>
            <a:ext cx="0" cy="785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>
            <a:extLst>
              <a:ext uri="{FF2B5EF4-FFF2-40B4-BE49-F238E27FC236}">
                <a16:creationId xmlns:a16="http://schemas.microsoft.com/office/drawing/2014/main" id="{3BCF7E59-7772-4B01-ADD7-DA8285BC1386}"/>
              </a:ext>
            </a:extLst>
          </p:cNvPr>
          <p:cNvSpPr txBox="1"/>
          <p:nvPr/>
        </p:nvSpPr>
        <p:spPr>
          <a:xfrm>
            <a:off x="43056" y="5491776"/>
            <a:ext cx="8074472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18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Par exemple le nombre de kilomètres parcourus entre le domicile et le lieu de travail, </a:t>
            </a:r>
          </a:p>
          <a:p>
            <a:pPr algn="ctr"/>
            <a:r>
              <a:rPr lang="fr-BE" sz="18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le nombre de kWh d'électricité </a:t>
            </a:r>
          </a:p>
        </p:txBody>
      </p:sp>
    </p:spTree>
    <p:extLst>
      <p:ext uri="{BB962C8B-B14F-4D97-AF65-F5344CB8AC3E}">
        <p14:creationId xmlns:p14="http://schemas.microsoft.com/office/powerpoint/2010/main" val="231638088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386A0-5C49-478E-82E6-4C3FD28EA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Feuille de route </a:t>
            </a:r>
            <a:br>
              <a:rPr sz="4400"/>
            </a:b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AC9B63-6CF4-488C-93C5-BF503EF0E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BE">
              <a:latin typeface="+mj-lt"/>
            </a:endParaRPr>
          </a:p>
          <a:p>
            <a:pPr marL="0" indent="0">
              <a:buNone/>
            </a:pPr>
            <a:r>
              <a:rPr lang="fr-BE" sz="28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Étape 1</a:t>
            </a: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Réunion de lancement + détermination du scope</a:t>
            </a:r>
          </a:p>
          <a:p>
            <a:pPr marL="0" indent="0">
              <a:buNone/>
            </a:pPr>
            <a:r>
              <a:rPr lang="fr-BE" sz="28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Étape 2</a:t>
            </a: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Développement du module de calcul</a:t>
            </a:r>
          </a:p>
          <a:p>
            <a:pPr marL="0" indent="0">
              <a:buNone/>
            </a:pPr>
            <a:r>
              <a:rPr lang="fr-BE" sz="28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Étape 3</a:t>
            </a: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Collecte des données + contrôle qualité</a:t>
            </a:r>
          </a:p>
          <a:p>
            <a:pPr marL="0" indent="0">
              <a:buNone/>
            </a:pPr>
            <a:r>
              <a:rPr lang="fr-BE" sz="28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Étape 4</a:t>
            </a: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Calcul de l'empreinte carbone</a:t>
            </a:r>
          </a:p>
          <a:p>
            <a:pPr marL="0" indent="0">
              <a:buNone/>
            </a:pPr>
            <a:r>
              <a:rPr lang="fr-BE" sz="28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Étape 5</a:t>
            </a: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Mesures de réduction et de compensation</a:t>
            </a:r>
          </a:p>
          <a:p>
            <a:pPr marL="0" indent="0">
              <a:buNone/>
            </a:pPr>
            <a:r>
              <a:rPr lang="fr-BE" sz="28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Étape 6</a:t>
            </a: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Rapportage et présentation</a:t>
            </a:r>
          </a:p>
        </p:txBody>
      </p:sp>
      <p:pic>
        <p:nvPicPr>
          <p:cNvPr id="6" name="Afbeelding 5" descr="Afbeelding met klok&#10;&#10;Automatisch gegenereerde beschrijving">
            <a:extLst>
              <a:ext uri="{FF2B5EF4-FFF2-40B4-BE49-F238E27FC236}">
                <a16:creationId xmlns:a16="http://schemas.microsoft.com/office/drawing/2014/main" id="{E4570086-16CF-42BF-A385-D91C66E8D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5293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F2B053-6454-4E95-BE34-5F7B2F3E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3. Résultats d’Aeropolis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AE24A8-80B5-46EA-83CF-5EBC6496C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7771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7000"/>
              </a:lnSpc>
              <a:spcAft>
                <a:spcPct val="0"/>
              </a:spcAft>
              <a:buNone/>
            </a:pPr>
            <a:r>
              <a:rPr lang="fr-BE" sz="41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Scope de la mesure</a:t>
            </a:r>
          </a:p>
          <a:p>
            <a:pPr>
              <a:lnSpc>
                <a:spcPct val="107000"/>
              </a:lnSpc>
              <a:spcAft>
                <a:spcPct val="0"/>
              </a:spcAft>
            </a:pPr>
            <a:endParaRPr lang="nl-BE">
              <a:solidFill>
                <a:srgbClr val="00517D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ct val="0"/>
              </a:spcAft>
            </a:pP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Entreprise facilitaire avec 70 collaborateurs</a:t>
            </a:r>
            <a:br>
              <a:rPr sz="2800"/>
            </a:br>
            <a:endParaRPr lang="nl-BE" sz="16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ct val="0"/>
              </a:spcAft>
            </a:pP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Partenaire de la MC, CSC, Beweging.net ea.</a:t>
            </a:r>
            <a:br>
              <a:rPr sz="2800"/>
            </a:br>
            <a:endParaRPr lang="nl-BE" sz="16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ct val="0"/>
              </a:spcAft>
            </a:pP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Propriétaire du bâtiment </a:t>
            </a:r>
            <a:r>
              <a:rPr lang="fr-BE" sz="28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Aeropolis</a:t>
            </a: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à Schaerbeek</a:t>
            </a:r>
            <a:br>
              <a:rPr sz="2800"/>
            </a:br>
            <a:endParaRPr lang="nl-BE" sz="16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ct val="0"/>
              </a:spcAft>
            </a:pP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+/- 30 organisations locataires</a:t>
            </a:r>
            <a:br>
              <a:rPr sz="2800"/>
            </a:br>
            <a:endParaRPr lang="nl-BE" sz="16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ct val="0"/>
              </a:spcAft>
            </a:pPr>
            <a:r>
              <a:rPr lang="fr-BE" sz="28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Services facilitaires </a:t>
            </a:r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: bureaux/congrès, service de navette, parking, restauration, gestion des déchets, entretien</a:t>
            </a:r>
            <a:endParaRPr lang="nl-BE" sz="16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BE"/>
          </a:p>
        </p:txBody>
      </p:sp>
      <p:pic>
        <p:nvPicPr>
          <p:cNvPr id="6" name="Afbeelding 14">
            <a:extLst>
              <a:ext uri="{FF2B5EF4-FFF2-40B4-BE49-F238E27FC236}">
                <a16:creationId xmlns:a16="http://schemas.microsoft.com/office/drawing/2014/main" id="{DB1ACB8A-EF6B-4B50-9ADD-078210D7386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1" t="5514" r="25211" b="5668"/>
          <a:stretch>
            <a:fillRect/>
          </a:stretch>
        </p:blipFill>
        <p:spPr bwMode="auto">
          <a:xfrm>
            <a:off x="6955971" y="1389300"/>
            <a:ext cx="4635571" cy="5103575"/>
          </a:xfrm>
          <a:prstGeom prst="rect">
            <a:avLst/>
          </a:prstGeom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Afbeelding 9" descr="Afbeelding met klok&#10;&#10;Automatisch gegenereerde beschrijving">
            <a:extLst>
              <a:ext uri="{FF2B5EF4-FFF2-40B4-BE49-F238E27FC236}">
                <a16:creationId xmlns:a16="http://schemas.microsoft.com/office/drawing/2014/main" id="{6F29A073-46FB-42A8-A671-56529D537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86404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263659-289F-4B67-841F-F0EAA957C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Scope : activités principales de la Maison du travail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29E975-BB25-480F-8FA0-3A62B071B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114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l-NL" sz="2400" b="1">
              <a:latin typeface="+mj-lt"/>
            </a:endParaRPr>
          </a:p>
          <a:p>
            <a:pPr marL="0" indent="0">
              <a:buNone/>
            </a:pPr>
            <a:r>
              <a:rPr lang="fr-BE" sz="24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Inclus</a:t>
            </a:r>
            <a:endParaRPr lang="nl-NL" sz="2000" b="1">
              <a:latin typeface="+mj-lt"/>
            </a:endParaRP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Mise à disposition d’espaces de bureaux</a:t>
            </a: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Exploitation du centre de réunion Aeropolis avec 9 salles modulaires</a:t>
            </a: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Services d'entretien et de nettoyage</a:t>
            </a: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Interventions techniques pour moduler les espaces de bureaux</a:t>
            </a: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Restauration d'entreprise</a:t>
            </a: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Réception centrale pour les locataires + central téléphonique moderne</a:t>
            </a: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Offre de salles d'archives</a:t>
            </a: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Parking et abris pour vélos et motos</a:t>
            </a: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Exploitation d'un service de navette quotidien entre Aeropolis et la gare de Schaerbeek</a:t>
            </a:r>
          </a:p>
          <a:p>
            <a:pPr lvl="1"/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Déménagements internes</a:t>
            </a:r>
            <a:endParaRPr lang="nl-NL" sz="3200">
              <a:latin typeface="+mj-lt"/>
            </a:endParaRPr>
          </a:p>
        </p:txBody>
      </p:sp>
      <p:pic>
        <p:nvPicPr>
          <p:cNvPr id="4" name="Afbeelding 3" descr="Afbeelding met klok&#10;&#10;Automatisch gegenereerde beschrijving">
            <a:extLst>
              <a:ext uri="{FF2B5EF4-FFF2-40B4-BE49-F238E27FC236}">
                <a16:creationId xmlns:a16="http://schemas.microsoft.com/office/drawing/2014/main" id="{4FD8E47F-0DF0-4D76-BFDB-867A4B57F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0610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1F91FB-4257-49D1-B49E-3100BE85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204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sz="2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Non inclus</a:t>
            </a:r>
          </a:p>
          <a:p>
            <a:endParaRPr lang="nl-NL" sz="2400">
              <a:latin typeface="+mj-lt"/>
            </a:endParaRPr>
          </a:p>
          <a:p>
            <a:r>
              <a:rPr lang="fr-BE" sz="24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Fonctionnement des organisations</a:t>
            </a:r>
            <a:r>
              <a:rPr lang="fr-BE" sz="2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hébergées dans le bâtiment</a:t>
            </a:r>
            <a:endParaRPr lang="nl-BE" sz="1800">
              <a:solidFill>
                <a:srgbClr val="00517D"/>
              </a:solidFill>
              <a:latin typeface="+mj-lt"/>
            </a:endParaRPr>
          </a:p>
          <a:p>
            <a:r>
              <a:rPr lang="fr-BE" sz="24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Centre de données</a:t>
            </a:r>
            <a:r>
              <a:rPr lang="fr-BE" sz="2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, géré par l'organisation hébergée, consommation électrique</a:t>
            </a:r>
            <a:endParaRPr lang="nl-BE" sz="2400">
              <a:solidFill>
                <a:srgbClr val="00517D"/>
              </a:solidFill>
              <a:latin typeface="+mj-lt"/>
            </a:endParaRPr>
          </a:p>
          <a:p>
            <a:r>
              <a:rPr lang="fr-BE" sz="24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Consommation alimentaire</a:t>
            </a:r>
            <a:r>
              <a:rPr lang="fr-BE" sz="2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dans des lieux autres que le service de restauration d'Aeropolis</a:t>
            </a:r>
          </a:p>
          <a:p>
            <a:r>
              <a:rPr lang="fr-BE" sz="24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Papier</a:t>
            </a:r>
            <a:r>
              <a:rPr lang="fr-BE" sz="2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à usage privé par l'organisation (non collecté et traité par la MdT)</a:t>
            </a:r>
          </a:p>
          <a:p>
            <a:r>
              <a:rPr lang="fr-BE" sz="24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Transport de marchandises </a:t>
            </a:r>
            <a:r>
              <a:rPr lang="fr-BE" sz="2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autre que le transport de déchets</a:t>
            </a:r>
          </a:p>
          <a:p>
            <a:r>
              <a:rPr lang="fr-BE" sz="24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Consommation d'eau</a:t>
            </a:r>
            <a:r>
              <a:rPr lang="fr-BE" sz="2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(en raison de la part négligeable dans l'empreinte carbone)</a:t>
            </a:r>
          </a:p>
        </p:txBody>
      </p:sp>
      <p:pic>
        <p:nvPicPr>
          <p:cNvPr id="4" name="Afbeelding 3" descr="Afbeelding met klok&#10;&#10;Automatisch gegenereerde beschrijving">
            <a:extLst>
              <a:ext uri="{FF2B5EF4-FFF2-40B4-BE49-F238E27FC236}">
                <a16:creationId xmlns:a16="http://schemas.microsoft.com/office/drawing/2014/main" id="{EF8DBF4F-BA14-4456-8DA0-CCA6AE3D6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5468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EBD257-3257-48F9-97C7-CBAE4031B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Catégories d’impact</a:t>
            </a:r>
            <a:endParaRPr lang="nl-BE" b="1">
              <a:solidFill>
                <a:srgbClr val="1D3535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C9CED1-CFD6-4DD8-90FD-BB9DDFD81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5000" lnSpcReduction="20000"/>
          </a:bodyPr>
          <a:lstStyle/>
          <a:p>
            <a:pPr marL="0" indent="0">
              <a:buNone/>
            </a:pPr>
            <a:r>
              <a:rPr lang="fr-BE" sz="28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La méthodologie de Bilan Carbone® scinde l'empreinte climatique de la Maison du Travail en 5 catégories d'impact pertinentes.</a:t>
            </a:r>
          </a:p>
          <a:p>
            <a:endParaRPr lang="nl-BE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fr-BE" sz="2800" b="1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Energie :</a:t>
            </a:r>
            <a:r>
              <a:rPr lang="fr-BE" sz="28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émissions liées à la consommation directe d'énergie (gaz naturel, électricité)</a:t>
            </a:r>
            <a:endParaRPr lang="fr-BE" sz="2800" b="0" i="0" strike="noStrike" cap="none" spc="0" baseline="0" dirty="0">
              <a:solidFill>
                <a:srgbClr val="1D3535"/>
              </a:solidFill>
              <a:effectLst/>
              <a:latin typeface="Calibri Light"/>
              <a:ea typeface="Calibri Light"/>
              <a:cs typeface="Calibri Light"/>
            </a:endParaRPr>
          </a:p>
          <a:p>
            <a:pPr marL="514350" indent="-514350">
              <a:buFont typeface="+mj-lt"/>
              <a:buAutoNum type="arabicPeriod"/>
            </a:pPr>
            <a:r>
              <a:rPr lang="fr-BE" sz="2800" b="1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Intrants :</a:t>
            </a:r>
            <a:r>
              <a:rPr lang="fr-BE" sz="28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émissions provenant de la production de matériaux et de services achetés, y compris les repas du service de restauration d'Aeropolis, les équipements et services ICT</a:t>
            </a:r>
          </a:p>
          <a:p>
            <a:pPr marL="514350" indent="-514350">
              <a:buFont typeface="+mj-lt"/>
              <a:buAutoNum type="arabicPeriod"/>
            </a:pPr>
            <a:r>
              <a:rPr lang="fr-BE" sz="2800" b="1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Déchets directs : 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émissions dues au transport et au traitement des déchets collectés</a:t>
            </a:r>
            <a:endParaRPr lang="fr-BE" sz="2800" b="0" i="0" strike="noStrike" cap="none" spc="0" baseline="0" dirty="0">
              <a:solidFill>
                <a:srgbClr val="1D3535"/>
              </a:solidFill>
              <a:effectLst/>
              <a:latin typeface="Calibri Light"/>
              <a:ea typeface="Calibri Light"/>
              <a:cs typeface="Calibri Light"/>
            </a:endParaRPr>
          </a:p>
          <a:p>
            <a:pPr marL="514350" indent="-514350">
              <a:buFont typeface="+mj-lt"/>
              <a:buAutoNum type="arabicPeriod"/>
            </a:pPr>
            <a:r>
              <a:rPr lang="fr-BE" sz="2800" b="1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Transport de personnes :</a:t>
            </a:r>
            <a:r>
              <a:rPr lang="fr-BE" sz="2800" b="0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émissions dues aux trajets domicile-travail des salariés et aux déplacements professionnels du personnel de la Maison du Travail, y compris les émissions directes et indirectes dues à la production de carburants et de véhicules</a:t>
            </a:r>
          </a:p>
          <a:p>
            <a:pPr marL="514350" indent="-514350">
              <a:buFont typeface="+mj-lt"/>
              <a:buAutoNum type="arabicPeriod"/>
            </a:pPr>
            <a:r>
              <a:rPr lang="fr-BE" sz="2800" b="1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Biens d'équipement : 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émissions liées à l'énergie provenant de la production, de la construction et de la rénovation des infrastructures, des équipements et des véhicules appartenant à la Maison du Travail</a:t>
            </a:r>
            <a:r>
              <a:rPr lang="fr-BE" sz="2800" b="0" i="0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.</a:t>
            </a:r>
            <a:endParaRPr lang="nl-BE" dirty="0">
              <a:solidFill>
                <a:srgbClr val="00517D"/>
              </a:solidFill>
              <a:latin typeface="+mj-lt"/>
            </a:endParaRPr>
          </a:p>
        </p:txBody>
      </p:sp>
      <p:pic>
        <p:nvPicPr>
          <p:cNvPr id="4" name="Afbeelding 3" descr="Afbeelding met klok&#10;&#10;Automatisch gegenereerde beschrijving">
            <a:extLst>
              <a:ext uri="{FF2B5EF4-FFF2-40B4-BE49-F238E27FC236}">
                <a16:creationId xmlns:a16="http://schemas.microsoft.com/office/drawing/2014/main" id="{AD83DF5C-CB64-468E-BA1E-3185FED73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7574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95EA9E-ABC5-4FE8-A16B-BFD230EB5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Empreinte carbone : passé, présent et futur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4DFDF3-9CB4-486A-8DA3-9934C3421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8571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BE" sz="32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Aeropolis ne part pas de zéro. L'empreinte carbone permet d'afficher une </a:t>
            </a:r>
            <a:r>
              <a:rPr lang="fr-BE" sz="3200" b="1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dynamique (positive !)</a:t>
            </a:r>
            <a:r>
              <a:rPr lang="fr-BE" sz="32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</a:p>
          <a:p>
            <a:pPr marL="0" indent="0">
              <a:buNone/>
            </a:pPr>
            <a:endParaRPr lang="nl-BE" sz="3200" dirty="0">
              <a:latin typeface="+mj-lt"/>
            </a:endParaRPr>
          </a:p>
          <a:p>
            <a:pPr marL="0" indent="0">
              <a:buNone/>
            </a:pPr>
            <a:r>
              <a:rPr lang="fr-BE" sz="32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Nous comparons </a:t>
            </a:r>
            <a:r>
              <a:rPr lang="fr-BE" sz="3200" b="1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3 périodes :</a:t>
            </a:r>
          </a:p>
          <a:p>
            <a:pPr marL="0" indent="0">
              <a:buNone/>
            </a:pPr>
            <a:endParaRPr lang="nl-BE" dirty="0">
              <a:latin typeface="+mj-lt"/>
            </a:endParaRPr>
          </a:p>
          <a:p>
            <a:r>
              <a:rPr lang="fr-BE" sz="28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Quelles émissions ont été évitées grâce à des mesures durables ? </a:t>
            </a:r>
            <a:r>
              <a:rPr lang="fr-BE" sz="28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(2000-2018)</a:t>
            </a:r>
          </a:p>
          <a:p>
            <a:r>
              <a:rPr lang="fr-BE" sz="28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Quelle est l'empreinte carbone actuelle ? </a:t>
            </a:r>
            <a:r>
              <a:rPr lang="fr-BE" sz="28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(mesure de référence 2019)</a:t>
            </a:r>
            <a:endParaRPr lang="fr-BE" sz="2800" b="0" i="0" strike="noStrike" cap="none" spc="0" baseline="0" dirty="0">
              <a:solidFill>
                <a:srgbClr val="000000"/>
              </a:solidFill>
              <a:effectLst/>
              <a:latin typeface="Calibri Light"/>
              <a:ea typeface="Calibri Light"/>
              <a:cs typeface="Calibri Light"/>
            </a:endParaRPr>
          </a:p>
          <a:p>
            <a:r>
              <a:rPr lang="fr-BE" sz="2800" b="0" i="0" strike="noStrike" cap="none" spc="0" baseline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Quelles sont les émissions qui peuvent être évitées à l'avenir ? </a:t>
            </a:r>
            <a:r>
              <a:rPr lang="fr-BE" sz="28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09/2020</a:t>
            </a:r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4" name="Afbeelding 3" descr="Afbeelding met klok&#10;&#10;Automatisch gegenereerde beschrijving">
            <a:extLst>
              <a:ext uri="{FF2B5EF4-FFF2-40B4-BE49-F238E27FC236}">
                <a16:creationId xmlns:a16="http://schemas.microsoft.com/office/drawing/2014/main" id="{E6A2D827-6040-4998-9894-526FD0E80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6362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vak 16">
            <a:extLst>
              <a:ext uri="{FF2B5EF4-FFF2-40B4-BE49-F238E27FC236}">
                <a16:creationId xmlns:a16="http://schemas.microsoft.com/office/drawing/2014/main" id="{4D43AA09-0B51-42B0-BC97-BAD5BA8F2F1D}"/>
              </a:ext>
            </a:extLst>
          </p:cNvPr>
          <p:cNvSpPr txBox="1"/>
          <p:nvPr/>
        </p:nvSpPr>
        <p:spPr>
          <a:xfrm>
            <a:off x="1281220" y="97266"/>
            <a:ext cx="9428375" cy="5186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8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R é s u l t a t s  E m p r e i n t e C a r b o n e 2 0 1 9  A e r o p o l i s</a:t>
            </a:r>
          </a:p>
        </p:txBody>
      </p:sp>
      <p:pic>
        <p:nvPicPr>
          <p:cNvPr id="15" name="Tijdelijke aanduiding voor inhoud 14">
            <a:extLst>
              <a:ext uri="{FF2B5EF4-FFF2-40B4-BE49-F238E27FC236}">
                <a16:creationId xmlns:a16="http://schemas.microsoft.com/office/drawing/2014/main" id="{741C1EFB-A173-4F0B-A58C-1A69C011AB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443" y="932154"/>
            <a:ext cx="10622681" cy="582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2204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EB62239-2999-4003-89EB-76D92FCE3CC8}"/>
              </a:ext>
            </a:extLst>
          </p:cNvPr>
          <p:cNvSpPr txBox="1"/>
          <p:nvPr/>
        </p:nvSpPr>
        <p:spPr>
          <a:xfrm>
            <a:off x="1281220" y="97266"/>
            <a:ext cx="9428375" cy="5186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8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R é s u l t a t s  </a:t>
            </a:r>
            <a:r>
              <a:rPr lang="fr-BE" sz="2800" b="1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E m p r e i n t e C a r b o n e 2 0 1 9  A e r o p o l i s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307D794-99CE-4632-B569-87A5B851D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6147" y="875715"/>
            <a:ext cx="3579156" cy="570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1594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514BB-D449-4EEF-A5D4-F205602D0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Empreinte carbone 2010-2018</a:t>
            </a:r>
            <a:endParaRPr lang="nl-BE">
              <a:solidFill>
                <a:srgbClr val="1D3535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0D0EA4-EA3A-4115-964A-947916F68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05457" cy="49355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BE" sz="36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Émissions évitées </a:t>
            </a:r>
            <a:r>
              <a:rPr lang="fr-BE" sz="36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1598</a:t>
            </a:r>
            <a:r>
              <a:rPr lang="fr-BE" sz="36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36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tonnes de CO</a:t>
            </a:r>
            <a:r>
              <a:rPr lang="fr-BE" sz="3600" b="1" i="0" strike="noStrike" cap="none" spc="0" baseline="-2500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2</a:t>
            </a:r>
            <a:endParaRPr lang="nl-BE" sz="3600">
              <a:solidFill>
                <a:srgbClr val="00517D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l-BE">
              <a:latin typeface="+mj-lt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fr-BE" sz="34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Production d'énergie par cogénération </a:t>
            </a:r>
            <a:r>
              <a:rPr lang="fr-BE" sz="3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(72%)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BE" sz="34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Déplacements en transports en commun </a:t>
            </a:r>
            <a:r>
              <a:rPr lang="fr-BE" sz="3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(21%)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BE" sz="34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Plan d’éclairage phase 1 - remplacer l'éclairage des bureaux </a:t>
            </a:r>
            <a:r>
              <a:rPr lang="fr-BE" sz="3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(5%)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BE" sz="34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Gestion des déchets </a:t>
            </a:r>
            <a:r>
              <a:rPr lang="fr-BE" sz="34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(2%)</a:t>
            </a:r>
          </a:p>
          <a:p>
            <a:pPr marL="971550" lvl="1" indent="-514350">
              <a:buFont typeface="+mj-lt"/>
              <a:buAutoNum type="arabicPeriod"/>
            </a:pPr>
            <a:endParaRPr lang="nl-BE" sz="340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pPr algn="r">
              <a:buFont typeface="Symbol" panose="05050102010706020507" pitchFamily="18" charset="2"/>
              <a:buChar char="Þ"/>
            </a:pPr>
            <a:r>
              <a:rPr lang="fr-BE" sz="2200" b="0" i="1" strike="noStrike" cap="none" spc="0" baseline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sur la base des données de la cogénération (1153t CO</a:t>
            </a:r>
            <a:r>
              <a:rPr lang="fr-BE" sz="2200" b="0" i="1" strike="noStrike" cap="none" spc="0" baseline="-2500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2</a:t>
            </a:r>
            <a:r>
              <a:rPr lang="fr-BE" sz="2200" b="0" i="1" strike="noStrike" cap="none" spc="0" baseline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eq)</a:t>
            </a:r>
            <a:r>
              <a:rPr lang="fr-BE" sz="2200" b="0" i="0" strike="noStrike" cap="none" spc="0" baseline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.</a:t>
            </a:r>
          </a:p>
          <a:p>
            <a:pPr marL="0" indent="0" algn="r">
              <a:buNone/>
            </a:pPr>
            <a:r>
              <a:rPr lang="fr-BE" sz="2200" b="0" i="1" strike="noStrike" cap="none" spc="0" baseline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 et 10% de déplacements en voiture au lieu du train (332t CO</a:t>
            </a:r>
            <a:r>
              <a:rPr lang="fr-BE" sz="2200" b="0" i="1" strike="noStrike" cap="none" spc="0" baseline="-2500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2</a:t>
            </a:r>
            <a:r>
              <a:rPr lang="fr-BE" sz="2200" b="0" i="1" strike="noStrike" cap="none" spc="0" baseline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eq)</a:t>
            </a:r>
            <a:r>
              <a:rPr lang="fr-BE" sz="2200" b="0" i="0" strike="noStrike" cap="none" spc="0" baseline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.</a:t>
            </a:r>
            <a:endParaRPr lang="en-GB" sz="2200" b="1" i="1">
              <a:solidFill>
                <a:srgbClr val="0051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>
              <a:latin typeface="+mj-lt"/>
            </a:endParaRPr>
          </a:p>
        </p:txBody>
      </p:sp>
      <p:pic>
        <p:nvPicPr>
          <p:cNvPr id="4" name="Afbeelding 3" descr="Afbeelding met klok&#10;&#10;Automatisch gegenereerde beschrijving">
            <a:extLst>
              <a:ext uri="{FF2B5EF4-FFF2-40B4-BE49-F238E27FC236}">
                <a16:creationId xmlns:a16="http://schemas.microsoft.com/office/drawing/2014/main" id="{018F8967-C819-4A26-83BA-79461765D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5105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vak 16">
            <a:extLst>
              <a:ext uri="{FF2B5EF4-FFF2-40B4-BE49-F238E27FC236}">
                <a16:creationId xmlns:a16="http://schemas.microsoft.com/office/drawing/2014/main" id="{4D43AA09-0B51-42B0-BC97-BAD5BA8F2F1D}"/>
              </a:ext>
            </a:extLst>
          </p:cNvPr>
          <p:cNvSpPr txBox="1"/>
          <p:nvPr/>
        </p:nvSpPr>
        <p:spPr>
          <a:xfrm>
            <a:off x="1281220" y="97266"/>
            <a:ext cx="9428375" cy="5186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8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R é s u l t a t s  </a:t>
            </a:r>
            <a:r>
              <a:rPr lang="fr-BE" sz="2800" b="1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E m p r e i n t e C a r b o n e 2 0 1 9  A e r o p o l i s</a:t>
            </a:r>
          </a:p>
        </p:txBody>
      </p:sp>
      <p:pic>
        <p:nvPicPr>
          <p:cNvPr id="6" name="Tijdelijke aanduiding voor inhoud 14">
            <a:extLst>
              <a:ext uri="{FF2B5EF4-FFF2-40B4-BE49-F238E27FC236}">
                <a16:creationId xmlns:a16="http://schemas.microsoft.com/office/drawing/2014/main" id="{1AC01B6B-A15B-44AC-82A9-D7489410F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084" y="914400"/>
            <a:ext cx="10484445" cy="575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0143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EB62239-2999-4003-89EB-76D92FCE3CC8}"/>
              </a:ext>
            </a:extLst>
          </p:cNvPr>
          <p:cNvSpPr txBox="1"/>
          <p:nvPr/>
        </p:nvSpPr>
        <p:spPr>
          <a:xfrm>
            <a:off x="1281220" y="97266"/>
            <a:ext cx="9428375" cy="5186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8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R é s u l t a t s  </a:t>
            </a:r>
            <a:r>
              <a:rPr lang="fr-BE" sz="2800" b="1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E m p r e i n t e C a r b o n e 2 0 1 9  A e r o p o l i s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D339EAED-ABF9-4121-8455-8A81FE01D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0462" y="688639"/>
            <a:ext cx="3716693" cy="596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6173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E13C26-14E0-4190-B7D9-D8C92E58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Empreinte carbone 2019</a:t>
            </a:r>
            <a:endParaRPr lang="nl-BE">
              <a:solidFill>
                <a:srgbClr val="1D3535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49F185-4C28-4BD7-B3A1-7D08CD6AB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BE" sz="39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Empreinte carbone totale 5.447 tonnes de CO</a:t>
            </a:r>
            <a:r>
              <a:rPr lang="fr-BE" sz="3900" b="1" i="0" strike="noStrike" cap="none" spc="0" baseline="-2500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2</a:t>
            </a:r>
            <a:r>
              <a:rPr lang="fr-BE" sz="39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eq</a:t>
            </a:r>
          </a:p>
          <a:p>
            <a:pPr marL="0" indent="0" algn="ctr">
              <a:buNone/>
            </a:pPr>
            <a:endParaRPr lang="nl-BE" sz="3600" dirty="0">
              <a:solidFill>
                <a:srgbClr val="0093A7"/>
              </a:solidFill>
              <a:latin typeface="+mj-lt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indent="0" algn="ctr">
              <a:buNone/>
            </a:pPr>
            <a:r>
              <a:rPr lang="fr-BE" sz="3600" b="0" i="0" strike="noStrike" cap="none" spc="0" baseline="0" dirty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1300 ETP d’occupation totale Aeropolis</a:t>
            </a:r>
          </a:p>
          <a:p>
            <a:pPr marL="0" indent="0" algn="ctr">
              <a:buNone/>
            </a:pPr>
            <a:r>
              <a:rPr lang="nl-BE" sz="3600" dirty="0">
                <a:solidFill>
                  <a:srgbClr val="00517D"/>
                </a:solidFill>
                <a:latin typeface="+mj-lt"/>
                <a:cs typeface="Arial" panose="020B0604020202020204" pitchFamily="34" charset="0"/>
                <a:sym typeface="Symbol" panose="05050102010706020507" pitchFamily="18" charset="2"/>
              </a:rPr>
              <a:t></a:t>
            </a:r>
            <a:endParaRPr lang="nl-BE" sz="1600" dirty="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BE" sz="36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Empreinte carbone par ETP </a:t>
            </a:r>
            <a:r>
              <a:rPr lang="fr-BE" sz="36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4,19 tonnes de CO</a:t>
            </a:r>
            <a:r>
              <a:rPr lang="fr-BE" sz="3600" b="1" i="0" strike="noStrike" cap="none" spc="0" baseline="-2500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2</a:t>
            </a:r>
            <a:r>
              <a:rPr lang="fr-BE" sz="36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eq</a:t>
            </a:r>
          </a:p>
          <a:p>
            <a:pPr algn="ctr"/>
            <a:endParaRPr lang="nl-BE" dirty="0">
              <a:latin typeface="+mj-lt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spcAft>
                <a:spcPct val="0"/>
              </a:spcAft>
              <a:buNone/>
            </a:pPr>
            <a:endParaRPr lang="nl-BE" sz="1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buFont typeface="Symbol" panose="05050102010706020507" pitchFamily="18" charset="2"/>
              <a:buChar char="Þ"/>
            </a:pPr>
            <a:r>
              <a:rPr lang="fr-BE" sz="2800" b="0" i="1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Aeropolis fait mieux que la moyenne des immeubles de bureaux</a:t>
            </a:r>
            <a:endParaRPr lang="en-GB" i="1" dirty="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fr-BE" sz="2800" b="0" i="1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qui est de 4,7 tonnes de CO</a:t>
            </a:r>
            <a:r>
              <a:rPr lang="fr-BE" sz="2800" b="0" i="1" strike="noStrike" cap="none" spc="0" baseline="-2500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2</a:t>
            </a:r>
            <a:r>
              <a:rPr lang="fr-BE" sz="2800" b="0" i="1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eq par ETP</a:t>
            </a:r>
            <a:endParaRPr lang="fr-BE" sz="2800" b="0" i="0" strike="noStrike" cap="none" spc="0" baseline="0" dirty="0">
              <a:solidFill>
                <a:srgbClr val="00517D"/>
              </a:solidFill>
              <a:effectLst/>
              <a:latin typeface="Calibri Light"/>
              <a:ea typeface="Calibri Light"/>
              <a:cs typeface="Calibri Light"/>
            </a:endParaRPr>
          </a:p>
          <a:p>
            <a:pPr marL="0" indent="0">
              <a:buNone/>
            </a:pPr>
            <a:endParaRPr lang="nl-BE" dirty="0">
              <a:latin typeface="+mj-lt"/>
            </a:endParaRPr>
          </a:p>
        </p:txBody>
      </p:sp>
      <p:pic>
        <p:nvPicPr>
          <p:cNvPr id="5" name="Afbeelding 4" descr="Afbeelding met klok&#10;&#10;Automatisch gegenereerde beschrijving">
            <a:extLst>
              <a:ext uri="{FF2B5EF4-FFF2-40B4-BE49-F238E27FC236}">
                <a16:creationId xmlns:a16="http://schemas.microsoft.com/office/drawing/2014/main" id="{587B77C4-E6DA-4DB5-A46C-C71A3E036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3081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6BD392-6E67-4AC3-B0D2-38EC1A118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Arial"/>
                <a:ea typeface="Arial"/>
                <a:cs typeface="Arial"/>
              </a:rPr>
              <a:t>Empreinte carbone 2019</a:t>
            </a:r>
            <a:endParaRPr lang="nl-BE">
              <a:solidFill>
                <a:srgbClr val="1D3535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255F99-D49A-4294-B076-C87557F5E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1" y="1825625"/>
            <a:ext cx="10874829" cy="4351338"/>
          </a:xfrm>
        </p:spPr>
        <p:txBody>
          <a:bodyPr/>
          <a:lstStyle/>
          <a:p>
            <a:pPr marL="0" indent="0">
              <a:buNone/>
            </a:pPr>
            <a:r>
              <a:rPr lang="fr-BE" sz="2800" b="1" i="1" strike="noStrike" cap="none" spc="0" baseline="0" dirty="0">
                <a:solidFill>
                  <a:srgbClr val="1D3535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</a:t>
            </a:r>
            <a:r>
              <a:rPr lang="fr-BE" sz="2800" b="1" i="1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 CO</a:t>
            </a:r>
            <a:r>
              <a:rPr lang="fr-BE" sz="2800" b="1" i="1" strike="noStrike" cap="none" spc="0" baseline="-2500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2</a:t>
            </a:r>
            <a:r>
              <a:rPr lang="fr-BE" sz="2800" b="1" i="1" strike="noStrike" cap="none" spc="0" baseline="0" dirty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eq en pourcentages</a:t>
            </a:r>
          </a:p>
          <a:p>
            <a:pPr marL="358775" indent="-358775">
              <a:buFont typeface="+mj-lt"/>
              <a:buAutoNum type="arabicPeriod"/>
            </a:pPr>
            <a:endParaRPr lang="nl-BE" dirty="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pPr marL="358775" indent="-358775">
              <a:buFont typeface="+mj-lt"/>
              <a:buAutoNum type="arabicPeriod"/>
            </a:pP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Déplacements travail-domicile + de service</a:t>
            </a:r>
            <a:r>
              <a:rPr lang="fr-BE" sz="2400" dirty="0">
                <a:solidFill>
                  <a:srgbClr val="00517D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fr-BE" sz="24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44,8%</a:t>
            </a:r>
          </a:p>
          <a:p>
            <a:pPr marL="358775" indent="-358775">
              <a:buFont typeface="+mj-lt"/>
              <a:buAutoNum type="arabicPeriod"/>
            </a:pP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Consommation énergétique bâtiments</a:t>
            </a:r>
            <a:r>
              <a:rPr lang="fr-BE" sz="2400" dirty="0">
                <a:solidFill>
                  <a:srgbClr val="00517D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fr-BE" sz="24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26,7%</a:t>
            </a:r>
          </a:p>
          <a:p>
            <a:pPr marL="358775" indent="-358775">
              <a:buFont typeface="+mj-lt"/>
              <a:buAutoNum type="arabicPeriod"/>
            </a:pP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Infrastructure/équipements/véhicules </a:t>
            </a:r>
            <a:r>
              <a:rPr lang="fr-BE" sz="24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18,9%</a:t>
            </a:r>
          </a:p>
          <a:p>
            <a:pPr marL="358775" indent="-358775">
              <a:buFont typeface="+mj-lt"/>
              <a:buAutoNum type="arabicPeriod"/>
            </a:pP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Matériels/services achetés 	   </a:t>
            </a:r>
            <a:r>
              <a:rPr lang="fr-BE" sz="24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9,2%</a:t>
            </a:r>
          </a:p>
          <a:p>
            <a:pPr marL="358775" indent="-358775">
              <a:buFont typeface="+mj-lt"/>
              <a:buAutoNum type="arabicPeriod"/>
            </a:pPr>
            <a:r>
              <a:rPr lang="fr-BE" sz="24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Déchets				   </a:t>
            </a:r>
            <a:r>
              <a:rPr lang="fr-BE" sz="2400" b="1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0,3%</a:t>
            </a:r>
          </a:p>
          <a:p>
            <a:endParaRPr lang="nl-BE" dirty="0">
              <a:latin typeface="+mj-lt"/>
            </a:endParaRP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15F929E0-3049-4BA9-8D6D-D3C3424519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11" t="14834" r="43345" b="5940"/>
          <a:stretch>
            <a:fillRect/>
          </a:stretch>
        </p:blipFill>
        <p:spPr>
          <a:xfrm>
            <a:off x="7208608" y="1358780"/>
            <a:ext cx="4252404" cy="4308373"/>
          </a:xfrm>
          <a:prstGeom prst="rect">
            <a:avLst/>
          </a:prstGeom>
        </p:spPr>
      </p:pic>
      <p:pic>
        <p:nvPicPr>
          <p:cNvPr id="19" name="Afbeelding 18" descr="Afbeelding met klok&#10;&#10;Automatisch gegenereerde beschrijving">
            <a:extLst>
              <a:ext uri="{FF2B5EF4-FFF2-40B4-BE49-F238E27FC236}">
                <a16:creationId xmlns:a16="http://schemas.microsoft.com/office/drawing/2014/main" id="{E06BB6AC-2730-4B16-8363-95A1A7BE8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957901-FF63-46CD-A999-2177B059C357}"/>
              </a:ext>
            </a:extLst>
          </p:cNvPr>
          <p:cNvSpPr/>
          <p:nvPr/>
        </p:nvSpPr>
        <p:spPr>
          <a:xfrm>
            <a:off x="11128528" y="5124893"/>
            <a:ext cx="439695" cy="542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13155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07B436-0822-4C75-9FBE-13F3CB165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Empreinte carbone 2019</a:t>
            </a:r>
            <a:endParaRPr lang="nl-BE">
              <a:solidFill>
                <a:srgbClr val="1D3535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091C15-9AFC-46E0-BA26-777B959D7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9314" y="1658030"/>
            <a:ext cx="4880285" cy="4351338"/>
          </a:xfrm>
        </p:spPr>
        <p:txBody>
          <a:bodyPr>
            <a:normAutofit lnSpcReduction="10000"/>
          </a:bodyPr>
          <a:lstStyle/>
          <a:p>
            <a:endParaRPr lang="nl-BE" sz="240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fr-BE" sz="2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Scope 1 </a:t>
            </a:r>
            <a:r>
              <a:rPr lang="fr-BE" sz="2200" b="1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émissions directes sur site</a:t>
            </a:r>
            <a:r>
              <a:rPr lang="fr-BE" sz="2000" b="1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	</a:t>
            </a:r>
            <a:r>
              <a:rPr lang="fr-BE" sz="16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 	   	</a:t>
            </a:r>
            <a:r>
              <a:rPr lang="fr-BE" sz="2200" b="0" i="0" strike="noStrike" cap="none" spc="0" baseline="0">
                <a:solidFill>
                  <a:srgbClr val="0093A7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</a:t>
            </a:r>
            <a:r>
              <a:rPr lang="fr-BE" sz="22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645 tonnes de CO</a:t>
            </a:r>
            <a:r>
              <a:rPr lang="fr-BE" sz="2200" b="1" i="0" strike="noStrike" cap="none" spc="0" baseline="-2500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2</a:t>
            </a:r>
            <a:r>
              <a:rPr lang="fr-BE" sz="2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eq </a:t>
            </a:r>
            <a:r>
              <a:rPr lang="fr-BE" sz="22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(12%)</a:t>
            </a:r>
          </a:p>
          <a:p>
            <a:endParaRPr lang="nl-BE" sz="240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fr-BE" sz="2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Scope 2 </a:t>
            </a:r>
            <a:r>
              <a:rPr lang="fr-BE" sz="2200" b="1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émissions indirectes électricité	</a:t>
            </a:r>
            <a:r>
              <a:rPr lang="fr-BE" sz="16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   	</a:t>
            </a:r>
            <a:r>
              <a:rPr lang="fr-BE" sz="2400" b="0" i="0" strike="noStrike" cap="none" spc="0" baseline="0">
                <a:solidFill>
                  <a:srgbClr val="0093A7"/>
                </a:solidFill>
                <a:effectLst/>
                <a:latin typeface="Calibri"/>
                <a:ea typeface="Calibri"/>
                <a:cs typeface="Calibri"/>
              </a:rPr>
              <a:t> 	</a:t>
            </a:r>
            <a:r>
              <a:rPr lang="fr-BE" sz="2200" b="0" i="0" strike="noStrike" cap="none" spc="0" baseline="0">
                <a:solidFill>
                  <a:srgbClr val="0093A7"/>
                </a:solidFill>
                <a:effectLst/>
                <a:latin typeface="Symbol"/>
                <a:ea typeface="Calibri"/>
                <a:cs typeface="Calibri"/>
                <a:sym typeface="Symbol"/>
              </a:rPr>
              <a:t></a:t>
            </a:r>
            <a:r>
              <a:rPr lang="fr-BE" sz="22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812 tonnes CO</a:t>
            </a:r>
            <a:r>
              <a:rPr lang="fr-BE" sz="2200" b="1" i="0" strike="noStrike" cap="none" spc="0" baseline="-2500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2</a:t>
            </a:r>
            <a:r>
              <a:rPr lang="fr-BE" sz="2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eq </a:t>
            </a:r>
            <a:r>
              <a:rPr lang="fr-BE" sz="22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(15%)</a:t>
            </a:r>
          </a:p>
          <a:p>
            <a:endParaRPr lang="nl-BE" sz="2400">
              <a:solidFill>
                <a:srgbClr val="00517D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fr-BE" sz="2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Scope 3 </a:t>
            </a:r>
            <a:r>
              <a:rPr lang="fr-BE" sz="2200" b="1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autres émissions indirectes</a:t>
            </a:r>
            <a:r>
              <a:rPr lang="fr-BE" sz="16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	 		</a:t>
            </a:r>
            <a:r>
              <a:rPr lang="fr-BE" sz="2400" b="0" i="0" strike="noStrike" cap="none" spc="0" baseline="0">
                <a:solidFill>
                  <a:srgbClr val="0093A7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fr-BE" sz="2200" b="0" i="0" strike="noStrike" cap="none" spc="0" baseline="0">
                <a:solidFill>
                  <a:srgbClr val="0093A7"/>
                </a:solidFill>
                <a:effectLst/>
                <a:latin typeface="Symbol"/>
                <a:ea typeface="Calibri"/>
                <a:cs typeface="Calibri"/>
                <a:sym typeface="Symbol"/>
              </a:rPr>
              <a:t></a:t>
            </a:r>
            <a:r>
              <a:rPr lang="fr-BE" sz="22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  <a:r>
              <a:rPr lang="fr-BE" sz="2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3991 tonnes CO</a:t>
            </a:r>
            <a:r>
              <a:rPr lang="fr-BE" sz="2200" b="1" i="0" strike="noStrike" cap="none" spc="0" baseline="-2500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2</a:t>
            </a:r>
            <a:r>
              <a:rPr lang="fr-BE" sz="2200" b="1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eq </a:t>
            </a:r>
            <a:r>
              <a:rPr lang="fr-BE" sz="2200" b="0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(73%)</a:t>
            </a:r>
            <a:endParaRPr lang="nl-BE" sz="2200">
              <a:solidFill>
                <a:srgbClr val="0093A7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l-BE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B06BE71-E649-44CB-B867-16D62CB62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6233722" cy="421594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9F732B6-903B-4867-B910-89D4B538137F}"/>
              </a:ext>
            </a:extLst>
          </p:cNvPr>
          <p:cNvSpPr txBox="1"/>
          <p:nvPr/>
        </p:nvSpPr>
        <p:spPr>
          <a:xfrm>
            <a:off x="5625723" y="6009368"/>
            <a:ext cx="6413876" cy="915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sz="1800" b="0" i="1" strike="noStrike" cap="none" spc="0" baseline="0">
                <a:solidFill>
                  <a:srgbClr val="1D3535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</a:t>
            </a:r>
            <a:r>
              <a:rPr lang="fr-BE" sz="1800" b="0" i="1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 L’empreinte carbone dans les scopes 1, 2 et 3 est nécessaire pour</a:t>
            </a:r>
            <a:endParaRPr lang="en-GB" i="1">
              <a:solidFill>
                <a:srgbClr val="1D3535"/>
              </a:solidFill>
              <a:latin typeface="+mj-lt"/>
              <a:cs typeface="Arial" panose="020B0604020202020204" pitchFamily="34" charset="0"/>
            </a:endParaRPr>
          </a:p>
          <a:p>
            <a:pPr algn="r"/>
            <a:r>
              <a:rPr lang="fr-BE" sz="1800" b="0" i="1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rapportage externe selon la norme ISO14064 et le protocole GES</a:t>
            </a:r>
          </a:p>
          <a:p>
            <a:endParaRPr lang="nl-BE"/>
          </a:p>
        </p:txBody>
      </p:sp>
      <p:pic>
        <p:nvPicPr>
          <p:cNvPr id="6" name="Afbeelding 5" descr="Afbeelding met klok&#10;&#10;Automatisch gegenereerde beschrijving">
            <a:extLst>
              <a:ext uri="{FF2B5EF4-FFF2-40B4-BE49-F238E27FC236}">
                <a16:creationId xmlns:a16="http://schemas.microsoft.com/office/drawing/2014/main" id="{8402C1D4-22CB-45C2-BE76-CD8A1C1EB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1918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D29703-0EDF-4349-885C-C30AF43C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Arial"/>
                <a:ea typeface="Arial"/>
                <a:cs typeface="Arial"/>
              </a:rPr>
              <a:t>Empreinte carbone 2019</a:t>
            </a:r>
            <a:endParaRPr lang="nl-BE">
              <a:solidFill>
                <a:srgbClr val="1D3535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605CA8-D031-4C7C-8A10-95C4B1E25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6139"/>
            <a:ext cx="110925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sz="2400" b="0" i="0" strike="noStrike" cap="none" spc="0" baseline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L'empreinte carbone totale est la somme des émissions de CO</a:t>
            </a:r>
            <a:r>
              <a:rPr lang="fr-BE" sz="2400" b="0" i="0" strike="noStrike" cap="none" spc="0" baseline="-2500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2</a:t>
            </a:r>
            <a:r>
              <a:rPr lang="fr-BE" sz="2400" b="0" i="0" strike="noStrike" cap="none" spc="0" baseline="0">
                <a:solidFill>
                  <a:srgbClr val="1D3535"/>
                </a:solidFill>
                <a:effectLst/>
                <a:latin typeface="Calibri"/>
                <a:ea typeface="Calibri"/>
                <a:cs typeface="Calibri"/>
              </a:rPr>
              <a:t> résultant </a:t>
            </a:r>
          </a:p>
          <a:p>
            <a:r>
              <a:rPr lang="fr-BE" sz="2400" b="0" i="0" strike="noStrike" cap="none" spc="0" baseline="0">
                <a:solidFill>
                  <a:srgbClr val="0093A7"/>
                </a:solidFill>
                <a:effectLst/>
                <a:latin typeface="Calibri"/>
                <a:ea typeface="Calibri"/>
                <a:cs typeface="Calibri"/>
              </a:rPr>
              <a:t>du fonctionnement facilitaire quotidien de la Maison du Travail</a:t>
            </a:r>
            <a:endParaRPr lang="nl-BE" sz="2400">
              <a:solidFill>
                <a:srgbClr val="1D3535"/>
              </a:solidFill>
            </a:endParaRPr>
          </a:p>
          <a:p>
            <a:r>
              <a:rPr lang="fr-BE" sz="2400" b="0" i="0" strike="noStrike" cap="none" spc="0" baseline="0">
                <a:solidFill>
                  <a:srgbClr val="0093A7"/>
                </a:solidFill>
                <a:effectLst/>
                <a:latin typeface="Calibri"/>
                <a:ea typeface="Calibri"/>
                <a:cs typeface="Calibri"/>
              </a:rPr>
              <a:t>de l'utilisation des bureaux par les organisations locataires</a:t>
            </a:r>
            <a:endParaRPr lang="nl-BE" sz="2400">
              <a:solidFill>
                <a:srgbClr val="1D3535"/>
              </a:solidFill>
            </a:endParaRPr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7301E391-6B2E-415D-B6A6-944610D38B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3703560"/>
              </p:ext>
            </p:extLst>
          </p:nvPr>
        </p:nvGraphicFramePr>
        <p:xfrm>
          <a:off x="838200" y="3011540"/>
          <a:ext cx="10515599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1189">
                  <a:extLst>
                    <a:ext uri="{9D8B030D-6E8A-4147-A177-3AD203B41FA5}">
                      <a16:colId xmlns:a16="http://schemas.microsoft.com/office/drawing/2014/main" val="3130342010"/>
                    </a:ext>
                  </a:extLst>
                </a:gridCol>
                <a:gridCol w="1923730">
                  <a:extLst>
                    <a:ext uri="{9D8B030D-6E8A-4147-A177-3AD203B41FA5}">
                      <a16:colId xmlns:a16="http://schemas.microsoft.com/office/drawing/2014/main" val="861019254"/>
                    </a:ext>
                  </a:extLst>
                </a:gridCol>
                <a:gridCol w="1094821">
                  <a:extLst>
                    <a:ext uri="{9D8B030D-6E8A-4147-A177-3AD203B41FA5}">
                      <a16:colId xmlns:a16="http://schemas.microsoft.com/office/drawing/2014/main" val="3414328549"/>
                    </a:ext>
                  </a:extLst>
                </a:gridCol>
                <a:gridCol w="1928926">
                  <a:extLst>
                    <a:ext uri="{9D8B030D-6E8A-4147-A177-3AD203B41FA5}">
                      <a16:colId xmlns:a16="http://schemas.microsoft.com/office/drawing/2014/main" val="828031172"/>
                    </a:ext>
                  </a:extLst>
                </a:gridCol>
                <a:gridCol w="982870">
                  <a:extLst>
                    <a:ext uri="{9D8B030D-6E8A-4147-A177-3AD203B41FA5}">
                      <a16:colId xmlns:a16="http://schemas.microsoft.com/office/drawing/2014/main" val="238946480"/>
                    </a:ext>
                  </a:extLst>
                </a:gridCol>
                <a:gridCol w="1574063">
                  <a:extLst>
                    <a:ext uri="{9D8B030D-6E8A-4147-A177-3AD203B41FA5}">
                      <a16:colId xmlns:a16="http://schemas.microsoft.com/office/drawing/2014/main" val="7057250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nl-BE">
                        <a:solidFill>
                          <a:srgbClr val="00517D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i="0" strike="noStrike" cap="none" spc="0" baseline="0">
                          <a:solidFill>
                            <a:srgbClr val="1D3535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Maison du Travail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BE" sz="2000">
                        <a:solidFill>
                          <a:srgbClr val="1D353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i="0" strike="noStrike" cap="none" spc="0" baseline="0">
                          <a:solidFill>
                            <a:srgbClr val="1D3535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Organisations locataires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nl-BE" sz="2000">
                        <a:solidFill>
                          <a:srgbClr val="1D353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i="0" strike="noStrike" cap="none" spc="0" baseline="0">
                          <a:solidFill>
                            <a:srgbClr val="1D3535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99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Energie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364,04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25%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1.092,14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75%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1.456,18</a:t>
                      </a:r>
                      <a:endParaRPr lang="nl-BE" sz="2000">
                        <a:solidFill>
                          <a:srgbClr val="00517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161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Intrants</a:t>
                      </a:r>
                      <a:endParaRPr lang="nl-BE" sz="2000">
                        <a:solidFill>
                          <a:srgbClr val="00517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139,50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39%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360,16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61%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499,66</a:t>
                      </a:r>
                      <a:endParaRPr lang="nl-BE" sz="2000">
                        <a:solidFill>
                          <a:srgbClr val="00517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27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Transport de marchandises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0,00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0,00</a:t>
                      </a:r>
                      <a:endParaRPr lang="nl-BE" sz="2000">
                        <a:solidFill>
                          <a:srgbClr val="00517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0,00</a:t>
                      </a:r>
                      <a:endParaRPr lang="nl-BE" sz="2000">
                        <a:solidFill>
                          <a:srgbClr val="00517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189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Transport de personnes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150,29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2.291,90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94%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2.442,19</a:t>
                      </a:r>
                      <a:endParaRPr lang="nl-BE" sz="2000">
                        <a:solidFill>
                          <a:srgbClr val="00517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564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Déchets directs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18,83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0,00</a:t>
                      </a:r>
                      <a:endParaRPr lang="nl-BE" sz="2000">
                        <a:solidFill>
                          <a:srgbClr val="00517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18,83</a:t>
                      </a:r>
                      <a:endParaRPr lang="nl-BE" sz="2000">
                        <a:solidFill>
                          <a:srgbClr val="00517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52409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Biens d'équipement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933,80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91%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96,71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93A7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0" i="0" strike="noStrike" cap="none" spc="0" baseline="0">
                          <a:solidFill>
                            <a:srgbClr val="00517D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1.030,51</a:t>
                      </a:r>
                      <a:endParaRPr lang="nl-BE" sz="2000">
                        <a:solidFill>
                          <a:srgbClr val="00517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60377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fr-BE" sz="2000" b="1" i="0" strike="noStrike" cap="none" spc="0" baseline="0">
                          <a:solidFill>
                            <a:srgbClr val="1D3535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i="0" strike="noStrike" cap="none" spc="0" baseline="0">
                          <a:solidFill>
                            <a:srgbClr val="1D3535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1.606,46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i="0" strike="noStrike" cap="none" spc="0" baseline="0">
                          <a:solidFill>
                            <a:srgbClr val="1D3535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29%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i="0" strike="noStrike" cap="none" spc="0" baseline="0">
                          <a:solidFill>
                            <a:srgbClr val="1D3535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3.840,89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i="0" strike="noStrike" cap="none" spc="0" baseline="0">
                          <a:solidFill>
                            <a:srgbClr val="1D3535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71%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i="0" strike="noStrike" cap="none" spc="0" baseline="0">
                          <a:solidFill>
                            <a:srgbClr val="1D3535"/>
                          </a:solidFill>
                          <a:effectLst/>
                          <a:latin typeface="Arial"/>
                          <a:ea typeface="Arial"/>
                          <a:cs typeface="Arial"/>
                        </a:rPr>
                        <a:t>5.447,35</a:t>
                      </a:r>
                      <a:endParaRPr lang="nl-BE" sz="2000" b="1">
                        <a:solidFill>
                          <a:srgbClr val="1D3535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759768"/>
                  </a:ext>
                </a:extLst>
              </a:tr>
            </a:tbl>
          </a:graphicData>
        </a:graphic>
      </p:graphicFrame>
      <p:pic>
        <p:nvPicPr>
          <p:cNvPr id="5" name="Afbeelding 4" descr="Afbeelding met klok&#10;&#10;Automatisch gegenereerde beschrijving">
            <a:extLst>
              <a:ext uri="{FF2B5EF4-FFF2-40B4-BE49-F238E27FC236}">
                <a16:creationId xmlns:a16="http://schemas.microsoft.com/office/drawing/2014/main" id="{F1D2B99C-DA37-462E-83B7-B3812355B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9834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vak 16">
            <a:extLst>
              <a:ext uri="{FF2B5EF4-FFF2-40B4-BE49-F238E27FC236}">
                <a16:creationId xmlns:a16="http://schemas.microsoft.com/office/drawing/2014/main" id="{4D43AA09-0B51-42B0-BC97-BAD5BA8F2F1D}"/>
              </a:ext>
            </a:extLst>
          </p:cNvPr>
          <p:cNvSpPr txBox="1"/>
          <p:nvPr/>
        </p:nvSpPr>
        <p:spPr>
          <a:xfrm>
            <a:off x="1281220" y="97266"/>
            <a:ext cx="9428375" cy="5186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8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R é s u l t a t s  </a:t>
            </a:r>
            <a:r>
              <a:rPr lang="fr-BE" sz="2800" b="1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E m p r e i n t e C a r b o n e 2 0 1 9  A e r o p o l i s</a:t>
            </a:r>
          </a:p>
        </p:txBody>
      </p:sp>
      <p:pic>
        <p:nvPicPr>
          <p:cNvPr id="6" name="Tijdelijke aanduiding voor inhoud 14">
            <a:extLst>
              <a:ext uri="{FF2B5EF4-FFF2-40B4-BE49-F238E27FC236}">
                <a16:creationId xmlns:a16="http://schemas.microsoft.com/office/drawing/2014/main" id="{D5FDB61B-CD8C-4736-AA74-496D6A751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904" y="905522"/>
            <a:ext cx="10794103" cy="592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5744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vak 16">
            <a:extLst>
              <a:ext uri="{FF2B5EF4-FFF2-40B4-BE49-F238E27FC236}">
                <a16:creationId xmlns:a16="http://schemas.microsoft.com/office/drawing/2014/main" id="{4D43AA09-0B51-42B0-BC97-BAD5BA8F2F1D}"/>
              </a:ext>
            </a:extLst>
          </p:cNvPr>
          <p:cNvSpPr txBox="1"/>
          <p:nvPr/>
        </p:nvSpPr>
        <p:spPr>
          <a:xfrm>
            <a:off x="1281220" y="97266"/>
            <a:ext cx="9428375" cy="5186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8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R é s u l t a t s  </a:t>
            </a:r>
            <a:r>
              <a:rPr lang="fr-BE" sz="2800" b="1" i="0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E m p r e i n t e C a r b o n e 2 0 1 9  A e r o p o l i s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4EE687A-4476-427D-BC28-D3BD3CB5B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23644" y="666214"/>
            <a:ext cx="3363598" cy="609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9770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07D68-3F63-4EC0-AAB8-63E31CFFF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Arial"/>
                <a:ea typeface="Arial"/>
                <a:cs typeface="Arial"/>
              </a:rPr>
              <a:t>Empreinte carbone 2020-2030</a:t>
            </a:r>
            <a:endParaRPr lang="nl-BE">
              <a:solidFill>
                <a:srgbClr val="1D3535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1D82A0-155E-4B0A-ABA3-23210EE6A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57878" cy="5032375"/>
          </a:xfrm>
        </p:spPr>
        <p:txBody>
          <a:bodyPr>
            <a:normAutofit fontScale="87500"/>
          </a:bodyPr>
          <a:lstStyle/>
          <a:p>
            <a:pPr marL="0" indent="0">
              <a:buNone/>
            </a:pPr>
            <a:r>
              <a:rPr lang="fr-BE" sz="3600" b="0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Actions de réduction possibles </a:t>
            </a:r>
            <a:r>
              <a:rPr lang="fr-BE" sz="3600" b="1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1 673 tonnes de CO</a:t>
            </a:r>
            <a:r>
              <a:rPr lang="fr-BE" sz="3600" b="1" i="0" strike="noStrike" cap="none" spc="0" baseline="-2500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2</a:t>
            </a:r>
            <a:r>
              <a:rPr lang="fr-BE" sz="3600" b="1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eq   °</a:t>
            </a:r>
            <a:endParaRPr lang="nl-BE" sz="3600" dirty="0">
              <a:solidFill>
                <a:srgbClr val="00517D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l-BE" dirty="0"/>
          </a:p>
          <a:p>
            <a:pPr marL="971550" lvl="1" indent="-514350">
              <a:buFont typeface="+mj-lt"/>
              <a:buAutoNum type="arabicPeriod"/>
            </a:pPr>
            <a:r>
              <a:rPr lang="fr-BE" sz="3200" b="0" i="0" strike="noStrike" cap="none" spc="0" baseline="0" dirty="0">
                <a:solidFill>
                  <a:srgbClr val="0093A7"/>
                </a:solidFill>
                <a:effectLst/>
                <a:latin typeface="Arial"/>
                <a:ea typeface="Arial"/>
                <a:cs typeface="Arial"/>
              </a:rPr>
              <a:t>Choix d'un fournisseur d'énergie 100 % verte </a:t>
            </a:r>
            <a:r>
              <a:rPr lang="fr-BE" sz="3200" b="0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(37 %)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BE" sz="3200" b="0" i="0" strike="noStrike" cap="none" spc="0" baseline="0" dirty="0">
                <a:solidFill>
                  <a:srgbClr val="0093A7"/>
                </a:solidFill>
                <a:effectLst/>
                <a:latin typeface="Arial"/>
                <a:ea typeface="Arial"/>
                <a:cs typeface="Arial"/>
              </a:rPr>
              <a:t>100% de véhicules électriques d'ici 2026 </a:t>
            </a:r>
            <a:r>
              <a:rPr lang="fr-BE" sz="3000" b="0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(22%)</a:t>
            </a:r>
            <a:endParaRPr lang="nl-NL" sz="3200" dirty="0">
              <a:solidFill>
                <a:srgbClr val="0051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fr-BE" sz="3200" b="0" i="0" strike="noStrike" cap="none" spc="0" baseline="0" dirty="0">
                <a:solidFill>
                  <a:srgbClr val="0093A7"/>
                </a:solidFill>
                <a:effectLst/>
                <a:latin typeface="Arial"/>
                <a:ea typeface="Arial"/>
                <a:cs typeface="Arial"/>
              </a:rPr>
              <a:t>Isolation des toits et des façades </a:t>
            </a:r>
            <a:r>
              <a:rPr lang="fr-BE" sz="3200" b="0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(12%)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BE" sz="3200" b="0" i="0" strike="noStrike" cap="none" spc="0" baseline="0" dirty="0">
                <a:solidFill>
                  <a:srgbClr val="0093A7"/>
                </a:solidFill>
                <a:effectLst/>
                <a:latin typeface="Arial"/>
                <a:ea typeface="Arial"/>
                <a:cs typeface="Arial"/>
              </a:rPr>
              <a:t>Contrôle de la fréquence des ventilateurs </a:t>
            </a:r>
            <a:r>
              <a:rPr lang="fr-BE" sz="3200" b="0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(11%)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BE" sz="3200" b="0" i="0" strike="noStrike" cap="none" spc="0" baseline="0" dirty="0">
                <a:solidFill>
                  <a:srgbClr val="0093A7"/>
                </a:solidFill>
                <a:effectLst/>
                <a:latin typeface="Arial"/>
                <a:ea typeface="Arial"/>
                <a:cs typeface="Arial"/>
              </a:rPr>
              <a:t>Offre de repas végétariens </a:t>
            </a:r>
            <a:r>
              <a:rPr lang="fr-BE" sz="3200" b="0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(7%)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BE" sz="3200" b="0" i="0" strike="noStrike" cap="none" spc="0" baseline="0" dirty="0">
                <a:solidFill>
                  <a:srgbClr val="0093A7"/>
                </a:solidFill>
                <a:effectLst/>
                <a:latin typeface="Arial"/>
                <a:ea typeface="Arial"/>
                <a:cs typeface="Arial"/>
              </a:rPr>
              <a:t>Encourager davantage les transports en commun </a:t>
            </a:r>
            <a:r>
              <a:rPr lang="fr-BE" sz="3200" b="0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(5%)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BE" sz="3200" b="0" i="0" strike="noStrike" cap="none" spc="0" baseline="0" dirty="0">
                <a:solidFill>
                  <a:srgbClr val="0093A7"/>
                </a:solidFill>
                <a:effectLst/>
                <a:latin typeface="Arial"/>
                <a:ea typeface="Arial"/>
                <a:cs typeface="Arial"/>
              </a:rPr>
              <a:t>Plan d’éclairage phase 2 </a:t>
            </a:r>
            <a:r>
              <a:rPr lang="fr-BE" sz="3200" b="0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(4%)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BE" sz="3200" b="0" i="0" strike="noStrike" cap="none" spc="0" baseline="0" dirty="0">
                <a:solidFill>
                  <a:srgbClr val="0093A7"/>
                </a:solidFill>
                <a:effectLst/>
                <a:latin typeface="Arial"/>
                <a:ea typeface="Arial"/>
                <a:cs typeface="Arial"/>
              </a:rPr>
              <a:t>Prolongation de la durée de vie du matériel informatique </a:t>
            </a:r>
            <a:r>
              <a:rPr lang="fr-BE" sz="3200" b="0" i="0" strike="noStrike" cap="none" spc="0" baseline="0" dirty="0">
                <a:solidFill>
                  <a:srgbClr val="00517D"/>
                </a:solidFill>
                <a:effectLst/>
                <a:latin typeface="Arial"/>
                <a:ea typeface="Arial"/>
                <a:cs typeface="Arial"/>
              </a:rPr>
              <a:t>(2%)</a:t>
            </a:r>
          </a:p>
          <a:p>
            <a:endParaRPr lang="nl-BE" dirty="0"/>
          </a:p>
        </p:txBody>
      </p:sp>
      <p:pic>
        <p:nvPicPr>
          <p:cNvPr id="5" name="Afbeelding 4" descr="Afbeelding met klok&#10;&#10;Automatisch gegenereerde beschrijving">
            <a:extLst>
              <a:ext uri="{FF2B5EF4-FFF2-40B4-BE49-F238E27FC236}">
                <a16:creationId xmlns:a16="http://schemas.microsoft.com/office/drawing/2014/main" id="{CB610837-CFD8-405C-B38E-2176F5D80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6106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A2D0-E204-4B1C-8F74-8410997C9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4. Analyse de durabilité</a:t>
            </a:r>
            <a:endParaRPr lang="en-GB" b="1">
              <a:solidFill>
                <a:srgbClr val="1D3535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B5F8F86E-E4AA-4458-81D3-1B352FB877B7}"/>
              </a:ext>
            </a:extLst>
          </p:cNvPr>
          <p:cNvSpPr txBox="1"/>
          <p:nvPr/>
        </p:nvSpPr>
        <p:spPr>
          <a:xfrm>
            <a:off x="838200" y="1825625"/>
            <a:ext cx="46019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Enquête en 8 catégories</a:t>
            </a:r>
          </a:p>
          <a:p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Score basé sur les bonnes pratiques </a:t>
            </a:r>
            <a:r>
              <a:rPr lang="fr-BE" sz="2800" b="0" i="0" strike="noStrike" cap="none" spc="0" baseline="0" dirty="0" err="1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Ecolife</a:t>
            </a:r>
            <a:r>
              <a:rPr lang="fr-BE" sz="2800" b="0" i="0" strike="noStrike" cap="none" spc="0" baseline="0" dirty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</a:p>
          <a:p>
            <a:endParaRPr lang="nl-BE" dirty="0">
              <a:solidFill>
                <a:srgbClr val="00517D"/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70B9DCB-3559-420D-BEFD-E6957BD16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31" y="342947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60DDA4C-BB25-463E-82D3-FC50FA670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23" y="3306618"/>
            <a:ext cx="5087254" cy="272458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9860390-07FD-4B26-82F0-A301303B1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454" y="1967490"/>
            <a:ext cx="5922483" cy="406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8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B2BD2E-F9F3-495F-97CB-9A5297E9A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4400" b="1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5. Comment aller plus loin 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2FF9F8-6B5F-4805-AEBE-D2DBBDF87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91400" cy="4351338"/>
          </a:xfrm>
        </p:spPr>
        <p:txBody>
          <a:bodyPr/>
          <a:lstStyle/>
          <a:p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Empreinte carbone 2019</a:t>
            </a:r>
          </a:p>
          <a:p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Analyse de durabilité</a:t>
            </a:r>
          </a:p>
          <a:p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Inventaire des bonnes pratiques des organisations</a:t>
            </a:r>
          </a:p>
          <a:p>
            <a:r>
              <a:rPr lang="fr-BE" sz="2800" b="0" i="0" strike="noStrike" cap="none" spc="0" baseline="0">
                <a:solidFill>
                  <a:srgbClr val="00517D"/>
                </a:solidFill>
                <a:effectLst/>
                <a:latin typeface="Calibri Light"/>
                <a:ea typeface="Calibri Light"/>
                <a:cs typeface="Calibri Light"/>
              </a:rPr>
              <a:t>Déclaration d'engagement signée conjointement</a:t>
            </a:r>
          </a:p>
          <a:p>
            <a:endParaRPr lang="nl-BE">
              <a:solidFill>
                <a:srgbClr val="00517D"/>
              </a:solidFill>
              <a:latin typeface="+mj-lt"/>
            </a:endParaRPr>
          </a:p>
          <a:p>
            <a:pPr marL="0" indent="0">
              <a:buNone/>
            </a:pPr>
            <a:r>
              <a:rPr lang="fr-BE" sz="2800" b="0" i="1" strike="noStrike" cap="none" spc="0" baseline="0">
                <a:solidFill>
                  <a:srgbClr val="0093A7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</a:t>
            </a:r>
            <a:r>
              <a:rPr lang="fr-BE" sz="2800" b="0" i="1" strike="noStrike" cap="none" spc="0" baseline="0">
                <a:solidFill>
                  <a:srgbClr val="0093A7"/>
                </a:solidFill>
                <a:effectLst/>
                <a:latin typeface="Calibri Light"/>
                <a:ea typeface="Calibri Light"/>
                <a:cs typeface="Calibri Light"/>
              </a:rPr>
              <a:t> Plan de durabilité avec objectifs, actions et indicateurs ?</a:t>
            </a:r>
            <a:endParaRPr lang="nl-BE" i="1">
              <a:solidFill>
                <a:srgbClr val="0093A7"/>
              </a:solidFill>
              <a:latin typeface="+mj-lt"/>
            </a:endParaRPr>
          </a:p>
          <a:p>
            <a:endParaRPr lang="nl-BE">
              <a:solidFill>
                <a:srgbClr val="00517D"/>
              </a:solidFill>
            </a:endParaRPr>
          </a:p>
        </p:txBody>
      </p:sp>
      <p:pic>
        <p:nvPicPr>
          <p:cNvPr id="7" name="Afbeelding 6" descr="Afbeelding met tafel&#10;&#10;Automatisch gegenereerde beschrijving">
            <a:extLst>
              <a:ext uri="{FF2B5EF4-FFF2-40B4-BE49-F238E27FC236}">
                <a16:creationId xmlns:a16="http://schemas.microsoft.com/office/drawing/2014/main" id="{39FA6424-BD12-4F09-A39E-BA6E446C8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13663" y="2150219"/>
            <a:ext cx="4351337" cy="3077167"/>
          </a:xfrm>
          <a:prstGeom prst="rect">
            <a:avLst/>
          </a:prstGeom>
        </p:spPr>
      </p:pic>
      <p:pic>
        <p:nvPicPr>
          <p:cNvPr id="8" name="Afbeelding 7" descr="Afbeelding met klok&#10;&#10;Automatisch gegenereerde beschrijving">
            <a:extLst>
              <a:ext uri="{FF2B5EF4-FFF2-40B4-BE49-F238E27FC236}">
                <a16:creationId xmlns:a16="http://schemas.microsoft.com/office/drawing/2014/main" id="{8E240619-4A57-48EF-8795-E67135442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1850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1EBA30-B6A6-49A6-825B-7E1342E9E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005457" cy="48037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BE" sz="3200" b="0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Merci de votre attention !</a:t>
            </a:r>
          </a:p>
          <a:p>
            <a:pPr marL="0" indent="0" algn="ctr">
              <a:buNone/>
            </a:pPr>
            <a:r>
              <a:rPr lang="fr-BE" sz="3200" b="0" i="0" strike="noStrike" cap="none" spc="0" baseline="0">
                <a:solidFill>
                  <a:srgbClr val="1D3535"/>
                </a:solidFill>
                <a:effectLst/>
                <a:latin typeface="Calibri Light"/>
                <a:ea typeface="Calibri Light"/>
                <a:cs typeface="Calibri Light"/>
              </a:rPr>
              <a:t>Des questions, des suggestions, des réactions ?</a:t>
            </a:r>
          </a:p>
          <a:p>
            <a:pPr marL="0" indent="0" algn="ctr">
              <a:buNone/>
            </a:pPr>
            <a:endParaRPr lang="nl-BE" sz="3200">
              <a:latin typeface="+mj-lt"/>
            </a:endParaRPr>
          </a:p>
          <a:p>
            <a:endParaRPr lang="nl-BE">
              <a:latin typeface="+mj-lt"/>
            </a:endParaRPr>
          </a:p>
          <a:p>
            <a:endParaRPr lang="nl-BE">
              <a:latin typeface="+mj-lt"/>
            </a:endParaRPr>
          </a:p>
          <a:p>
            <a:pPr marL="88900" lvl="1" indent="0" algn="ctr">
              <a:spcBef>
                <a:spcPct val="0"/>
              </a:spcBef>
              <a:buNone/>
            </a:pPr>
            <a:r>
              <a:rPr lang="fr-BE" sz="2400" b="1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Ecolife</a:t>
            </a:r>
          </a:p>
          <a:p>
            <a:pPr marL="88900" lvl="1" indent="0" algn="ctr">
              <a:spcBef>
                <a:spcPct val="0"/>
              </a:spcBef>
              <a:buNone/>
            </a:pPr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Valkerijgang 26</a:t>
            </a:r>
          </a:p>
          <a:p>
            <a:pPr marL="88900" lvl="1" indent="0" algn="ctr">
              <a:spcBef>
                <a:spcPct val="0"/>
              </a:spcBef>
              <a:buNone/>
            </a:pPr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3000 Leuven</a:t>
            </a:r>
          </a:p>
          <a:p>
            <a:pPr marL="88900" lvl="1" indent="0" algn="ctr">
              <a:spcBef>
                <a:spcPct val="0"/>
              </a:spcBef>
              <a:buNone/>
            </a:pPr>
            <a:r>
              <a:rPr lang="fr-BE" sz="24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016 22 21 03</a:t>
            </a:r>
          </a:p>
          <a:p>
            <a:pPr marL="88900" lvl="1" indent="0" algn="ctr">
              <a:spcBef>
                <a:spcPct val="0"/>
              </a:spcBef>
              <a:buNone/>
            </a:pPr>
            <a:r>
              <a:rPr lang="fr-BE" sz="2000" b="0" i="0" strike="noStrike" cap="none" spc="0" baseline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hlinkClick r:id="rId2" history="0"/>
              </a:rPr>
              <a:t>www.ecolife.be</a:t>
            </a:r>
            <a:endParaRPr lang="nl-BE" sz="2000">
              <a:latin typeface="+mj-lt"/>
              <a:cs typeface="Arial" panose="020B0604020202020204" pitchFamily="34" charset="0"/>
            </a:endParaRPr>
          </a:p>
          <a:p>
            <a:pPr marL="88900" lvl="1" indent="0" algn="ctr">
              <a:spcBef>
                <a:spcPct val="0"/>
              </a:spcBef>
              <a:buNone/>
            </a:pPr>
            <a:endParaRPr lang="nl-BE" sz="2000">
              <a:latin typeface="+mj-lt"/>
              <a:cs typeface="Arial" panose="020B0604020202020204" pitchFamily="34" charset="0"/>
            </a:endParaRPr>
          </a:p>
          <a:p>
            <a:pPr marL="88900" lvl="1" indent="0" algn="ctr">
              <a:spcBef>
                <a:spcPct val="0"/>
              </a:spcBef>
              <a:buNone/>
            </a:pPr>
            <a:r>
              <a:rPr lang="fr-BE" sz="18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Thomas Beyen </a:t>
            </a:r>
            <a:r>
              <a:rPr lang="fr-BE" sz="1800" b="0" i="0" strike="noStrike" cap="none" spc="0" baseline="0">
                <a:solidFill>
                  <a:srgbClr val="000000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</a:t>
            </a:r>
            <a:r>
              <a:rPr lang="fr-BE" sz="18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 projectmanager	Stijn Bruers </a:t>
            </a:r>
            <a:r>
              <a:rPr lang="fr-BE" sz="1800" b="0" i="0" strike="noStrike" cap="none" spc="0" baseline="0">
                <a:solidFill>
                  <a:srgbClr val="000000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</a:t>
            </a:r>
            <a:r>
              <a:rPr lang="fr-BE" sz="18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 projectmanager 	Bruno Verbeeck </a:t>
            </a:r>
            <a:r>
              <a:rPr lang="fr-BE" sz="1800" b="0" i="0" strike="noStrike" cap="none" spc="0" baseline="0">
                <a:solidFill>
                  <a:srgbClr val="000000"/>
                </a:solidFill>
                <a:effectLst/>
                <a:latin typeface="Symbol"/>
                <a:ea typeface="Calibri Light"/>
                <a:cs typeface="Calibri Light"/>
                <a:sym typeface="Symbol"/>
              </a:rPr>
              <a:t></a:t>
            </a:r>
            <a:r>
              <a:rPr lang="fr-BE" sz="1800" b="0" i="0" strike="noStrike" cap="none" spc="0" baseline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 directeur</a:t>
            </a:r>
            <a:endParaRPr lang="nl-BE" altLang="nl-BE" sz="1800">
              <a:latin typeface="+mj-lt"/>
              <a:cs typeface="Arial" panose="020B0604020202020204" pitchFamily="34" charset="0"/>
            </a:endParaRPr>
          </a:p>
          <a:p>
            <a:pPr marL="88900" lvl="1" indent="0" algn="ctr">
              <a:spcBef>
                <a:spcPct val="0"/>
              </a:spcBef>
              <a:buNone/>
            </a:pPr>
            <a:r>
              <a:rPr lang="fr-BE" sz="1800" b="0" i="0" strike="noStrike" cap="none" spc="0" baseline="0">
                <a:solidFill>
                  <a:srgbClr val="4D4D4D"/>
                </a:solidFill>
                <a:effectLst/>
                <a:latin typeface="Calibri Light"/>
                <a:ea typeface="Calibri Light"/>
                <a:cs typeface="Calibri Light"/>
                <a:hlinkClick r:id="rId3" history="0"/>
              </a:rPr>
              <a:t>thomas.beyen@ecolife.be</a:t>
            </a:r>
            <a:r>
              <a:rPr lang="fr-BE" sz="1800" b="0" i="0" strike="noStrike" cap="none" spc="0" baseline="0">
                <a:solidFill>
                  <a:srgbClr val="4D4D4D"/>
                </a:solidFill>
                <a:effectLst/>
                <a:latin typeface="Calibri Light"/>
                <a:ea typeface="Calibri Light"/>
                <a:cs typeface="Calibri Light"/>
              </a:rPr>
              <a:t>		</a:t>
            </a:r>
            <a:r>
              <a:rPr lang="fr-BE" sz="1800" b="0" i="0" strike="noStrike" cap="none" spc="0" baseline="0">
                <a:solidFill>
                  <a:srgbClr val="4D4D4D"/>
                </a:solidFill>
                <a:effectLst/>
                <a:latin typeface="Calibri Light"/>
                <a:ea typeface="Calibri Light"/>
                <a:cs typeface="Calibri Light"/>
                <a:hlinkClick r:id="rId4" history="0"/>
              </a:rPr>
              <a:t>stijn.bruers@ecolife.be</a:t>
            </a:r>
            <a:r>
              <a:rPr lang="fr-BE" sz="1800" b="0" i="0" strike="noStrike" cap="none" spc="0" baseline="0">
                <a:solidFill>
                  <a:srgbClr val="4D4D4D"/>
                </a:solidFill>
                <a:effectLst/>
                <a:latin typeface="Calibri Light"/>
                <a:ea typeface="Calibri Light"/>
                <a:cs typeface="Calibri Light"/>
              </a:rPr>
              <a:t>  		</a:t>
            </a:r>
            <a:r>
              <a:rPr lang="fr-BE" sz="1800" b="0" i="0" strike="noStrike" cap="none" spc="0" baseline="0">
                <a:solidFill>
                  <a:srgbClr val="4D4D4D"/>
                </a:solidFill>
                <a:effectLst/>
                <a:latin typeface="Calibri Light"/>
                <a:ea typeface="Calibri Light"/>
                <a:cs typeface="Calibri Light"/>
                <a:hlinkClick r:id="rId5" history="0"/>
              </a:rPr>
              <a:t>bruno.verbeeck@ecolife.be</a:t>
            </a:r>
            <a:r>
              <a:rPr lang="fr-BE" sz="1800" b="0" i="0" strike="noStrike" cap="none" spc="0" baseline="0">
                <a:solidFill>
                  <a:srgbClr val="4D4D4D"/>
                </a:solidFill>
                <a:effectLst/>
                <a:latin typeface="Calibri Light"/>
                <a:ea typeface="Calibri Light"/>
                <a:cs typeface="Calibri Light"/>
              </a:rPr>
              <a:t> </a:t>
            </a:r>
          </a:p>
          <a:p>
            <a:pPr marL="0" indent="0">
              <a:buNone/>
            </a:pPr>
            <a:endParaRPr lang="nl-BE">
              <a:latin typeface="+mj-lt"/>
            </a:endParaRPr>
          </a:p>
          <a:p>
            <a:pPr marL="0" indent="0">
              <a:buNone/>
            </a:pPr>
            <a:endParaRPr lang="nl-BE">
              <a:latin typeface="+mj-lt"/>
            </a:endParaRPr>
          </a:p>
        </p:txBody>
      </p:sp>
      <p:pic>
        <p:nvPicPr>
          <p:cNvPr id="4" name="Afbeelding 3" descr="Ecolife">
            <a:extLst>
              <a:ext uri="{FF2B5EF4-FFF2-40B4-BE49-F238E27FC236}">
                <a16:creationId xmlns:a16="http://schemas.microsoft.com/office/drawing/2014/main" id="{CABB95EF-AD36-432C-BE69-BEB27E9536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369377" y="3429000"/>
            <a:ext cx="1943100" cy="4857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" name="Afbeelding 7" descr="Afbeelding met klok&#10;&#10;Automatisch gegenereerde beschrijving">
            <a:extLst>
              <a:ext uri="{FF2B5EF4-FFF2-40B4-BE49-F238E27FC236}">
                <a16:creationId xmlns:a16="http://schemas.microsoft.com/office/drawing/2014/main" id="{986D6EA7-C8CF-4DB5-96D0-4003D25219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271" y="96777"/>
            <a:ext cx="889759" cy="88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1748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19.04.30"/>
  <p:tag name="AS_TITLE" val="Aspose.Slides for Java"/>
  <p:tag name="AS_VERSION" val="19.4"/>
</p:tagLst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37C93ADC9A8042AF5175681E6CECA0" ma:contentTypeVersion="10" ma:contentTypeDescription="Create a new document." ma:contentTypeScope="" ma:versionID="ecaf84a5f1261eb2d53f778c0cb12e41">
  <xsd:schema xmlns:xsd="http://www.w3.org/2001/XMLSchema" xmlns:xs="http://www.w3.org/2001/XMLSchema" xmlns:p="http://schemas.microsoft.com/office/2006/metadata/properties" xmlns:ns3="f1c4b466-e73b-4750-a301-17185d99a641" targetNamespace="http://schemas.microsoft.com/office/2006/metadata/properties" ma:root="true" ma:fieldsID="f5bdef47170643242955c20c5f9e54b0" ns3:_="">
    <xsd:import namespace="f1c4b466-e73b-4750-a301-17185d99a64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c4b466-e73b-4750-a301-17185d99a6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8223845-54DE-4191-9914-E50ECEB40D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A3D70F-BC64-4FDB-9B0C-825E992B97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c4b466-e73b-4750-a301-17185d99a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B22A15-4E3C-4E87-9ABC-5175323D737C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f1c4b466-e73b-4750-a301-17185d99a64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1756</TotalTime>
  <Words>1730</Words>
  <Application>Microsoft Macintosh PowerPoint</Application>
  <PresentationFormat>Breedbeeld</PresentationFormat>
  <Paragraphs>252</Paragraphs>
  <Slides>29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Symbol</vt:lpstr>
      <vt:lpstr>Kantoorthema</vt:lpstr>
      <vt:lpstr>Aeropolis durable Empreinte carbone 2019  Lunch 21/10/2020</vt:lpstr>
      <vt:lpstr>Contenu </vt:lpstr>
      <vt:lpstr>1. Présentation d’Ecolife</vt:lpstr>
      <vt:lpstr>Coaching d'organisations</vt:lpstr>
      <vt:lpstr>2. Empreinte carbone : qu'est-ce que c'est ?</vt:lpstr>
      <vt:lpstr>Objectif : mesurer pour (mieux) savoir ?</vt:lpstr>
      <vt:lpstr>Approche de l'empreinte carbone</vt:lpstr>
      <vt:lpstr>Facteurs d’émissions</vt:lpstr>
      <vt:lpstr>Feuille de route  </vt:lpstr>
      <vt:lpstr>3. Résultats d’Aeropolis</vt:lpstr>
      <vt:lpstr>Scope : activités principales de la Maison du travail</vt:lpstr>
      <vt:lpstr>PowerPoint-presentatie</vt:lpstr>
      <vt:lpstr>Catégories d’impact</vt:lpstr>
      <vt:lpstr>Empreinte carbone : passé, présent et futur</vt:lpstr>
      <vt:lpstr>PowerPoint-presentatie</vt:lpstr>
      <vt:lpstr>PowerPoint-presentatie</vt:lpstr>
      <vt:lpstr>Empreinte carbone 2010-2018</vt:lpstr>
      <vt:lpstr>PowerPoint-presentatie</vt:lpstr>
      <vt:lpstr>PowerPoint-presentatie</vt:lpstr>
      <vt:lpstr>Empreinte carbone 2019</vt:lpstr>
      <vt:lpstr>Empreinte carbone 2019</vt:lpstr>
      <vt:lpstr>Empreinte carbone 2019</vt:lpstr>
      <vt:lpstr>Empreinte carbone 2019</vt:lpstr>
      <vt:lpstr>PowerPoint-presentatie</vt:lpstr>
      <vt:lpstr>PowerPoint-presentatie</vt:lpstr>
      <vt:lpstr>Empreinte carbone 2020-2030</vt:lpstr>
      <vt:lpstr>4. Analyse de durabilité</vt:lpstr>
      <vt:lpstr>5. Comment aller plus loin ?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Carbon footprint 2019 Huis van de Arbeid</dc:title>
  <dc:creator>Bruno Verbeeck</dc:creator>
  <cp:lastModifiedBy>Peter Dedene</cp:lastModifiedBy>
  <cp:revision>78</cp:revision>
  <dcterms:created xsi:type="dcterms:W3CDTF">2020-09-22T20:30:59Z</dcterms:created>
  <dcterms:modified xsi:type="dcterms:W3CDTF">2020-11-30T08:03:43Z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0x010100BB37C93ADC9A8042AF5175681E6CECA0</vt:lpwstr>
  </property>
</Properties>
</file>