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</p:sldMasterIdLst>
  <p:notesMasterIdLst>
    <p:notesMasterId r:id="rId45"/>
  </p:notesMasterIdLst>
  <p:handoutMasterIdLst>
    <p:handoutMasterId r:id="rId46"/>
  </p:handoutMasterIdLst>
  <p:sldIdLst>
    <p:sldId id="332" r:id="rId6"/>
    <p:sldId id="278" r:id="rId7"/>
    <p:sldId id="314" r:id="rId8"/>
    <p:sldId id="2147481532" r:id="rId9"/>
    <p:sldId id="2147481533" r:id="rId10"/>
    <p:sldId id="2147483322" r:id="rId11"/>
    <p:sldId id="2147483324" r:id="rId12"/>
    <p:sldId id="2147483325" r:id="rId13"/>
    <p:sldId id="2147483335" r:id="rId14"/>
    <p:sldId id="2147483326" r:id="rId15"/>
    <p:sldId id="2147481528" r:id="rId16"/>
    <p:sldId id="264" r:id="rId17"/>
    <p:sldId id="2147483343" r:id="rId18"/>
    <p:sldId id="274" r:id="rId19"/>
    <p:sldId id="261" r:id="rId20"/>
    <p:sldId id="262" r:id="rId21"/>
    <p:sldId id="263" r:id="rId22"/>
    <p:sldId id="2147483340" r:id="rId23"/>
    <p:sldId id="2147483341" r:id="rId24"/>
    <p:sldId id="2147483342" r:id="rId25"/>
    <p:sldId id="2147483330" r:id="rId26"/>
    <p:sldId id="2147483303" r:id="rId27"/>
    <p:sldId id="269" r:id="rId28"/>
    <p:sldId id="266" r:id="rId29"/>
    <p:sldId id="267" r:id="rId30"/>
    <p:sldId id="270" r:id="rId31"/>
    <p:sldId id="2147483344" r:id="rId32"/>
    <p:sldId id="256" r:id="rId33"/>
    <p:sldId id="2147482995" r:id="rId34"/>
    <p:sldId id="2147483647" r:id="rId35"/>
    <p:sldId id="271" r:id="rId36"/>
    <p:sldId id="273" r:id="rId37"/>
    <p:sldId id="259" r:id="rId38"/>
    <p:sldId id="258" r:id="rId39"/>
    <p:sldId id="272" r:id="rId40"/>
    <p:sldId id="2147483334" r:id="rId41"/>
    <p:sldId id="257" r:id="rId42"/>
    <p:sldId id="260" r:id="rId43"/>
    <p:sldId id="285" r:id="rId44"/>
  </p:sldIdLst>
  <p:sldSz cx="12192000" cy="6858000"/>
  <p:notesSz cx="6858000" cy="9144000"/>
  <p:embeddedFontLst>
    <p:embeddedFont>
      <p:font typeface="Arial Black" panose="020B0A04020102020204" pitchFamily="34" charset="0"/>
      <p:bold r:id="rId47"/>
    </p:embeddedFont>
    <p:embeddedFont>
      <p:font typeface="Arial Nova" panose="020B0504020202020204" pitchFamily="34" charset="0"/>
      <p:regular r:id="rId48"/>
      <p:bold r:id="rId49"/>
      <p:italic r:id="rId50"/>
      <p:boldItalic r:id="rId51"/>
    </p:embeddedFont>
    <p:embeddedFont>
      <p:font typeface="Arial Nova Cond" panose="020B0506020202020204" pitchFamily="34" charset="0"/>
      <p:regular r:id="rId52"/>
      <p:bold r:id="rId53"/>
      <p:italic r:id="rId54"/>
      <p:boldItalic r:id="rId55"/>
    </p:embeddedFont>
    <p:embeddedFont>
      <p:font typeface="Arial Nova Light" panose="020B0304020202020204" pitchFamily="34" charset="0"/>
      <p:regular r:id="rId56"/>
      <p:italic r:id="rId57"/>
    </p:embeddedFont>
    <p:embeddedFont>
      <p:font typeface="Lato" panose="020F0502020204030203" pitchFamily="34" charset="0"/>
      <p:regular r:id="rId58"/>
      <p:bold r:id="rId59"/>
      <p:italic r:id="rId60"/>
      <p:boldItalic r:id="rId61"/>
    </p:embeddedFont>
    <p:embeddedFont>
      <p:font typeface="Lato Black" panose="020F0502020204030203" pitchFamily="34" charset="0"/>
      <p:bold r:id="rId62"/>
      <p:boldItalic r:id="rId63"/>
    </p:embeddedFont>
    <p:embeddedFont>
      <p:font typeface="Lato Light" panose="020F0502020204030203" pitchFamily="34" charset="0"/>
      <p:regular r:id="rId64"/>
      <p:italic r:id="rId65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72C744-3F4F-D9A0-2524-6FD17F5A6628}" name="VANDAMME Willem (ENGIE Flexible Generation Europe)" initials="WV" userId="S::DBA173@engie.com::a2f3cd02-a606-4a0d-81de-bc2c55923b96" providerId="AD"/>
  <p188:author id="{484D264E-4E4A-AFF6-9654-0F5E7B52B7DB}" name="BERNAERTS Joke (ENGIE Flexible Generation Europe)" initials="BJ(FGE" userId="S::QB6021@engie.com::a168e6f6-fa4d-47c2-88a6-f61cc50fd5c5" providerId="AD"/>
  <p188:author id="{89C1DD5B-F9BC-5CDC-5469-884392FDEB1B}" name="PAUWELS Kenneth (ENGIE GEN Europe)" initials="KP" userId="S::GDD125@engie.com::24daaad7-7c06-4fd4-90b1-a1e30741196b" providerId="AD"/>
  <p188:author id="{7AAF6D71-BC09-E5BE-5DB7-22618B11D6F0}" name="QUIX Joris (ENGIE Flexible Generation Europe)" initials="QE" userId="S::ifg263@engie.com::b09f42bd-bb3d-436d-a167-77836068daa4" providerId="AD"/>
  <p188:author id="{EE7511A1-9A27-87D9-2BAB-E202F928AD66}" name="Inès Bousalem" initials="IB" userId="Inès Bousalem" providerId="None"/>
  <p188:author id="{B09850AD-E70B-5D79-CDB6-97F847067EE4}" name="BERNAERTS Joke (ENGIE Flexible Generation Europe)" initials="BE" userId="S::qb6021@engie.com::a168e6f6-fa4d-47c2-88a6-f61cc50fd5c5" providerId="AD"/>
  <p188:author id="{5C7506F9-6077-5E1F-FDD1-6BE762C68967}" name="SMOLDERS Niels (ENGIE Flexible Generation Europe)" initials="SN(FGE" userId="S::BGG189@engie.com::ec21fb4e-8b05-4089-8b0d-7e28b2c2e3b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ke Bernaerts" initials="JB" lastIdx="6" clrIdx="0">
    <p:extLst>
      <p:ext uri="{19B8F6BF-5375-455C-9EA6-DF929625EA0E}">
        <p15:presenceInfo xmlns:p15="http://schemas.microsoft.com/office/powerpoint/2012/main" userId="S-1-5-21-123770738-1960858727-3188524101-151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10C"/>
    <a:srgbClr val="E18554"/>
    <a:srgbClr val="F4C867"/>
    <a:srgbClr val="6C4796"/>
    <a:srgbClr val="F47040"/>
    <a:srgbClr val="67AC6C"/>
    <a:srgbClr val="278CBC"/>
    <a:srgbClr val="4BB0B9"/>
    <a:srgbClr val="C18554"/>
    <a:srgbClr val="CDE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F64E36-7778-7606-BD53-6608B34B514A}" v="55" dt="2025-09-24T15:30:57.885"/>
    <p1510:client id="{9AEEDB2A-F2AD-1580-437E-E3329F41E7BD}" v="28" dt="2025-09-24T08:57:18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1404" autoAdjust="0"/>
  </p:normalViewPr>
  <p:slideViewPr>
    <p:cSldViewPr snapToGrid="0">
      <p:cViewPr>
        <p:scale>
          <a:sx n="100" d="100"/>
          <a:sy n="100" d="100"/>
        </p:scale>
        <p:origin x="1140" y="72"/>
      </p:cViewPr>
      <p:guideLst>
        <p:guide orient="horz" pos="2160"/>
        <p:guide pos="3840"/>
        <p:guide pos="4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font" Target="fonts/font1.fntdata"/><Relationship Id="rId63" Type="http://schemas.openxmlformats.org/officeDocument/2006/relationships/font" Target="fonts/font17.fntdata"/><Relationship Id="rId68" Type="http://schemas.openxmlformats.org/officeDocument/2006/relationships/viewProps" Target="viewProps.xml"/><Relationship Id="rId7" Type="http://schemas.openxmlformats.org/officeDocument/2006/relationships/slide" Target="slides/slide2.xml"/><Relationship Id="rId71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61" Type="http://schemas.openxmlformats.org/officeDocument/2006/relationships/font" Target="fonts/font15.fntdata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font" Target="fonts/font18.fntdata"/><Relationship Id="rId69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font" Target="fonts/font5.fntdata"/><Relationship Id="rId72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59" Type="http://schemas.openxmlformats.org/officeDocument/2006/relationships/font" Target="fonts/font13.fntdata"/><Relationship Id="rId67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font" Target="fonts/font19.fntdata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font" Target="fonts/font4.fntdata"/><Relationship Id="rId55" Type="http://schemas.openxmlformats.org/officeDocument/2006/relationships/font" Target="fonts/font9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TTENSMarijn(ENGIEF\AppData\Local\Microsoft\Windows\INetCache\Content.Outlook\J3K47DO6\Cogen%20Inform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TTENSMarijn(ENGIEF\AppData\Local\Microsoft\Windows\INetCache\Content.Outlook\J3K47DO6\Cogen%20Inform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TTENSMarijn(ENGIEF\AppData\Local\Microsoft\Windows\INetCache\Content.Outlook\J3K47DO6\Cogen%20Inform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CHP - Operating hours per Installed capacity (h/MW)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4692464155134335E-2"/>
          <c:y val="0.12475613858055835"/>
          <c:w val="0.94440811776499412"/>
          <c:h val="0.74702903559860268"/>
        </c:manualLayout>
      </c:layout>
      <c:lineChart>
        <c:grouping val="standard"/>
        <c:varyColors val="0"/>
        <c:ser>
          <c:idx val="0"/>
          <c:order val="0"/>
          <c:tx>
            <c:v>Operating hours per Installed capacity</c:v>
          </c:tx>
          <c:spPr>
            <a:ln w="15875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>
              <a:outerShdw blurRad="50800" dist="38100" dir="4200000" algn="ctr" rotWithShape="0">
                <a:srgbClr val="000000">
                  <a:alpha val="40000"/>
                </a:srgbClr>
              </a:outerShdw>
            </a:effectLst>
          </c:spPr>
          <c:marker>
            <c:symbol val="circle"/>
            <c:size val="2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>
                <a:outerShdw blurRad="50800" dist="38100" dir="4200000" algn="ctr" rotWithShape="0">
                  <a:srgbClr val="000000">
                    <a:alpha val="40000"/>
                  </a:srgbClr>
                </a:outerShdw>
              </a:effectLst>
            </c:spPr>
          </c:marker>
          <c:trendline>
            <c:spPr>
              <a:ln w="25400" cap="rnd">
                <a:solidFill>
                  <a:srgbClr val="C00000"/>
                </a:solidFill>
                <a:prstDash val="sysDot"/>
                <a:headEnd w="lg" len="lg"/>
                <a:tailEnd type="triangle" w="lg" len="lg"/>
              </a:ln>
              <a:effectLst>
                <a:outerShdw blurRad="50800" dist="50800" dir="2700000" algn="tl" rotWithShape="0">
                  <a:srgbClr val="C00000"/>
                </a:outerShdw>
              </a:effectLst>
            </c:spPr>
            <c:trendlineType val="linear"/>
            <c:dispRSqr val="0"/>
            <c:dispEq val="0"/>
          </c:trendline>
          <c:cat>
            <c:numRef>
              <c:f>'Operating hours'!$B$4:$B$130</c:f>
              <c:numCache>
                <c:formatCode>mmm\ \'yy</c:formatCode>
                <c:ptCount val="127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  <c:pt idx="79">
                  <c:v>44409</c:v>
                </c:pt>
                <c:pt idx="80">
                  <c:v>44440</c:v>
                </c:pt>
                <c:pt idx="81">
                  <c:v>44470</c:v>
                </c:pt>
                <c:pt idx="82">
                  <c:v>44501</c:v>
                </c:pt>
                <c:pt idx="83">
                  <c:v>44531</c:v>
                </c:pt>
                <c:pt idx="84">
                  <c:v>44562</c:v>
                </c:pt>
                <c:pt idx="85">
                  <c:v>44593</c:v>
                </c:pt>
                <c:pt idx="86">
                  <c:v>44621</c:v>
                </c:pt>
                <c:pt idx="87">
                  <c:v>44652</c:v>
                </c:pt>
                <c:pt idx="88">
                  <c:v>44682</c:v>
                </c:pt>
                <c:pt idx="89">
                  <c:v>44713</c:v>
                </c:pt>
                <c:pt idx="90">
                  <c:v>44743</c:v>
                </c:pt>
                <c:pt idx="91">
                  <c:v>44774</c:v>
                </c:pt>
                <c:pt idx="92">
                  <c:v>44805</c:v>
                </c:pt>
                <c:pt idx="93">
                  <c:v>44835</c:v>
                </c:pt>
                <c:pt idx="94">
                  <c:v>44866</c:v>
                </c:pt>
                <c:pt idx="95">
                  <c:v>44896</c:v>
                </c:pt>
                <c:pt idx="96">
                  <c:v>44927</c:v>
                </c:pt>
                <c:pt idx="97">
                  <c:v>44958</c:v>
                </c:pt>
                <c:pt idx="98">
                  <c:v>44986</c:v>
                </c:pt>
                <c:pt idx="99">
                  <c:v>45017</c:v>
                </c:pt>
                <c:pt idx="100">
                  <c:v>45047</c:v>
                </c:pt>
                <c:pt idx="101">
                  <c:v>45078</c:v>
                </c:pt>
                <c:pt idx="102">
                  <c:v>45108</c:v>
                </c:pt>
                <c:pt idx="103">
                  <c:v>45139</c:v>
                </c:pt>
                <c:pt idx="104">
                  <c:v>45170</c:v>
                </c:pt>
                <c:pt idx="105">
                  <c:v>45200</c:v>
                </c:pt>
                <c:pt idx="106">
                  <c:v>45231</c:v>
                </c:pt>
                <c:pt idx="107">
                  <c:v>45261</c:v>
                </c:pt>
                <c:pt idx="108">
                  <c:v>45292</c:v>
                </c:pt>
                <c:pt idx="109">
                  <c:v>45323</c:v>
                </c:pt>
                <c:pt idx="110">
                  <c:v>45352</c:v>
                </c:pt>
                <c:pt idx="111">
                  <c:v>45383</c:v>
                </c:pt>
                <c:pt idx="112">
                  <c:v>45413</c:v>
                </c:pt>
                <c:pt idx="113">
                  <c:v>45444</c:v>
                </c:pt>
                <c:pt idx="114">
                  <c:v>45474</c:v>
                </c:pt>
                <c:pt idx="115">
                  <c:v>45505</c:v>
                </c:pt>
                <c:pt idx="116">
                  <c:v>45536</c:v>
                </c:pt>
                <c:pt idx="117">
                  <c:v>45566</c:v>
                </c:pt>
                <c:pt idx="118">
                  <c:v>45597</c:v>
                </c:pt>
                <c:pt idx="119">
                  <c:v>45627</c:v>
                </c:pt>
                <c:pt idx="120">
                  <c:v>45658</c:v>
                </c:pt>
                <c:pt idx="121">
                  <c:v>45689</c:v>
                </c:pt>
                <c:pt idx="122">
                  <c:v>45717</c:v>
                </c:pt>
                <c:pt idx="123">
                  <c:v>45748</c:v>
                </c:pt>
                <c:pt idx="124">
                  <c:v>45778</c:v>
                </c:pt>
                <c:pt idx="125">
                  <c:v>45809</c:v>
                </c:pt>
                <c:pt idx="126">
                  <c:v>45839</c:v>
                </c:pt>
              </c:numCache>
            </c:numRef>
          </c:cat>
          <c:val>
            <c:numRef>
              <c:f>'Operating hours'!$F$4:$F$130</c:f>
              <c:numCache>
                <c:formatCode>0%</c:formatCode>
                <c:ptCount val="127"/>
                <c:pt idx="0">
                  <c:v>1</c:v>
                </c:pt>
                <c:pt idx="1">
                  <c:v>0.82821233929684401</c:v>
                </c:pt>
                <c:pt idx="2">
                  <c:v>0.91411250096613916</c:v>
                </c:pt>
                <c:pt idx="3">
                  <c:v>0.83058784372050809</c:v>
                </c:pt>
                <c:pt idx="4">
                  <c:v>0.80990456676974365</c:v>
                </c:pt>
                <c:pt idx="5">
                  <c:v>0.8067942484830638</c:v>
                </c:pt>
                <c:pt idx="6">
                  <c:v>0.84870427469138587</c:v>
                </c:pt>
                <c:pt idx="7">
                  <c:v>0.78586803532754013</c:v>
                </c:pt>
                <c:pt idx="8">
                  <c:v>0.80724653569173843</c:v>
                </c:pt>
                <c:pt idx="9">
                  <c:v>0.84368755224554004</c:v>
                </c:pt>
                <c:pt idx="10">
                  <c:v>0.87284210800154227</c:v>
                </c:pt>
                <c:pt idx="11">
                  <c:v>0.84948058573312157</c:v>
                </c:pt>
                <c:pt idx="12">
                  <c:v>0.83818505319506553</c:v>
                </c:pt>
                <c:pt idx="13">
                  <c:v>0.82139435389120796</c:v>
                </c:pt>
                <c:pt idx="14">
                  <c:v>0.87269560082587028</c:v>
                </c:pt>
                <c:pt idx="15">
                  <c:v>0.83143542983725249</c:v>
                </c:pt>
                <c:pt idx="16">
                  <c:v>0.68612052602205753</c:v>
                </c:pt>
                <c:pt idx="17">
                  <c:v>0.79670873389513186</c:v>
                </c:pt>
                <c:pt idx="18">
                  <c:v>0.88387701858570311</c:v>
                </c:pt>
                <c:pt idx="19">
                  <c:v>0.96164494276320145</c:v>
                </c:pt>
                <c:pt idx="20">
                  <c:v>0.70747139022366101</c:v>
                </c:pt>
                <c:pt idx="21">
                  <c:v>0.90368381884842142</c:v>
                </c:pt>
                <c:pt idx="22">
                  <c:v>0.89301529524519163</c:v>
                </c:pt>
                <c:pt idx="23">
                  <c:v>0.92873722167097195</c:v>
                </c:pt>
                <c:pt idx="24">
                  <c:v>0.85875082987363038</c:v>
                </c:pt>
                <c:pt idx="25">
                  <c:v>0.85651898229807888</c:v>
                </c:pt>
                <c:pt idx="26">
                  <c:v>0.86674029463009816</c:v>
                </c:pt>
                <c:pt idx="27">
                  <c:v>0.74744522144910652</c:v>
                </c:pt>
                <c:pt idx="28">
                  <c:v>0.75671887334949339</c:v>
                </c:pt>
                <c:pt idx="29">
                  <c:v>0.79275400522391082</c:v>
                </c:pt>
                <c:pt idx="30">
                  <c:v>0.9247954610189113</c:v>
                </c:pt>
                <c:pt idx="31">
                  <c:v>0.88945335910669465</c:v>
                </c:pt>
                <c:pt idx="32">
                  <c:v>0.83664821079381524</c:v>
                </c:pt>
                <c:pt idx="33">
                  <c:v>0.90298215019353423</c:v>
                </c:pt>
                <c:pt idx="34">
                  <c:v>0.88872670381688157</c:v>
                </c:pt>
                <c:pt idx="35">
                  <c:v>0.86298936927976111</c:v>
                </c:pt>
                <c:pt idx="36">
                  <c:v>0.90700683566204088</c:v>
                </c:pt>
                <c:pt idx="37">
                  <c:v>0.85691764441866569</c:v>
                </c:pt>
                <c:pt idx="38">
                  <c:v>0.85206528303230766</c:v>
                </c:pt>
                <c:pt idx="39">
                  <c:v>0.79985244421176482</c:v>
                </c:pt>
                <c:pt idx="40">
                  <c:v>0.84307096238257939</c:v>
                </c:pt>
                <c:pt idx="41">
                  <c:v>0.86662600024879954</c:v>
                </c:pt>
                <c:pt idx="42">
                  <c:v>0.93207659991844105</c:v>
                </c:pt>
                <c:pt idx="43">
                  <c:v>0.95838864254407485</c:v>
                </c:pt>
                <c:pt idx="44">
                  <c:v>0.80751246768742424</c:v>
                </c:pt>
                <c:pt idx="45">
                  <c:v>0.95079404572897697</c:v>
                </c:pt>
                <c:pt idx="46">
                  <c:v>0.92395243806463534</c:v>
                </c:pt>
                <c:pt idx="47">
                  <c:v>0.88268274797294732</c:v>
                </c:pt>
                <c:pt idx="48">
                  <c:v>0.82498458798064478</c:v>
                </c:pt>
                <c:pt idx="49">
                  <c:v>0.82948023395428883</c:v>
                </c:pt>
                <c:pt idx="50">
                  <c:v>0.70936886961595746</c:v>
                </c:pt>
                <c:pt idx="51">
                  <c:v>0.83126595109154799</c:v>
                </c:pt>
                <c:pt idx="52">
                  <c:v>0.83032646362662355</c:v>
                </c:pt>
                <c:pt idx="53">
                  <c:v>0.81040513279394466</c:v>
                </c:pt>
                <c:pt idx="54">
                  <c:v>0.90538228411116961</c:v>
                </c:pt>
                <c:pt idx="55">
                  <c:v>0.87930845066171637</c:v>
                </c:pt>
                <c:pt idx="56">
                  <c:v>0.79091523469810487</c:v>
                </c:pt>
                <c:pt idx="57">
                  <c:v>0.76147642487713707</c:v>
                </c:pt>
                <c:pt idx="58">
                  <c:v>0.8411516933141362</c:v>
                </c:pt>
                <c:pt idx="59">
                  <c:v>0.87637906795808951</c:v>
                </c:pt>
                <c:pt idx="60">
                  <c:v>0.85696980312741122</c:v>
                </c:pt>
                <c:pt idx="61">
                  <c:v>0.73391633178758997</c:v>
                </c:pt>
                <c:pt idx="62">
                  <c:v>0.80000826435948713</c:v>
                </c:pt>
                <c:pt idx="63">
                  <c:v>0.78411473994310066</c:v>
                </c:pt>
                <c:pt idx="64">
                  <c:v>0.80124074605022155</c:v>
                </c:pt>
                <c:pt idx="65">
                  <c:v>0.79531179378406291</c:v>
                </c:pt>
                <c:pt idx="66">
                  <c:v>0.88583669495311856</c:v>
                </c:pt>
                <c:pt idx="67">
                  <c:v>0.91174366213892399</c:v>
                </c:pt>
                <c:pt idx="68">
                  <c:v>0.80057070300136857</c:v>
                </c:pt>
                <c:pt idx="69">
                  <c:v>0.84817685996762082</c:v>
                </c:pt>
                <c:pt idx="70">
                  <c:v>0.78734067991828793</c:v>
                </c:pt>
                <c:pt idx="71">
                  <c:v>0.87972280656797019</c:v>
                </c:pt>
                <c:pt idx="72">
                  <c:v>0.88503506098805607</c:v>
                </c:pt>
                <c:pt idx="73">
                  <c:v>0.79875046517941151</c:v>
                </c:pt>
                <c:pt idx="74">
                  <c:v>0.79481259615963884</c:v>
                </c:pt>
                <c:pt idx="75">
                  <c:v>0.84316305984550388</c:v>
                </c:pt>
                <c:pt idx="76">
                  <c:v>0.74290790531492834</c:v>
                </c:pt>
                <c:pt idx="77">
                  <c:v>0.71123904908716173</c:v>
                </c:pt>
                <c:pt idx="78">
                  <c:v>0.79100636902309573</c:v>
                </c:pt>
                <c:pt idx="79">
                  <c:v>0.80871249820874402</c:v>
                </c:pt>
                <c:pt idx="80">
                  <c:v>0.79101150569505452</c:v>
                </c:pt>
                <c:pt idx="81">
                  <c:v>0.87475070251866005</c:v>
                </c:pt>
                <c:pt idx="82">
                  <c:v>0.7313917710867206</c:v>
                </c:pt>
                <c:pt idx="83">
                  <c:v>0.68214442028782107</c:v>
                </c:pt>
                <c:pt idx="84">
                  <c:v>0.85291035968360274</c:v>
                </c:pt>
                <c:pt idx="85">
                  <c:v>0.66836376629837291</c:v>
                </c:pt>
                <c:pt idx="86">
                  <c:v>0.68475129737831819</c:v>
                </c:pt>
                <c:pt idx="87">
                  <c:v>0.78722314307440699</c:v>
                </c:pt>
                <c:pt idx="88">
                  <c:v>0.76028841242024747</c:v>
                </c:pt>
                <c:pt idx="89">
                  <c:v>0.71483571531959511</c:v>
                </c:pt>
                <c:pt idx="90">
                  <c:v>0.79208050400494812</c:v>
                </c:pt>
                <c:pt idx="91">
                  <c:v>0.80985347321919698</c:v>
                </c:pt>
                <c:pt idx="92">
                  <c:v>0.74557833669081108</c:v>
                </c:pt>
                <c:pt idx="93">
                  <c:v>0.70002455607419589</c:v>
                </c:pt>
                <c:pt idx="94">
                  <c:v>0.49532954696276821</c:v>
                </c:pt>
                <c:pt idx="95">
                  <c:v>0.65173129635599159</c:v>
                </c:pt>
                <c:pt idx="96">
                  <c:v>0.62290413767284203</c:v>
                </c:pt>
                <c:pt idx="97">
                  <c:v>0.61494186602760503</c:v>
                </c:pt>
                <c:pt idx="98">
                  <c:v>0.69458557924605968</c:v>
                </c:pt>
                <c:pt idx="99">
                  <c:v>0.71638141076816531</c:v>
                </c:pt>
                <c:pt idx="100">
                  <c:v>0.56338311948131692</c:v>
                </c:pt>
                <c:pt idx="101">
                  <c:v>0.61402512034533474</c:v>
                </c:pt>
                <c:pt idx="102">
                  <c:v>0.61694444374949031</c:v>
                </c:pt>
                <c:pt idx="103">
                  <c:v>0.61068862122967849</c:v>
                </c:pt>
                <c:pt idx="104">
                  <c:v>0.56567891135725368</c:v>
                </c:pt>
                <c:pt idx="105">
                  <c:v>0.5636129305036216</c:v>
                </c:pt>
                <c:pt idx="106">
                  <c:v>0.5423757384469674</c:v>
                </c:pt>
                <c:pt idx="107">
                  <c:v>0.6063758839352783</c:v>
                </c:pt>
                <c:pt idx="108">
                  <c:v>0.61607474562126474</c:v>
                </c:pt>
                <c:pt idx="109">
                  <c:v>0.53758775189912855</c:v>
                </c:pt>
                <c:pt idx="110">
                  <c:v>0.48242964816805656</c:v>
                </c:pt>
                <c:pt idx="111">
                  <c:v>0.5113462546961115</c:v>
                </c:pt>
                <c:pt idx="112">
                  <c:v>0.51836975555251197</c:v>
                </c:pt>
                <c:pt idx="113">
                  <c:v>0.62135249790007963</c:v>
                </c:pt>
                <c:pt idx="114">
                  <c:v>0.58908450222082731</c:v>
                </c:pt>
                <c:pt idx="115">
                  <c:v>0.54788629907847175</c:v>
                </c:pt>
                <c:pt idx="116">
                  <c:v>0.52028765145839995</c:v>
                </c:pt>
                <c:pt idx="117">
                  <c:v>0.45620070949250624</c:v>
                </c:pt>
                <c:pt idx="118">
                  <c:v>0.44694246155593503</c:v>
                </c:pt>
                <c:pt idx="119">
                  <c:v>0.44761847180152869</c:v>
                </c:pt>
                <c:pt idx="120">
                  <c:v>0.56161609847344451</c:v>
                </c:pt>
                <c:pt idx="121">
                  <c:v>0.61032527005485726</c:v>
                </c:pt>
                <c:pt idx="122">
                  <c:v>0.61006548763613699</c:v>
                </c:pt>
                <c:pt idx="123">
                  <c:v>0.54153440057911584</c:v>
                </c:pt>
                <c:pt idx="124">
                  <c:v>0.54797956423583782</c:v>
                </c:pt>
                <c:pt idx="125">
                  <c:v>0.58200369268723418</c:v>
                </c:pt>
                <c:pt idx="126">
                  <c:v>0.58181993058806691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FB-41D2-B085-7DEC17256B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7955496"/>
        <c:axId val="1247945416"/>
      </c:lineChart>
      <c:dateAx>
        <c:axId val="1247955496"/>
        <c:scaling>
          <c:orientation val="minMax"/>
        </c:scaling>
        <c:delete val="0"/>
        <c:axPos val="b"/>
        <c:numFmt formatCode="mmm\ \'yy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45416"/>
        <c:crosses val="autoZero"/>
        <c:auto val="1"/>
        <c:lblOffset val="100"/>
        <c:baseTimeUnit val="months"/>
        <c:majorUnit val="1"/>
        <c:majorTimeUnit val="months"/>
      </c:dateAx>
      <c:valAx>
        <c:axId val="1247945416"/>
        <c:scaling>
          <c:orientation val="minMax"/>
          <c:max val="1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55496"/>
        <c:crosses val="autoZero"/>
        <c:crossBetween val="between"/>
        <c:majorUnit val="5.000000000000001E-2"/>
        <c:minorUnit val="2.5000000000000005E-2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95000"/>
      </a:schemeClr>
    </a:solidFill>
    <a:ln w="9525" cap="flat" cmpd="sng" algn="ctr">
      <a:solidFill>
        <a:srgbClr val="C00000"/>
      </a:solidFill>
      <a:round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CHP - Load factor AFLOH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4692464155134335E-2"/>
          <c:y val="0.12475613858055835"/>
          <c:w val="0.94440811776499412"/>
          <c:h val="0.74702903559860268"/>
        </c:manualLayout>
      </c:layout>
      <c:lineChart>
        <c:grouping val="standard"/>
        <c:varyColors val="0"/>
        <c:ser>
          <c:idx val="0"/>
          <c:order val="0"/>
          <c:tx>
            <c:v>Load factor (%)</c:v>
          </c:tx>
          <c:spPr>
            <a:ln w="15875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>
              <a:outerShdw blurRad="50800" dist="38100" dir="4200000" algn="ctr" rotWithShape="0">
                <a:srgbClr val="000000">
                  <a:alpha val="40000"/>
                </a:srgbClr>
              </a:outerShdw>
            </a:effectLst>
          </c:spPr>
          <c:marker>
            <c:symbol val="circle"/>
            <c:size val="2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>
                <a:outerShdw blurRad="50800" dist="38100" dir="4200000" algn="ctr" rotWithShape="0">
                  <a:srgbClr val="000000">
                    <a:alpha val="40000"/>
                  </a:srgbClr>
                </a:outerShdw>
              </a:effectLst>
            </c:spPr>
          </c:marker>
          <c:trendline>
            <c:spPr>
              <a:ln w="25400" cap="rnd">
                <a:solidFill>
                  <a:srgbClr val="C00000"/>
                </a:solidFill>
                <a:prstDash val="sysDot"/>
                <a:headEnd w="lg" len="lg"/>
                <a:tailEnd type="triangle" w="lg" len="lg"/>
              </a:ln>
              <a:effectLst>
                <a:outerShdw blurRad="50800" dist="50800" dir="2700000" algn="tl" rotWithShape="0">
                  <a:srgbClr val="C00000"/>
                </a:outerShdw>
              </a:effectLst>
            </c:spPr>
            <c:trendlineType val="linear"/>
            <c:dispRSqr val="0"/>
            <c:dispEq val="0"/>
          </c:trendline>
          <c:cat>
            <c:numRef>
              <c:f>'Load factor'!$B$4:$B$130</c:f>
              <c:numCache>
                <c:formatCode>mmm\ \'yy</c:formatCode>
                <c:ptCount val="127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  <c:pt idx="79">
                  <c:v>44409</c:v>
                </c:pt>
                <c:pt idx="80">
                  <c:v>44440</c:v>
                </c:pt>
                <c:pt idx="81">
                  <c:v>44470</c:v>
                </c:pt>
                <c:pt idx="82">
                  <c:v>44501</c:v>
                </c:pt>
                <c:pt idx="83">
                  <c:v>44531</c:v>
                </c:pt>
                <c:pt idx="84">
                  <c:v>44562</c:v>
                </c:pt>
                <c:pt idx="85">
                  <c:v>44593</c:v>
                </c:pt>
                <c:pt idx="86">
                  <c:v>44621</c:v>
                </c:pt>
                <c:pt idx="87">
                  <c:v>44652</c:v>
                </c:pt>
                <c:pt idx="88">
                  <c:v>44682</c:v>
                </c:pt>
                <c:pt idx="89">
                  <c:v>44713</c:v>
                </c:pt>
                <c:pt idx="90">
                  <c:v>44743</c:v>
                </c:pt>
                <c:pt idx="91">
                  <c:v>44774</c:v>
                </c:pt>
                <c:pt idx="92">
                  <c:v>44805</c:v>
                </c:pt>
                <c:pt idx="93">
                  <c:v>44835</c:v>
                </c:pt>
                <c:pt idx="94">
                  <c:v>44866</c:v>
                </c:pt>
                <c:pt idx="95">
                  <c:v>44896</c:v>
                </c:pt>
                <c:pt idx="96">
                  <c:v>44927</c:v>
                </c:pt>
                <c:pt idx="97">
                  <c:v>44958</c:v>
                </c:pt>
                <c:pt idx="98">
                  <c:v>44986</c:v>
                </c:pt>
                <c:pt idx="99">
                  <c:v>45017</c:v>
                </c:pt>
                <c:pt idx="100">
                  <c:v>45047</c:v>
                </c:pt>
                <c:pt idx="101">
                  <c:v>45078</c:v>
                </c:pt>
                <c:pt idx="102">
                  <c:v>45108</c:v>
                </c:pt>
                <c:pt idx="103">
                  <c:v>45139</c:v>
                </c:pt>
                <c:pt idx="104">
                  <c:v>45170</c:v>
                </c:pt>
                <c:pt idx="105">
                  <c:v>45200</c:v>
                </c:pt>
                <c:pt idx="106">
                  <c:v>45231</c:v>
                </c:pt>
                <c:pt idx="107">
                  <c:v>45261</c:v>
                </c:pt>
                <c:pt idx="108">
                  <c:v>45292</c:v>
                </c:pt>
                <c:pt idx="109">
                  <c:v>45323</c:v>
                </c:pt>
                <c:pt idx="110">
                  <c:v>45352</c:v>
                </c:pt>
                <c:pt idx="111">
                  <c:v>45383</c:v>
                </c:pt>
                <c:pt idx="112">
                  <c:v>45413</c:v>
                </c:pt>
                <c:pt idx="113">
                  <c:v>45444</c:v>
                </c:pt>
                <c:pt idx="114">
                  <c:v>45474</c:v>
                </c:pt>
                <c:pt idx="115">
                  <c:v>45505</c:v>
                </c:pt>
                <c:pt idx="116">
                  <c:v>45536</c:v>
                </c:pt>
                <c:pt idx="117">
                  <c:v>45566</c:v>
                </c:pt>
                <c:pt idx="118">
                  <c:v>45597</c:v>
                </c:pt>
                <c:pt idx="119">
                  <c:v>45627</c:v>
                </c:pt>
                <c:pt idx="120">
                  <c:v>45658</c:v>
                </c:pt>
                <c:pt idx="121">
                  <c:v>45689</c:v>
                </c:pt>
                <c:pt idx="122">
                  <c:v>45717</c:v>
                </c:pt>
                <c:pt idx="123">
                  <c:v>45748</c:v>
                </c:pt>
                <c:pt idx="124">
                  <c:v>45778</c:v>
                </c:pt>
                <c:pt idx="125">
                  <c:v>45809</c:v>
                </c:pt>
                <c:pt idx="126">
                  <c:v>45839</c:v>
                </c:pt>
              </c:numCache>
            </c:numRef>
          </c:cat>
          <c:val>
            <c:numRef>
              <c:f>'Load factor'!$C$4:$C$130</c:f>
              <c:numCache>
                <c:formatCode>0.0%;\-0.0%;0.0%</c:formatCode>
                <c:ptCount val="127"/>
                <c:pt idx="0">
                  <c:v>0.7878983502198077</c:v>
                </c:pt>
                <c:pt idx="1">
                  <c:v>0.66046212549887984</c:v>
                </c:pt>
                <c:pt idx="2">
                  <c:v>0.72093483763597577</c:v>
                </c:pt>
                <c:pt idx="3">
                  <c:v>0.73057501058203689</c:v>
                </c:pt>
                <c:pt idx="4">
                  <c:v>0.68757663597488794</c:v>
                </c:pt>
                <c:pt idx="5">
                  <c:v>0.54684418682609293</c:v>
                </c:pt>
                <c:pt idx="6">
                  <c:v>0.55301476235636815</c:v>
                </c:pt>
                <c:pt idx="7">
                  <c:v>0.47989863681370692</c:v>
                </c:pt>
                <c:pt idx="8">
                  <c:v>0.69202509819988767</c:v>
                </c:pt>
                <c:pt idx="9">
                  <c:v>0.67608629452120284</c:v>
                </c:pt>
                <c:pt idx="10">
                  <c:v>0.78551564466092871</c:v>
                </c:pt>
                <c:pt idx="11">
                  <c:v>0.69381915329032839</c:v>
                </c:pt>
                <c:pt idx="12">
                  <c:v>0.63216187253804079</c:v>
                </c:pt>
                <c:pt idx="13">
                  <c:v>0.65642655750934742</c:v>
                </c:pt>
                <c:pt idx="14">
                  <c:v>0.70857777753589812</c:v>
                </c:pt>
                <c:pt idx="15">
                  <c:v>0.63301426804245797</c:v>
                </c:pt>
                <c:pt idx="16">
                  <c:v>0.41224473141399232</c:v>
                </c:pt>
                <c:pt idx="17">
                  <c:v>0.57111968908181909</c:v>
                </c:pt>
                <c:pt idx="18">
                  <c:v>0.62718984226856822</c:v>
                </c:pt>
                <c:pt idx="19">
                  <c:v>0.6818732758651167</c:v>
                </c:pt>
                <c:pt idx="20">
                  <c:v>0.53409311115884461</c:v>
                </c:pt>
                <c:pt idx="21">
                  <c:v>0.78476998761775274</c:v>
                </c:pt>
                <c:pt idx="22">
                  <c:v>0.7906508886110335</c:v>
                </c:pt>
                <c:pt idx="23">
                  <c:v>0.83681453833328234</c:v>
                </c:pt>
                <c:pt idx="24">
                  <c:v>0.75439797031578237</c:v>
                </c:pt>
                <c:pt idx="25">
                  <c:v>0.77428504074522575</c:v>
                </c:pt>
                <c:pt idx="26">
                  <c:v>0.66907576085371334</c:v>
                </c:pt>
                <c:pt idx="27">
                  <c:v>0.62016087133328612</c:v>
                </c:pt>
                <c:pt idx="28">
                  <c:v>0.58435389218069589</c:v>
                </c:pt>
                <c:pt idx="29">
                  <c:v>0.56223275793922756</c:v>
                </c:pt>
                <c:pt idx="30">
                  <c:v>0.63410883524872996</c:v>
                </c:pt>
                <c:pt idx="31">
                  <c:v>0.49057051361980369</c:v>
                </c:pt>
                <c:pt idx="32">
                  <c:v>0.4901119309113357</c:v>
                </c:pt>
                <c:pt idx="33">
                  <c:v>0.71031435037197033</c:v>
                </c:pt>
                <c:pt idx="34">
                  <c:v>0.65657389056750548</c:v>
                </c:pt>
                <c:pt idx="35">
                  <c:v>0.68593737357618101</c:v>
                </c:pt>
                <c:pt idx="36">
                  <c:v>0.63289266535008915</c:v>
                </c:pt>
                <c:pt idx="37">
                  <c:v>0.88833088620801537</c:v>
                </c:pt>
                <c:pt idx="38">
                  <c:v>0.77128355723828235</c:v>
                </c:pt>
                <c:pt idx="39">
                  <c:v>0.43614976328941168</c:v>
                </c:pt>
                <c:pt idx="40">
                  <c:v>0.5115275629203313</c:v>
                </c:pt>
                <c:pt idx="41">
                  <c:v>0.72542586396229203</c:v>
                </c:pt>
                <c:pt idx="42">
                  <c:v>0.63889568754925752</c:v>
                </c:pt>
                <c:pt idx="43">
                  <c:v>0.7474453154016244</c:v>
                </c:pt>
                <c:pt idx="44">
                  <c:v>0.52528443760820975</c:v>
                </c:pt>
                <c:pt idx="45">
                  <c:v>0.82986599667246974</c:v>
                </c:pt>
                <c:pt idx="46">
                  <c:v>0.86434700344831883</c:v>
                </c:pt>
                <c:pt idx="47">
                  <c:v>0.72104145113674067</c:v>
                </c:pt>
                <c:pt idx="48">
                  <c:v>0.74236159282094827</c:v>
                </c:pt>
                <c:pt idx="49">
                  <c:v>0.74014464225444621</c:v>
                </c:pt>
                <c:pt idx="50">
                  <c:v>0.50774982578298944</c:v>
                </c:pt>
                <c:pt idx="51">
                  <c:v>0.72525502268159103</c:v>
                </c:pt>
                <c:pt idx="52">
                  <c:v>0.69876684128377708</c:v>
                </c:pt>
                <c:pt idx="53">
                  <c:v>0.63535011606720615</c:v>
                </c:pt>
                <c:pt idx="54">
                  <c:v>0.71542832933813227</c:v>
                </c:pt>
                <c:pt idx="55">
                  <c:v>0.45269757585964598</c:v>
                </c:pt>
                <c:pt idx="56">
                  <c:v>0.53220331086693573</c:v>
                </c:pt>
                <c:pt idx="57">
                  <c:v>0.74552248965851531</c:v>
                </c:pt>
                <c:pt idx="58">
                  <c:v>0.71964667869108878</c:v>
                </c:pt>
                <c:pt idx="59">
                  <c:v>0.73023919864358022</c:v>
                </c:pt>
                <c:pt idx="60">
                  <c:v>0.81736219686021738</c:v>
                </c:pt>
                <c:pt idx="61">
                  <c:v>0.6896891962014251</c:v>
                </c:pt>
                <c:pt idx="62">
                  <c:v>0.65084160215802778</c:v>
                </c:pt>
                <c:pt idx="63">
                  <c:v>0.5085666780131799</c:v>
                </c:pt>
                <c:pt idx="64">
                  <c:v>0.57320482279538176</c:v>
                </c:pt>
                <c:pt idx="65">
                  <c:v>0.67681162522608718</c:v>
                </c:pt>
                <c:pt idx="66">
                  <c:v>0.7091226362180465</c:v>
                </c:pt>
                <c:pt idx="67">
                  <c:v>0.72447387271306796</c:v>
                </c:pt>
                <c:pt idx="68">
                  <c:v>0.56020633870825842</c:v>
                </c:pt>
                <c:pt idx="69">
                  <c:v>0.60997252984435946</c:v>
                </c:pt>
                <c:pt idx="70">
                  <c:v>0.66206468475414548</c:v>
                </c:pt>
                <c:pt idx="71">
                  <c:v>0.7608077132388511</c:v>
                </c:pt>
                <c:pt idx="72">
                  <c:v>0.72088196190628651</c:v>
                </c:pt>
                <c:pt idx="73">
                  <c:v>0.75605150110803754</c:v>
                </c:pt>
                <c:pt idx="74">
                  <c:v>0.67456273615715856</c:v>
                </c:pt>
                <c:pt idx="75">
                  <c:v>0.72846543295687793</c:v>
                </c:pt>
                <c:pt idx="76">
                  <c:v>0.50434105172311028</c:v>
                </c:pt>
                <c:pt idx="77">
                  <c:v>0.60312275155029993</c:v>
                </c:pt>
                <c:pt idx="78">
                  <c:v>0.50261637503176693</c:v>
                </c:pt>
                <c:pt idx="79">
                  <c:v>0.40831869088352696</c:v>
                </c:pt>
                <c:pt idx="80">
                  <c:v>0.36851324363631738</c:v>
                </c:pt>
                <c:pt idx="81">
                  <c:v>0.62666005254168511</c:v>
                </c:pt>
                <c:pt idx="82">
                  <c:v>0.67851270718968049</c:v>
                </c:pt>
                <c:pt idx="83">
                  <c:v>0.61360770194485748</c:v>
                </c:pt>
                <c:pt idx="84">
                  <c:v>0.64673699999042167</c:v>
                </c:pt>
                <c:pt idx="85">
                  <c:v>0.51084636187583332</c:v>
                </c:pt>
                <c:pt idx="86">
                  <c:v>0.53149133218872402</c:v>
                </c:pt>
                <c:pt idx="87">
                  <c:v>0.45959154072216613</c:v>
                </c:pt>
                <c:pt idx="88">
                  <c:v>0.47405747164454104</c:v>
                </c:pt>
                <c:pt idx="89">
                  <c:v>0.58216668992725928</c:v>
                </c:pt>
                <c:pt idx="90">
                  <c:v>0.57334774213813644</c:v>
                </c:pt>
                <c:pt idx="91">
                  <c:v>0.58769057232913269</c:v>
                </c:pt>
                <c:pt idx="92">
                  <c:v>0.47448110220220557</c:v>
                </c:pt>
                <c:pt idx="93">
                  <c:v>0.56412288365536489</c:v>
                </c:pt>
                <c:pt idx="94">
                  <c:v>0.33936909081300032</c:v>
                </c:pt>
                <c:pt idx="95">
                  <c:v>0.56312604323620852</c:v>
                </c:pt>
                <c:pt idx="96">
                  <c:v>0.51826390810416623</c:v>
                </c:pt>
                <c:pt idx="97">
                  <c:v>0.6924686328089108</c:v>
                </c:pt>
                <c:pt idx="98">
                  <c:v>0.60609239794195702</c:v>
                </c:pt>
                <c:pt idx="99">
                  <c:v>0.51622996769169593</c:v>
                </c:pt>
                <c:pt idx="100">
                  <c:v>0.35109458154398399</c:v>
                </c:pt>
                <c:pt idx="101">
                  <c:v>0.47683387818374079</c:v>
                </c:pt>
                <c:pt idx="102">
                  <c:v>0.36257066483100181</c:v>
                </c:pt>
                <c:pt idx="103">
                  <c:v>0.31218539116565808</c:v>
                </c:pt>
                <c:pt idx="104">
                  <c:v>0.35090149577824564</c:v>
                </c:pt>
                <c:pt idx="105">
                  <c:v>0.30171371609149378</c:v>
                </c:pt>
                <c:pt idx="106">
                  <c:v>0.34775683012279079</c:v>
                </c:pt>
                <c:pt idx="107">
                  <c:v>0.42175013660550237</c:v>
                </c:pt>
                <c:pt idx="108">
                  <c:v>0.54883902895311543</c:v>
                </c:pt>
                <c:pt idx="109">
                  <c:v>0.39370874310860055</c:v>
                </c:pt>
                <c:pt idx="110">
                  <c:v>0.37262650824105675</c:v>
                </c:pt>
                <c:pt idx="111">
                  <c:v>0.34993670615753908</c:v>
                </c:pt>
                <c:pt idx="112">
                  <c:v>0.31772271758973308</c:v>
                </c:pt>
                <c:pt idx="113">
                  <c:v>0.3730223404705108</c:v>
                </c:pt>
                <c:pt idx="114">
                  <c:v>0.31569153247255693</c:v>
                </c:pt>
                <c:pt idx="115">
                  <c:v>0.27936946554859943</c:v>
                </c:pt>
                <c:pt idx="116">
                  <c:v>0.28027037437037755</c:v>
                </c:pt>
                <c:pt idx="117">
                  <c:v>0.32806434111318666</c:v>
                </c:pt>
                <c:pt idx="118">
                  <c:v>0.56577990057813909</c:v>
                </c:pt>
                <c:pt idx="119">
                  <c:v>0.45786021430991525</c:v>
                </c:pt>
                <c:pt idx="120">
                  <c:v>0.49023229851144201</c:v>
                </c:pt>
                <c:pt idx="121">
                  <c:v>0.69628011289934544</c:v>
                </c:pt>
                <c:pt idx="122">
                  <c:v>0.42957554544669851</c:v>
                </c:pt>
                <c:pt idx="123">
                  <c:v>0.43001932369793522</c:v>
                </c:pt>
                <c:pt idx="124">
                  <c:v>0.29594844108765411</c:v>
                </c:pt>
                <c:pt idx="125">
                  <c:v>0.32998632427174285</c:v>
                </c:pt>
                <c:pt idx="126">
                  <c:v>0.43256453579286891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B21-4CCA-9709-B389638CC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7955496"/>
        <c:axId val="1247945416"/>
      </c:lineChart>
      <c:dateAx>
        <c:axId val="1247955496"/>
        <c:scaling>
          <c:orientation val="minMax"/>
        </c:scaling>
        <c:delete val="0"/>
        <c:axPos val="b"/>
        <c:numFmt formatCode="mmm\ \'yy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45416"/>
        <c:crosses val="autoZero"/>
        <c:auto val="1"/>
        <c:lblOffset val="100"/>
        <c:baseTimeUnit val="months"/>
        <c:majorUnit val="1"/>
        <c:majorTimeUnit val="months"/>
      </c:dateAx>
      <c:valAx>
        <c:axId val="1247945416"/>
        <c:scaling>
          <c:orientation val="minMax"/>
          <c:min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55496"/>
        <c:crosses val="autoZero"/>
        <c:crossBetween val="between"/>
        <c:minorUnit val="5.000000000000001E-2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95000"/>
      </a:schemeClr>
    </a:solidFill>
    <a:ln w="9525" cap="flat" cmpd="sng" algn="ctr">
      <a:solidFill>
        <a:srgbClr val="C00000"/>
      </a:solidFill>
      <a:round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CHP - Use factor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984909176368801E-2"/>
          <c:y val="0.11130171543895057"/>
          <c:w val="0.94440811776499412"/>
          <c:h val="0.74702903559860268"/>
        </c:manualLayout>
      </c:layout>
      <c:lineChart>
        <c:grouping val="standard"/>
        <c:varyColors val="0"/>
        <c:ser>
          <c:idx val="0"/>
          <c:order val="0"/>
          <c:tx>
            <c:v>Use factor (%)</c:v>
          </c:tx>
          <c:spPr>
            <a:ln w="15875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>
              <a:outerShdw blurRad="50800" dist="38100" dir="4200000" algn="ctr" rotWithShape="0">
                <a:srgbClr val="000000">
                  <a:alpha val="40000"/>
                </a:srgbClr>
              </a:outerShdw>
            </a:effectLst>
          </c:spPr>
          <c:marker>
            <c:symbol val="circle"/>
            <c:size val="2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>
                <a:outerShdw blurRad="50800" dist="38100" dir="4200000" algn="ctr" rotWithShape="0">
                  <a:srgbClr val="000000">
                    <a:alpha val="40000"/>
                  </a:srgbClr>
                </a:outerShdw>
              </a:effectLst>
            </c:spPr>
          </c:marker>
          <c:trendline>
            <c:spPr>
              <a:ln w="25400" cap="rnd">
                <a:solidFill>
                  <a:srgbClr val="C00000"/>
                </a:solidFill>
                <a:prstDash val="sysDot"/>
                <a:headEnd w="lg" len="lg"/>
                <a:tailEnd type="triangle" w="lg" len="lg"/>
              </a:ln>
              <a:effectLst>
                <a:outerShdw blurRad="50800" dist="50800" dir="2700000" algn="tl" rotWithShape="0">
                  <a:srgbClr val="C00000"/>
                </a:outerShdw>
              </a:effectLst>
            </c:spPr>
            <c:trendlineType val="linear"/>
            <c:dispRSqr val="0"/>
            <c:dispEq val="0"/>
          </c:trendline>
          <c:cat>
            <c:numRef>
              <c:f>'Use factor'!$B$4:$B$130</c:f>
              <c:numCache>
                <c:formatCode>mmm\ \'yy</c:formatCode>
                <c:ptCount val="127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  <c:pt idx="79">
                  <c:v>44409</c:v>
                </c:pt>
                <c:pt idx="80">
                  <c:v>44440</c:v>
                </c:pt>
                <c:pt idx="81">
                  <c:v>44470</c:v>
                </c:pt>
                <c:pt idx="82">
                  <c:v>44501</c:v>
                </c:pt>
                <c:pt idx="83">
                  <c:v>44531</c:v>
                </c:pt>
                <c:pt idx="84">
                  <c:v>44562</c:v>
                </c:pt>
                <c:pt idx="85">
                  <c:v>44593</c:v>
                </c:pt>
                <c:pt idx="86">
                  <c:v>44621</c:v>
                </c:pt>
                <c:pt idx="87">
                  <c:v>44652</c:v>
                </c:pt>
                <c:pt idx="88">
                  <c:v>44682</c:v>
                </c:pt>
                <c:pt idx="89">
                  <c:v>44713</c:v>
                </c:pt>
                <c:pt idx="90">
                  <c:v>44743</c:v>
                </c:pt>
                <c:pt idx="91">
                  <c:v>44774</c:v>
                </c:pt>
                <c:pt idx="92">
                  <c:v>44805</c:v>
                </c:pt>
                <c:pt idx="93">
                  <c:v>44835</c:v>
                </c:pt>
                <c:pt idx="94">
                  <c:v>44866</c:v>
                </c:pt>
                <c:pt idx="95">
                  <c:v>44896</c:v>
                </c:pt>
                <c:pt idx="96">
                  <c:v>44927</c:v>
                </c:pt>
                <c:pt idx="97">
                  <c:v>44958</c:v>
                </c:pt>
                <c:pt idx="98">
                  <c:v>44986</c:v>
                </c:pt>
                <c:pt idx="99">
                  <c:v>45017</c:v>
                </c:pt>
                <c:pt idx="100">
                  <c:v>45047</c:v>
                </c:pt>
                <c:pt idx="101">
                  <c:v>45078</c:v>
                </c:pt>
                <c:pt idx="102">
                  <c:v>45108</c:v>
                </c:pt>
                <c:pt idx="103">
                  <c:v>45139</c:v>
                </c:pt>
                <c:pt idx="104">
                  <c:v>45170</c:v>
                </c:pt>
                <c:pt idx="105">
                  <c:v>45200</c:v>
                </c:pt>
                <c:pt idx="106">
                  <c:v>45231</c:v>
                </c:pt>
                <c:pt idx="107">
                  <c:v>45261</c:v>
                </c:pt>
                <c:pt idx="108">
                  <c:v>45292</c:v>
                </c:pt>
                <c:pt idx="109">
                  <c:v>45323</c:v>
                </c:pt>
                <c:pt idx="110">
                  <c:v>45352</c:v>
                </c:pt>
                <c:pt idx="111">
                  <c:v>45383</c:v>
                </c:pt>
                <c:pt idx="112">
                  <c:v>45413</c:v>
                </c:pt>
                <c:pt idx="113">
                  <c:v>45444</c:v>
                </c:pt>
                <c:pt idx="114">
                  <c:v>45474</c:v>
                </c:pt>
                <c:pt idx="115">
                  <c:v>45505</c:v>
                </c:pt>
                <c:pt idx="116">
                  <c:v>45536</c:v>
                </c:pt>
                <c:pt idx="117">
                  <c:v>45566</c:v>
                </c:pt>
                <c:pt idx="118">
                  <c:v>45597</c:v>
                </c:pt>
                <c:pt idx="119">
                  <c:v>45627</c:v>
                </c:pt>
                <c:pt idx="120">
                  <c:v>45658</c:v>
                </c:pt>
                <c:pt idx="121">
                  <c:v>45689</c:v>
                </c:pt>
                <c:pt idx="122">
                  <c:v>45717</c:v>
                </c:pt>
                <c:pt idx="123">
                  <c:v>45748</c:v>
                </c:pt>
                <c:pt idx="124">
                  <c:v>45778</c:v>
                </c:pt>
                <c:pt idx="125">
                  <c:v>45809</c:v>
                </c:pt>
                <c:pt idx="126">
                  <c:v>45839</c:v>
                </c:pt>
              </c:numCache>
            </c:numRef>
          </c:cat>
          <c:val>
            <c:numRef>
              <c:f>'Use factor'!$C$4:$C$130</c:f>
              <c:numCache>
                <c:formatCode>0.0%;\-0.0%;0.0%</c:formatCode>
                <c:ptCount val="127"/>
                <c:pt idx="0">
                  <c:v>0.89670991458708926</c:v>
                </c:pt>
                <c:pt idx="1">
                  <c:v>0.87809448530816292</c:v>
                </c:pt>
                <c:pt idx="2">
                  <c:v>0.86170065249858363</c:v>
                </c:pt>
                <c:pt idx="3">
                  <c:v>0.85357422826382279</c:v>
                </c:pt>
                <c:pt idx="4">
                  <c:v>0.7672950782690332</c:v>
                </c:pt>
                <c:pt idx="5">
                  <c:v>0.79592490668439719</c:v>
                </c:pt>
                <c:pt idx="6">
                  <c:v>0.75203914132053518</c:v>
                </c:pt>
                <c:pt idx="7">
                  <c:v>0.76681024588876634</c:v>
                </c:pt>
                <c:pt idx="8">
                  <c:v>0.85985331731777459</c:v>
                </c:pt>
                <c:pt idx="9">
                  <c:v>0.86943174791732136</c:v>
                </c:pt>
                <c:pt idx="10">
                  <c:v>0.86936938549653286</c:v>
                </c:pt>
                <c:pt idx="11">
                  <c:v>0.86685536315143441</c:v>
                </c:pt>
                <c:pt idx="12">
                  <c:v>0.89374199378052688</c:v>
                </c:pt>
                <c:pt idx="13">
                  <c:v>0.87788317046977038</c:v>
                </c:pt>
                <c:pt idx="14">
                  <c:v>0.84866664371175171</c:v>
                </c:pt>
                <c:pt idx="15">
                  <c:v>0.81967509360324908</c:v>
                </c:pt>
                <c:pt idx="16">
                  <c:v>0.76065053734046928</c:v>
                </c:pt>
                <c:pt idx="17">
                  <c:v>0.76194463893985576</c:v>
                </c:pt>
                <c:pt idx="18">
                  <c:v>0.7831047194062869</c:v>
                </c:pt>
                <c:pt idx="19">
                  <c:v>0.78590684376046749</c:v>
                </c:pt>
                <c:pt idx="20">
                  <c:v>0.75540203710376874</c:v>
                </c:pt>
                <c:pt idx="21">
                  <c:v>0.85558990324042938</c:v>
                </c:pt>
                <c:pt idx="22">
                  <c:v>0.89372440842093526</c:v>
                </c:pt>
                <c:pt idx="23">
                  <c:v>0.93441061437581896</c:v>
                </c:pt>
                <c:pt idx="24">
                  <c:v>0.91311794489965659</c:v>
                </c:pt>
                <c:pt idx="25">
                  <c:v>0.83450890752142626</c:v>
                </c:pt>
                <c:pt idx="26">
                  <c:v>0.86923357856026418</c:v>
                </c:pt>
                <c:pt idx="27">
                  <c:v>0.86343469488920499</c:v>
                </c:pt>
                <c:pt idx="28">
                  <c:v>0.82170428795758177</c:v>
                </c:pt>
                <c:pt idx="29">
                  <c:v>0.77753916505958764</c:v>
                </c:pt>
                <c:pt idx="30">
                  <c:v>0.81852275917030648</c:v>
                </c:pt>
                <c:pt idx="31">
                  <c:v>0.79615987164749014</c:v>
                </c:pt>
                <c:pt idx="32">
                  <c:v>0.85611752846040889</c:v>
                </c:pt>
                <c:pt idx="33">
                  <c:v>0.84186155576657884</c:v>
                </c:pt>
                <c:pt idx="34">
                  <c:v>0.89481717633074187</c:v>
                </c:pt>
                <c:pt idx="35">
                  <c:v>0.9275109746736776</c:v>
                </c:pt>
                <c:pt idx="36">
                  <c:v>0.90631304418230696</c:v>
                </c:pt>
                <c:pt idx="37">
                  <c:v>0.94809138806584636</c:v>
                </c:pt>
                <c:pt idx="38">
                  <c:v>0.87842101648685322</c:v>
                </c:pt>
                <c:pt idx="39">
                  <c:v>0.852822458594515</c:v>
                </c:pt>
                <c:pt idx="40">
                  <c:v>0.80473408907608512</c:v>
                </c:pt>
                <c:pt idx="41">
                  <c:v>0.83662591530966779</c:v>
                </c:pt>
                <c:pt idx="42">
                  <c:v>0.79468684799232969</c:v>
                </c:pt>
                <c:pt idx="43">
                  <c:v>0.84724372324074748</c:v>
                </c:pt>
                <c:pt idx="44">
                  <c:v>0.82839118237057241</c:v>
                </c:pt>
                <c:pt idx="45">
                  <c:v>0.89784781952070092</c:v>
                </c:pt>
                <c:pt idx="46">
                  <c:v>0.92990695681518187</c:v>
                </c:pt>
                <c:pt idx="47">
                  <c:v>0.91769468164400747</c:v>
                </c:pt>
                <c:pt idx="48">
                  <c:v>0.90312955864571931</c:v>
                </c:pt>
                <c:pt idx="49">
                  <c:v>0.87036475585745532</c:v>
                </c:pt>
                <c:pt idx="50">
                  <c:v>0.87099686170401169</c:v>
                </c:pt>
                <c:pt idx="51">
                  <c:v>0.89149999999999996</c:v>
                </c:pt>
                <c:pt idx="52">
                  <c:v>0.96181756879902525</c:v>
                </c:pt>
                <c:pt idx="53">
                  <c:v>0.77319534220590536</c:v>
                </c:pt>
                <c:pt idx="54">
                  <c:v>0.77689148522382379</c:v>
                </c:pt>
                <c:pt idx="55">
                  <c:v>0.85409409007848824</c:v>
                </c:pt>
                <c:pt idx="56">
                  <c:v>0.78386054188353527</c:v>
                </c:pt>
                <c:pt idx="57">
                  <c:v>0.88146157803096203</c:v>
                </c:pt>
                <c:pt idx="58">
                  <c:v>0.81695272178061817</c:v>
                </c:pt>
                <c:pt idx="59">
                  <c:v>0.89955395296334928</c:v>
                </c:pt>
                <c:pt idx="60">
                  <c:v>0.92341243637952763</c:v>
                </c:pt>
                <c:pt idx="61">
                  <c:v>0.91585248685433762</c:v>
                </c:pt>
                <c:pt idx="62">
                  <c:v>0.88083449958213966</c:v>
                </c:pt>
                <c:pt idx="63">
                  <c:v>0.85473908994392223</c:v>
                </c:pt>
                <c:pt idx="64">
                  <c:v>0.86062831880708723</c:v>
                </c:pt>
                <c:pt idx="65">
                  <c:v>0.84391884058899558</c:v>
                </c:pt>
                <c:pt idx="66">
                  <c:v>0.84223213878739578</c:v>
                </c:pt>
                <c:pt idx="67">
                  <c:v>0.80663072368084254</c:v>
                </c:pt>
                <c:pt idx="68">
                  <c:v>0.80290035907441526</c:v>
                </c:pt>
                <c:pt idx="69">
                  <c:v>0.84745215665018192</c:v>
                </c:pt>
                <c:pt idx="70">
                  <c:v>0.86851932487636452</c:v>
                </c:pt>
                <c:pt idx="71">
                  <c:v>0.90475351805738857</c:v>
                </c:pt>
                <c:pt idx="72">
                  <c:v>0.89991546866450012</c:v>
                </c:pt>
                <c:pt idx="73">
                  <c:v>0.88741233350689985</c:v>
                </c:pt>
                <c:pt idx="74">
                  <c:v>0.90893184968422169</c:v>
                </c:pt>
                <c:pt idx="75">
                  <c:v>0.91562553160583782</c:v>
                </c:pt>
                <c:pt idx="76">
                  <c:v>0.84256523014882123</c:v>
                </c:pt>
                <c:pt idx="77">
                  <c:v>0.84223607275330881</c:v>
                </c:pt>
                <c:pt idx="78">
                  <c:v>0.82383773120093051</c:v>
                </c:pt>
                <c:pt idx="79">
                  <c:v>0.8135660422400508</c:v>
                </c:pt>
                <c:pt idx="80">
                  <c:v>0.76600085700066245</c:v>
                </c:pt>
                <c:pt idx="81">
                  <c:v>0.80497314157808286</c:v>
                </c:pt>
                <c:pt idx="82">
                  <c:v>0.89790843068481685</c:v>
                </c:pt>
                <c:pt idx="83">
                  <c:v>0.92285877281818063</c:v>
                </c:pt>
                <c:pt idx="84">
                  <c:v>0.89730953495845878</c:v>
                </c:pt>
                <c:pt idx="85">
                  <c:v>0.86665536557936806</c:v>
                </c:pt>
                <c:pt idx="86">
                  <c:v>0.87683977640648547</c:v>
                </c:pt>
                <c:pt idx="87">
                  <c:v>0.82679275846955402</c:v>
                </c:pt>
                <c:pt idx="88">
                  <c:v>0.80815013260754565</c:v>
                </c:pt>
                <c:pt idx="89">
                  <c:v>0.84928607632434583</c:v>
                </c:pt>
                <c:pt idx="90">
                  <c:v>0.85421398508324653</c:v>
                </c:pt>
                <c:pt idx="91">
                  <c:v>0.8179994880394279</c:v>
                </c:pt>
                <c:pt idx="92">
                  <c:v>0.79960732500488563</c:v>
                </c:pt>
                <c:pt idx="93">
                  <c:v>0.76674269283437901</c:v>
                </c:pt>
                <c:pt idx="94">
                  <c:v>0.76118434838758353</c:v>
                </c:pt>
                <c:pt idx="95">
                  <c:v>0.8947420789816577</c:v>
                </c:pt>
                <c:pt idx="96">
                  <c:v>0.89594688227820107</c:v>
                </c:pt>
                <c:pt idx="97">
                  <c:v>0.95446805406447577</c:v>
                </c:pt>
                <c:pt idx="98">
                  <c:v>0.8463827983365525</c:v>
                </c:pt>
                <c:pt idx="99">
                  <c:v>0.82832294915990512</c:v>
                </c:pt>
                <c:pt idx="100">
                  <c:v>0.82643694921268573</c:v>
                </c:pt>
                <c:pt idx="101">
                  <c:v>0.74920228022598878</c:v>
                </c:pt>
                <c:pt idx="102">
                  <c:v>0.74348343168546704</c:v>
                </c:pt>
                <c:pt idx="103">
                  <c:v>0.74070844292094706</c:v>
                </c:pt>
                <c:pt idx="104">
                  <c:v>0.70924187251402548</c:v>
                </c:pt>
                <c:pt idx="105">
                  <c:v>0.70339722078198874</c:v>
                </c:pt>
                <c:pt idx="106">
                  <c:v>0.81353474481827048</c:v>
                </c:pt>
                <c:pt idx="107">
                  <c:v>0.84932150614932167</c:v>
                </c:pt>
                <c:pt idx="108">
                  <c:v>0.89375705540876604</c:v>
                </c:pt>
                <c:pt idx="109">
                  <c:v>0.89539552469592654</c:v>
                </c:pt>
                <c:pt idx="110">
                  <c:v>0.84756963272414443</c:v>
                </c:pt>
                <c:pt idx="111">
                  <c:v>0.76732382430344925</c:v>
                </c:pt>
                <c:pt idx="112">
                  <c:v>0.84529260498570558</c:v>
                </c:pt>
                <c:pt idx="113">
                  <c:v>0.75713650154062107</c:v>
                </c:pt>
                <c:pt idx="114">
                  <c:v>0.78437576566386602</c:v>
                </c:pt>
                <c:pt idx="115">
                  <c:v>0.76999244004558431</c:v>
                </c:pt>
                <c:pt idx="116">
                  <c:v>0.77343504334515134</c:v>
                </c:pt>
                <c:pt idx="117">
                  <c:v>0.76439375659532449</c:v>
                </c:pt>
                <c:pt idx="118">
                  <c:v>0.92631360454468592</c:v>
                </c:pt>
                <c:pt idx="119">
                  <c:v>0.90340554971085529</c:v>
                </c:pt>
                <c:pt idx="120">
                  <c:v>0.89120911120146018</c:v>
                </c:pt>
                <c:pt idx="121">
                  <c:v>0.9021246890074357</c:v>
                </c:pt>
                <c:pt idx="122">
                  <c:v>0.86398952997488165</c:v>
                </c:pt>
                <c:pt idx="123">
                  <c:v>0.82982879330625392</c:v>
                </c:pt>
                <c:pt idx="124">
                  <c:v>0.70764675796170151</c:v>
                </c:pt>
                <c:pt idx="125">
                  <c:v>0.6609771492252392</c:v>
                </c:pt>
                <c:pt idx="126">
                  <c:v>0.76988909714878839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D7E-44CF-A140-911E1B311D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7955496"/>
        <c:axId val="1247945416"/>
      </c:lineChart>
      <c:dateAx>
        <c:axId val="1247955496"/>
        <c:scaling>
          <c:orientation val="minMax"/>
        </c:scaling>
        <c:delete val="0"/>
        <c:axPos val="b"/>
        <c:numFmt formatCode="mmm\ \'yy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45416"/>
        <c:crosses val="autoZero"/>
        <c:auto val="1"/>
        <c:lblOffset val="100"/>
        <c:baseTimeUnit val="months"/>
        <c:majorUnit val="1"/>
        <c:majorTimeUnit val="months"/>
      </c:dateAx>
      <c:valAx>
        <c:axId val="1247945416"/>
        <c:scaling>
          <c:orientation val="minMax"/>
          <c:max val="1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cross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7955496"/>
        <c:crosses val="autoZero"/>
        <c:crossBetween val="between"/>
        <c:majorUnit val="5.000000000000001E-2"/>
        <c:minorUnit val="5.000000000000001E-2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95000"/>
      </a:schemeClr>
    </a:solidFill>
    <a:ln w="9525" cap="flat" cmpd="sng" algn="ctr">
      <a:solidFill>
        <a:srgbClr val="C00000"/>
      </a:solidFill>
      <a:round/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67CB797-8583-41B1-B6FB-6EE659B6A6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37DD97-B607-4192-B283-63BE5D75CE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0C913-E7E3-4615-AA4E-86B7A51B8394}" type="datetimeFigureOut">
              <a:rPr lang="fr-FR" smtClean="0"/>
              <a:t>25/09/2025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F67BCF-B5F9-4A14-9803-4BB6BA597A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7089E7-AB11-40A6-A8A6-0F2036D3E3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4E774-27E2-4617-8C39-9918569CF7BC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48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EAD26-5014-4118-B613-AF182E4393D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B3B3-6C2B-4D55-9F2F-72E962DCEE6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70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00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937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970C7-7992-1399-883C-41823F660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03D532-5822-55D5-166D-A4BB51A33C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B536EE-76A5-130A-E51A-6833FCBE8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22E85-905A-5CF6-560F-4E841AEEC1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605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7ADC0-3CE1-EB74-5EA7-52E077812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74A821-E762-9941-E569-B3AF901BEA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7192AB-CF03-B2B2-BA96-2E2A6FBBF7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928900-234F-BB47-CC83-A538363416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437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47EDD-C61E-F322-27FF-7C0B6F0A6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E8DC4E-AB99-356A-8220-E610AD16CF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5B822C-2DCB-796F-93D2-23AC52DB98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8167B-BC8B-2061-620B-D86451EA50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22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4B3B3-6C2B-4D55-9F2F-72E962DCEE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8216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7F61C-A0B8-1ECA-6458-C3F838529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3FFC58-2B3E-8B7D-840F-AACEAE3D69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FB60C9-2E72-92BC-0A28-C3BE92E7B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58C48-EFBE-47D1-988C-3B3B1D3417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14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8352C-7435-1FBD-3A97-E5DBCF384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389DE9-D741-CEAF-1358-605390A5C2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08AA5-624A-B67C-A01A-7413F2C09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36115-EDD9-12D6-33A2-36C6AE44F4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605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A8DBE-DB23-E9ED-5C1C-8FBD0EBA6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3F52571-305C-5435-39A7-2A6B039DF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0172A64-40FD-3EE3-A07C-B176F619DB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D60C076-A46F-948C-FA39-E85DF3768E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2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9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4B3B3-6C2B-4D55-9F2F-72E962DCEE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43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60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>
              <a:effectLst/>
              <a:latin typeface="Calibri"/>
              <a:ea typeface="Aptos" panose="020B000402020202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6656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08CB8-CF70-7D42-B195-D3046E37999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963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AF83D3-075D-4B5B-95EE-F6F4DA6653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681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54C3F-4A38-0999-C169-A2D4C8DE4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B1BE21F-9232-99B2-1D34-2AB19F837B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88579BF-56F2-649D-9659-8EA9F81F29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4221C20-D03B-7F53-1318-6EF89D0F2A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31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359A8-3668-EA85-D959-0ACDC7C21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C7641FA-332A-28D8-1810-0608EFABD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6DBA123-5D6C-D490-65E4-F4C8A34C9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8245F1-FEBC-67A8-C280-92E815B348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B3B3-6C2B-4D55-9F2F-72E962DCEE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1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0D41BE8-8A43-9C59-2B61-FF9816B8896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5660019"/>
          </a:xfrm>
          <a:custGeom>
            <a:avLst/>
            <a:gdLst>
              <a:gd name="connsiteX0" fmla="*/ 0 w 12191999"/>
              <a:gd name="connsiteY0" fmla="*/ 0 h 5660019"/>
              <a:gd name="connsiteX1" fmla="*/ 12191999 w 12191999"/>
              <a:gd name="connsiteY1" fmla="*/ 0 h 5660019"/>
              <a:gd name="connsiteX2" fmla="*/ 12191999 w 12191999"/>
              <a:gd name="connsiteY2" fmla="*/ 5660019 h 5660019"/>
              <a:gd name="connsiteX3" fmla="*/ 9157061 w 12191999"/>
              <a:gd name="connsiteY3" fmla="*/ 5660019 h 5660019"/>
              <a:gd name="connsiteX4" fmla="*/ 9157061 w 12191999"/>
              <a:gd name="connsiteY4" fmla="*/ 5535909 h 5660019"/>
              <a:gd name="connsiteX5" fmla="*/ 9157061 w 12191999"/>
              <a:gd name="connsiteY5" fmla="*/ 5531453 h 5660019"/>
              <a:gd name="connsiteX6" fmla="*/ 0 w 12191999"/>
              <a:gd name="connsiteY6" fmla="*/ 5531453 h 5660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5660019">
                <a:moveTo>
                  <a:pt x="0" y="0"/>
                </a:moveTo>
                <a:lnTo>
                  <a:pt x="12191999" y="0"/>
                </a:lnTo>
                <a:lnTo>
                  <a:pt x="12191999" y="5660019"/>
                </a:lnTo>
                <a:lnTo>
                  <a:pt x="9157061" y="5660019"/>
                </a:lnTo>
                <a:lnTo>
                  <a:pt x="9157061" y="5535909"/>
                </a:lnTo>
                <a:lnTo>
                  <a:pt x="9157061" y="5531453"/>
                </a:lnTo>
                <a:lnTo>
                  <a:pt x="0" y="553145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pic>
        <p:nvPicPr>
          <p:cNvPr id="31" name="Espace réservé pour une image  7" hidden="1">
            <a:extLst>
              <a:ext uri="{FF2B5EF4-FFF2-40B4-BE49-F238E27FC236}">
                <a16:creationId xmlns:a16="http://schemas.microsoft.com/office/drawing/2014/main" id="{A9D91117-3FAA-A722-2D48-ED769EAA8C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5830252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E939663A-19FC-2E26-BFD7-001BCB6F202E}"/>
              </a:ext>
            </a:extLst>
          </p:cNvPr>
          <p:cNvCxnSpPr>
            <a:cxnSpLocks/>
          </p:cNvCxnSpPr>
          <p:nvPr userDrawn="1"/>
        </p:nvCxnSpPr>
        <p:spPr>
          <a:xfrm>
            <a:off x="5473959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F2457B7B-D4DC-87BD-36C3-09BC85C95B12}"/>
              </a:ext>
            </a:extLst>
          </p:cNvPr>
          <p:cNvCxnSpPr>
            <a:cxnSpLocks/>
          </p:cNvCxnSpPr>
          <p:nvPr userDrawn="1"/>
        </p:nvCxnSpPr>
        <p:spPr>
          <a:xfrm>
            <a:off x="6705034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C9409EEB-2B24-671F-9D08-0CB2DCE6DB52}"/>
              </a:ext>
            </a:extLst>
          </p:cNvPr>
          <p:cNvGrpSpPr/>
          <p:nvPr userDrawn="1"/>
        </p:nvGrpSpPr>
        <p:grpSpPr>
          <a:xfrm>
            <a:off x="4660055" y="6293057"/>
            <a:ext cx="419945" cy="419945"/>
            <a:chOff x="4660055" y="6248453"/>
            <a:chExt cx="419945" cy="419945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588BB6D7-0E86-5ACA-93FE-CB7AFCFEB53D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3A3C3475-2D7E-112B-83AF-72D6F16A0AF1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4D1E2E9F-D102-66DC-DEC9-7B019685FE48}"/>
              </a:ext>
            </a:extLst>
          </p:cNvPr>
          <p:cNvGrpSpPr/>
          <p:nvPr userDrawn="1"/>
        </p:nvGrpSpPr>
        <p:grpSpPr>
          <a:xfrm>
            <a:off x="5904037" y="6293055"/>
            <a:ext cx="419945" cy="419945"/>
            <a:chOff x="4660055" y="6248453"/>
            <a:chExt cx="419945" cy="419945"/>
          </a:xfrm>
        </p:grpSpPr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38F4442A-8287-7C7B-B30F-A03D059E685C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C6C873A7-7F3F-70B1-D540-88404256E3EF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75ED30A4-2B2B-15DC-92A9-BF8C5B3208B8}"/>
              </a:ext>
            </a:extLst>
          </p:cNvPr>
          <p:cNvGrpSpPr/>
          <p:nvPr userDrawn="1"/>
        </p:nvGrpSpPr>
        <p:grpSpPr>
          <a:xfrm>
            <a:off x="7067818" y="6293053"/>
            <a:ext cx="419945" cy="419945"/>
            <a:chOff x="4660055" y="6248453"/>
            <a:chExt cx="419945" cy="419945"/>
          </a:xfrm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AECC0020-9BB9-ECA0-93C4-4719328D8531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720C0EA6-D328-3972-2E96-146BC3A24425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09AE5483-5762-2994-1BB7-81D1D80C9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43457" y="3355148"/>
            <a:ext cx="4853116" cy="10156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BA9BE4-F401-A855-74CD-A96F9CC4E41C}"/>
              </a:ext>
            </a:extLst>
          </p:cNvPr>
          <p:cNvSpPr/>
          <p:nvPr userDrawn="1"/>
        </p:nvSpPr>
        <p:spPr>
          <a:xfrm>
            <a:off x="0" y="5531452"/>
            <a:ext cx="9157061" cy="257138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0" name="Espace réservé du titre 1">
            <a:extLst>
              <a:ext uri="{FF2B5EF4-FFF2-40B4-BE49-F238E27FC236}">
                <a16:creationId xmlns:a16="http://schemas.microsoft.com/office/drawing/2014/main" id="{B1E9F394-917A-2DA6-48CB-7B4D1A5666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42" y="775133"/>
            <a:ext cx="8348552" cy="2400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nl-NL" noProof="0"/>
              <a:t>Titel van de presentatie op 2 of 3 regels</a:t>
            </a:r>
          </a:p>
        </p:txBody>
      </p:sp>
      <p:sp>
        <p:nvSpPr>
          <p:cNvPr id="21" name="ZoneTexte 28">
            <a:extLst>
              <a:ext uri="{FF2B5EF4-FFF2-40B4-BE49-F238E27FC236}">
                <a16:creationId xmlns:a16="http://schemas.microsoft.com/office/drawing/2014/main" id="{9B6BF4F4-740E-656B-68B5-CE72ED7155EF}"/>
              </a:ext>
            </a:extLst>
          </p:cNvPr>
          <p:cNvSpPr txBox="1"/>
          <p:nvPr userDrawn="1"/>
        </p:nvSpPr>
        <p:spPr>
          <a:xfrm>
            <a:off x="4355869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BEPERKT</a:t>
            </a:r>
          </a:p>
        </p:txBody>
      </p:sp>
      <p:sp>
        <p:nvSpPr>
          <p:cNvPr id="22" name="ZoneTexte 31">
            <a:extLst>
              <a:ext uri="{FF2B5EF4-FFF2-40B4-BE49-F238E27FC236}">
                <a16:creationId xmlns:a16="http://schemas.microsoft.com/office/drawing/2014/main" id="{7C77742A-0B49-83C3-8972-E7AA47806118}"/>
              </a:ext>
            </a:extLst>
          </p:cNvPr>
          <p:cNvSpPr txBox="1"/>
          <p:nvPr userDrawn="1"/>
        </p:nvSpPr>
        <p:spPr>
          <a:xfrm>
            <a:off x="5594465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</a:p>
        </p:txBody>
      </p:sp>
      <p:sp>
        <p:nvSpPr>
          <p:cNvPr id="24" name="ZoneTexte 32">
            <a:extLst>
              <a:ext uri="{FF2B5EF4-FFF2-40B4-BE49-F238E27FC236}">
                <a16:creationId xmlns:a16="http://schemas.microsoft.com/office/drawing/2014/main" id="{40EECBC5-6BEC-5321-B97A-4354367D55B7}"/>
              </a:ext>
            </a:extLst>
          </p:cNvPr>
          <p:cNvSpPr txBox="1"/>
          <p:nvPr userDrawn="1"/>
        </p:nvSpPr>
        <p:spPr>
          <a:xfrm>
            <a:off x="6758246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GEHEIM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FFE10BA-3283-1916-0ED8-C41E792DB4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6399" y="4476440"/>
            <a:ext cx="1519200" cy="5544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835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CFCF277-66D0-46F6-B18E-0B37F27CA7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824" y="1553797"/>
            <a:ext cx="11563226" cy="3231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Pct val="50000"/>
              <a:buFontTx/>
              <a:buNone/>
              <a:defRPr sz="1500" spc="20" baseline="0"/>
            </a:lvl1pPr>
          </a:lstStyle>
          <a:p>
            <a:pPr lvl="0"/>
            <a:r>
              <a:rPr lang="nl-NL" noProof="0"/>
              <a:t>Quis quas quis ut pa is et lamusae odio omnis moditi consequis nonsecta il ium, tempercidus.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0989E-BEC2-416F-BC6D-DE1C56CD95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106" y="3712957"/>
            <a:ext cx="9633943" cy="323165"/>
          </a:xfrm>
          <a:prstGeom prst="rect">
            <a:avLst/>
          </a:prstGeom>
          <a:noFill/>
        </p:spPr>
        <p:txBody>
          <a:bodyPr lIns="14400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500" kern="1200" cap="all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Tem arum simolup tatemporpos</a:t>
            </a:r>
          </a:p>
        </p:txBody>
      </p:sp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3CE617F6-2273-40C6-8A42-4C55849B0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18A11A81-9EC8-45AA-A8C7-E859A9102B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E9BE4B-EE61-53BD-CBBC-154396B03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91283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D3BD1D-8EBD-D350-812C-2627D2FDD58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7188" y="368300"/>
            <a:ext cx="11834812" cy="3060700"/>
          </a:xfrm>
          <a:custGeom>
            <a:avLst/>
            <a:gdLst>
              <a:gd name="connsiteX0" fmla="*/ 0 w 11834812"/>
              <a:gd name="connsiteY0" fmla="*/ 0 h 3060700"/>
              <a:gd name="connsiteX1" fmla="*/ 11834812 w 11834812"/>
              <a:gd name="connsiteY1" fmla="*/ 0 h 3060700"/>
              <a:gd name="connsiteX2" fmla="*/ 11834812 w 11834812"/>
              <a:gd name="connsiteY2" fmla="*/ 3060700 h 3060700"/>
              <a:gd name="connsiteX3" fmla="*/ 6856412 w 11834812"/>
              <a:gd name="connsiteY3" fmla="*/ 3060700 h 3060700"/>
              <a:gd name="connsiteX4" fmla="*/ 6856412 w 11834812"/>
              <a:gd name="connsiteY4" fmla="*/ 2870200 h 3060700"/>
              <a:gd name="connsiteX5" fmla="*/ 6856412 w 11834812"/>
              <a:gd name="connsiteY5" fmla="*/ 2870199 h 3060700"/>
              <a:gd name="connsiteX6" fmla="*/ 0 w 11834812"/>
              <a:gd name="connsiteY6" fmla="*/ 2870199 h 306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34812" h="3060700">
                <a:moveTo>
                  <a:pt x="0" y="0"/>
                </a:moveTo>
                <a:lnTo>
                  <a:pt x="11834812" y="0"/>
                </a:lnTo>
                <a:lnTo>
                  <a:pt x="11834812" y="3060700"/>
                </a:lnTo>
                <a:lnTo>
                  <a:pt x="6856412" y="3060700"/>
                </a:lnTo>
                <a:lnTo>
                  <a:pt x="6856412" y="2870200"/>
                </a:lnTo>
                <a:lnTo>
                  <a:pt x="6856412" y="2870199"/>
                </a:lnTo>
                <a:lnTo>
                  <a:pt x="0" y="28701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461CB26-1F4C-403B-8C56-067BBC000C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837" y="3942943"/>
            <a:ext cx="10480034" cy="2144177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chemeClr val="accent1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Remporum, </a:t>
            </a:r>
            <a:r>
              <a:rPr lang="nl-NL" noProof="0" err="1"/>
              <a:t>sumquias</a:t>
            </a:r>
            <a:r>
              <a:rPr lang="nl-NL" noProof="0"/>
              <a:t> mint </a:t>
            </a:r>
            <a:r>
              <a:rPr lang="nl-NL" noProof="0" err="1"/>
              <a:t>atiur</a:t>
            </a:r>
            <a:br>
              <a:rPr lang="nl-NL" noProof="0"/>
            </a:br>
            <a:r>
              <a:rPr lang="nl-NL" noProof="0" err="1"/>
              <a:t>Cestrum</a:t>
            </a:r>
            <a:r>
              <a:rPr lang="nl-NL" noProof="0"/>
              <a:t> </a:t>
            </a:r>
            <a:r>
              <a:rPr lang="nl-NL" noProof="0" err="1"/>
              <a:t>eaturepratem</a:t>
            </a:r>
            <a:r>
              <a:rPr lang="nl-NL" noProof="0"/>
              <a:t> </a:t>
            </a:r>
            <a:r>
              <a:rPr lang="nl-NL" noProof="0" err="1"/>
              <a:t>sundite</a:t>
            </a:r>
            <a:r>
              <a:rPr lang="nl-NL" noProof="0"/>
              <a:t> </a:t>
            </a:r>
            <a:r>
              <a:rPr lang="nl-NL" noProof="0" err="1"/>
              <a:t>veritaeri</a:t>
            </a:r>
            <a:r>
              <a:rPr lang="nl-NL" noProof="0"/>
              <a:t> </a:t>
            </a:r>
            <a:r>
              <a:rPr lang="nl-NL" noProof="0" err="1"/>
              <a:t>doluptae</a:t>
            </a:r>
            <a:r>
              <a:rPr lang="nl-NL" noProof="0"/>
              <a:t>. </a:t>
            </a:r>
            <a:br>
              <a:rPr lang="nl-NL" noProof="0"/>
            </a:br>
            <a:r>
              <a:rPr lang="nl-NL" noProof="0"/>
              <a:t>Et </a:t>
            </a:r>
            <a:r>
              <a:rPr lang="nl-NL" noProof="0" err="1"/>
              <a:t>repe</a:t>
            </a:r>
            <a:r>
              <a:rPr lang="nl-NL" noProof="0"/>
              <a:t> cum </a:t>
            </a:r>
            <a:r>
              <a:rPr lang="nl-NL" noProof="0" err="1"/>
              <a:t>verum</a:t>
            </a:r>
            <a:r>
              <a:rPr lang="nl-NL" noProof="0"/>
              <a:t> </a:t>
            </a:r>
            <a:r>
              <a:rPr lang="nl-NL" noProof="0" err="1"/>
              <a:t>laborat</a:t>
            </a:r>
            <a:r>
              <a:rPr lang="nl-NL" noProof="0"/>
              <a:t> </a:t>
            </a:r>
            <a:r>
              <a:rPr lang="nl-NL" noProof="0" err="1"/>
              <a:t>iorio</a:t>
            </a:r>
            <a:r>
              <a:rPr lang="nl-NL" noProof="0"/>
              <a:t>. </a:t>
            </a:r>
            <a:r>
              <a:rPr lang="nl-NL" noProof="0" err="1"/>
              <a:t>Andis</a:t>
            </a:r>
            <a:r>
              <a:rPr lang="nl-NL" noProof="0"/>
              <a:t> </a:t>
            </a:r>
            <a:r>
              <a:rPr lang="nl-NL" noProof="0" err="1"/>
              <a:t>eatus</a:t>
            </a:r>
            <a:r>
              <a:rPr lang="nl-NL" noProof="0"/>
              <a:t> </a:t>
            </a:r>
            <a:br>
              <a:rPr lang="nl-NL" noProof="0"/>
            </a:br>
            <a:r>
              <a:rPr lang="nl-NL" noProof="0" err="1"/>
              <a:t>derios</a:t>
            </a:r>
            <a:r>
              <a:rPr lang="nl-NL" noProof="0"/>
              <a:t> </a:t>
            </a:r>
            <a:r>
              <a:rPr lang="nl-NL" noProof="0" err="1"/>
              <a:t>alibus</a:t>
            </a:r>
            <a:r>
              <a:rPr lang="nl-NL" noProof="0"/>
              <a:t> </a:t>
            </a:r>
            <a:r>
              <a:rPr lang="nl-NL" noProof="0" err="1"/>
              <a:t>cusda</a:t>
            </a:r>
            <a:r>
              <a:rPr lang="nl-NL" noProof="0"/>
              <a:t> se </a:t>
            </a:r>
            <a:r>
              <a:rPr lang="nl-NL" noProof="0" err="1"/>
              <a:t>num</a:t>
            </a:r>
            <a:r>
              <a:rPr lang="nl-NL" noProof="0"/>
              <a:t> </a:t>
            </a:r>
            <a:r>
              <a:rPr lang="nl-NL" noProof="0" err="1"/>
              <a:t>remquo</a:t>
            </a:r>
            <a:r>
              <a:rPr lang="nl-NL" noProof="0"/>
              <a:t> </a:t>
            </a:r>
            <a:r>
              <a:rPr lang="nl-NL" noProof="0" err="1"/>
              <a:t>omnia</a:t>
            </a:r>
            <a:r>
              <a:rPr lang="nl-NL" noProof="0"/>
              <a:t> sant </a:t>
            </a:r>
          </a:p>
          <a:p>
            <a:pPr marR="0" algn="r" rtl="0"/>
            <a:endParaRPr lang="nl-NL" noProof="0"/>
          </a:p>
        </p:txBody>
      </p:sp>
      <p:sp>
        <p:nvSpPr>
          <p:cNvPr id="6" name="Espace réservé du numéro de diapositive 6">
            <a:extLst>
              <a:ext uri="{FF2B5EF4-FFF2-40B4-BE49-F238E27FC236}">
                <a16:creationId xmlns:a16="http://schemas.microsoft.com/office/drawing/2014/main" id="{A31A016B-3096-0B43-9964-9C935778D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0211F416-1714-C945-9D0F-B5E3C62F0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EB8470-3A53-D1FF-B677-C4064338D6DD}"/>
              </a:ext>
            </a:extLst>
          </p:cNvPr>
          <p:cNvSpPr/>
          <p:nvPr userDrawn="1"/>
        </p:nvSpPr>
        <p:spPr>
          <a:xfrm>
            <a:off x="0" y="3238499"/>
            <a:ext cx="7213600" cy="381000"/>
          </a:xfrm>
          <a:prstGeom prst="rect">
            <a:avLst/>
          </a:prstGeom>
          <a:gradFill>
            <a:gsLst>
              <a:gs pos="0">
                <a:srgbClr val="00BCFD"/>
              </a:gs>
              <a:gs pos="100000">
                <a:srgbClr val="23D2B5"/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6855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24606-8572-4CE8-8213-E081ACA20E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57188" y="368300"/>
            <a:ext cx="11834812" cy="3060700"/>
          </a:xfrm>
          <a:custGeom>
            <a:avLst/>
            <a:gdLst>
              <a:gd name="connsiteX0" fmla="*/ 0 w 11834812"/>
              <a:gd name="connsiteY0" fmla="*/ 0 h 3060700"/>
              <a:gd name="connsiteX1" fmla="*/ 11834812 w 11834812"/>
              <a:gd name="connsiteY1" fmla="*/ 0 h 3060700"/>
              <a:gd name="connsiteX2" fmla="*/ 11834812 w 11834812"/>
              <a:gd name="connsiteY2" fmla="*/ 3060700 h 3060700"/>
              <a:gd name="connsiteX3" fmla="*/ 6856412 w 11834812"/>
              <a:gd name="connsiteY3" fmla="*/ 3060700 h 3060700"/>
              <a:gd name="connsiteX4" fmla="*/ 6856412 w 11834812"/>
              <a:gd name="connsiteY4" fmla="*/ 2870200 h 3060700"/>
              <a:gd name="connsiteX5" fmla="*/ 0 w 11834812"/>
              <a:gd name="connsiteY5" fmla="*/ 2870200 h 306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34812" h="3060700">
                <a:moveTo>
                  <a:pt x="0" y="0"/>
                </a:moveTo>
                <a:lnTo>
                  <a:pt x="11834812" y="0"/>
                </a:lnTo>
                <a:lnTo>
                  <a:pt x="11834812" y="3060700"/>
                </a:lnTo>
                <a:lnTo>
                  <a:pt x="6856412" y="3060700"/>
                </a:lnTo>
                <a:lnTo>
                  <a:pt x="6856412" y="2870200"/>
                </a:lnTo>
                <a:lnTo>
                  <a:pt x="0" y="28702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67E313-E97A-4581-A277-0D1EF80D553C}"/>
              </a:ext>
            </a:extLst>
          </p:cNvPr>
          <p:cNvSpPr/>
          <p:nvPr userDrawn="1"/>
        </p:nvSpPr>
        <p:spPr>
          <a:xfrm>
            <a:off x="0" y="3238499"/>
            <a:ext cx="7213600" cy="381000"/>
          </a:xfrm>
          <a:prstGeom prst="rect">
            <a:avLst/>
          </a:prstGeom>
          <a:gradFill>
            <a:gsLst>
              <a:gs pos="0">
                <a:srgbClr val="00BCFD"/>
              </a:gs>
              <a:gs pos="100000">
                <a:srgbClr val="23D2B5"/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461CB26-1F4C-403B-8C56-067BBC000C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837" y="3942943"/>
            <a:ext cx="10480034" cy="2144177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chemeClr val="accent1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Remporum, sumquias mint atiur</a:t>
            </a:r>
            <a:br>
              <a:rPr lang="nl-NL" noProof="0"/>
            </a:br>
            <a:r>
              <a:rPr lang="nl-NL" noProof="0"/>
              <a:t>Cestrum eaturepratem sundite veritaeri doluptae. </a:t>
            </a:r>
            <a:br>
              <a:rPr lang="nl-NL" noProof="0"/>
            </a:br>
            <a:r>
              <a:rPr lang="nl-NL" noProof="0"/>
              <a:t>Et repe cum verum laborat iorio. Andis eatus </a:t>
            </a:r>
            <a:br>
              <a:rPr lang="nl-NL" noProof="0"/>
            </a:br>
            <a:r>
              <a:rPr lang="nl-NL" noProof="0"/>
              <a:t>derios alibus cusda se num remquo omnia sant </a:t>
            </a:r>
          </a:p>
          <a:p>
            <a:pPr marR="0" algn="r" rtl="0"/>
            <a:endParaRPr lang="nl-NL" noProof="0"/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602C87A6-1E60-4D8C-8E9F-F741C11E4B94}"/>
              </a:ext>
            </a:extLst>
          </p:cNvPr>
          <p:cNvSpPr txBox="1"/>
          <p:nvPr userDrawn="1"/>
        </p:nvSpPr>
        <p:spPr>
          <a:xfrm>
            <a:off x="10721849" y="4937839"/>
            <a:ext cx="936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rtl="0"/>
            <a:r>
              <a:rPr lang="en-US" sz="8000" b="0" i="0" u="none" strike="noStrike" noProof="0">
                <a:solidFill>
                  <a:schemeClr val="accent3"/>
                </a:solidFill>
                <a:latin typeface="Arial Black" panose="020B0A04020102020204" pitchFamily="34" charset="0"/>
              </a:rPr>
              <a:t>”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6FEFAB1B-F9DD-4AE9-A199-60730915B97C}"/>
              </a:ext>
            </a:extLst>
          </p:cNvPr>
          <p:cNvSpPr txBox="1"/>
          <p:nvPr userDrawn="1"/>
        </p:nvSpPr>
        <p:spPr>
          <a:xfrm>
            <a:off x="4511549" y="3544550"/>
            <a:ext cx="936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noProof="0">
                <a:solidFill>
                  <a:schemeClr val="accent3"/>
                </a:solidFill>
                <a:latin typeface="Arial Black" panose="020B0A04020102020204" pitchFamily="34" charset="0"/>
              </a:rPr>
              <a:t>“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E49716B1-4B8F-CB4D-9B75-8C70F32DDE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08751" y="5790336"/>
            <a:ext cx="2628120" cy="276999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/>
              <a:t>Lorem ipsum</a:t>
            </a:r>
          </a:p>
        </p:txBody>
      </p:sp>
      <p:sp>
        <p:nvSpPr>
          <p:cNvPr id="9" name="Espace réservé du numéro de diapositive 6">
            <a:extLst>
              <a:ext uri="{FF2B5EF4-FFF2-40B4-BE49-F238E27FC236}">
                <a16:creationId xmlns:a16="http://schemas.microsoft.com/office/drawing/2014/main" id="{B58DB9B9-2E60-604D-9861-BD9058E0F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09D9BB07-B0EB-D94F-9DD5-6195B72B1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</p:spTree>
    <p:extLst>
      <p:ext uri="{BB962C8B-B14F-4D97-AF65-F5344CB8AC3E}">
        <p14:creationId xmlns:p14="http://schemas.microsoft.com/office/powerpoint/2010/main" val="3452616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431191-2A02-4730-A0CE-98D132A57CA4}"/>
              </a:ext>
            </a:extLst>
          </p:cNvPr>
          <p:cNvSpPr/>
          <p:nvPr userDrawn="1"/>
        </p:nvSpPr>
        <p:spPr>
          <a:xfrm>
            <a:off x="356837" y="355600"/>
            <a:ext cx="11835163" cy="563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12" name="Espace réservé du numéro de diapositive 6">
            <a:extLst>
              <a:ext uri="{FF2B5EF4-FFF2-40B4-BE49-F238E27FC236}">
                <a16:creationId xmlns:a16="http://schemas.microsoft.com/office/drawing/2014/main" id="{7D3C9B20-CA11-45F1-A045-8D8E4A788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44922129-C692-4C4A-989F-75782A47D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70815F1C-A064-4085-98A8-FB891980F3CF}"/>
              </a:ext>
            </a:extLst>
          </p:cNvPr>
          <p:cNvSpPr txBox="1"/>
          <p:nvPr userDrawn="1"/>
        </p:nvSpPr>
        <p:spPr>
          <a:xfrm>
            <a:off x="10721849" y="3703478"/>
            <a:ext cx="936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rtl="0"/>
            <a:r>
              <a:rPr lang="en-US" sz="8000" b="0" i="0" u="none" strike="noStrike" noProof="0">
                <a:solidFill>
                  <a:schemeClr val="accent1"/>
                </a:solidFill>
                <a:latin typeface="Arial Black" panose="020B0A04020102020204" pitchFamily="34" charset="0"/>
              </a:rPr>
              <a:t>”</a:t>
            </a: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5F343F63-AD4A-4147-B8AD-D9A5D9A92C2C}"/>
              </a:ext>
            </a:extLst>
          </p:cNvPr>
          <p:cNvSpPr txBox="1"/>
          <p:nvPr userDrawn="1"/>
        </p:nvSpPr>
        <p:spPr>
          <a:xfrm>
            <a:off x="4511549" y="1619323"/>
            <a:ext cx="936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noProof="0">
                <a:solidFill>
                  <a:schemeClr val="accent1"/>
                </a:solidFill>
                <a:latin typeface="Arial Black" panose="020B0A04020102020204" pitchFamily="34" charset="0"/>
              </a:rPr>
              <a:t>“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3DEA8DC9-9621-4A40-87D3-B054CC1D5C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46470" y="4484786"/>
            <a:ext cx="2628120" cy="27699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Lorem Ipsum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C26D4EE2-CE2E-9981-8B7F-90CE702D25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837" y="2053849"/>
            <a:ext cx="10480034" cy="24006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Remporum, </a:t>
            </a:r>
            <a:r>
              <a:rPr lang="nl-NL" noProof="0" err="1"/>
              <a:t>sumquias</a:t>
            </a:r>
            <a:r>
              <a:rPr lang="nl-NL" noProof="0"/>
              <a:t> mint </a:t>
            </a:r>
            <a:r>
              <a:rPr lang="nl-NL" noProof="0" err="1"/>
              <a:t>atiur</a:t>
            </a:r>
            <a:br>
              <a:rPr lang="nl-NL" noProof="0"/>
            </a:br>
            <a:r>
              <a:rPr lang="nl-NL" noProof="0" err="1"/>
              <a:t>Cestrum</a:t>
            </a:r>
            <a:r>
              <a:rPr lang="nl-NL" noProof="0"/>
              <a:t> </a:t>
            </a:r>
            <a:r>
              <a:rPr lang="nl-NL" noProof="0" err="1"/>
              <a:t>eaturepratem</a:t>
            </a:r>
            <a:r>
              <a:rPr lang="nl-NL" noProof="0"/>
              <a:t> </a:t>
            </a:r>
            <a:r>
              <a:rPr lang="nl-NL" noProof="0" err="1"/>
              <a:t>sundite</a:t>
            </a:r>
            <a:r>
              <a:rPr lang="nl-NL" noProof="0"/>
              <a:t> </a:t>
            </a:r>
            <a:r>
              <a:rPr lang="nl-NL" noProof="0" err="1"/>
              <a:t>veritaeri</a:t>
            </a:r>
            <a:r>
              <a:rPr lang="nl-NL" noProof="0"/>
              <a:t> </a:t>
            </a:r>
            <a:r>
              <a:rPr lang="nl-NL" noProof="0" err="1"/>
              <a:t>doluptae</a:t>
            </a:r>
            <a:r>
              <a:rPr lang="nl-NL" noProof="0"/>
              <a:t>. </a:t>
            </a:r>
            <a:br>
              <a:rPr lang="nl-NL" noProof="0"/>
            </a:br>
            <a:r>
              <a:rPr lang="nl-NL" noProof="0"/>
              <a:t>Et </a:t>
            </a:r>
            <a:r>
              <a:rPr lang="nl-NL" noProof="0" err="1"/>
              <a:t>repe</a:t>
            </a:r>
            <a:r>
              <a:rPr lang="nl-NL" noProof="0"/>
              <a:t> cum </a:t>
            </a:r>
            <a:r>
              <a:rPr lang="nl-NL" noProof="0" err="1"/>
              <a:t>verum</a:t>
            </a:r>
            <a:r>
              <a:rPr lang="nl-NL" noProof="0"/>
              <a:t> </a:t>
            </a:r>
            <a:r>
              <a:rPr lang="nl-NL" noProof="0" err="1"/>
              <a:t>laborat</a:t>
            </a:r>
            <a:r>
              <a:rPr lang="nl-NL" noProof="0"/>
              <a:t> </a:t>
            </a:r>
            <a:r>
              <a:rPr lang="nl-NL" noProof="0" err="1"/>
              <a:t>iorio</a:t>
            </a:r>
            <a:r>
              <a:rPr lang="nl-NL" noProof="0"/>
              <a:t>. </a:t>
            </a:r>
            <a:r>
              <a:rPr lang="nl-NL" noProof="0" err="1"/>
              <a:t>Andis</a:t>
            </a:r>
            <a:r>
              <a:rPr lang="nl-NL" noProof="0"/>
              <a:t> </a:t>
            </a:r>
            <a:r>
              <a:rPr lang="nl-NL" noProof="0" err="1"/>
              <a:t>eatus</a:t>
            </a:r>
            <a:r>
              <a:rPr lang="nl-NL" noProof="0"/>
              <a:t> </a:t>
            </a:r>
            <a:br>
              <a:rPr lang="nl-NL" noProof="0"/>
            </a:br>
            <a:r>
              <a:rPr lang="nl-NL" noProof="0" err="1"/>
              <a:t>derios</a:t>
            </a:r>
            <a:r>
              <a:rPr lang="nl-NL" noProof="0"/>
              <a:t> </a:t>
            </a:r>
            <a:r>
              <a:rPr lang="nl-NL" noProof="0" err="1"/>
              <a:t>alibus</a:t>
            </a:r>
            <a:r>
              <a:rPr lang="nl-NL" noProof="0"/>
              <a:t> </a:t>
            </a:r>
            <a:r>
              <a:rPr lang="nl-NL" noProof="0" err="1"/>
              <a:t>cusda</a:t>
            </a:r>
            <a:r>
              <a:rPr lang="nl-NL" noProof="0"/>
              <a:t> se </a:t>
            </a:r>
            <a:r>
              <a:rPr lang="nl-NL" noProof="0" err="1"/>
              <a:t>num</a:t>
            </a:r>
            <a:r>
              <a:rPr lang="nl-NL" noProof="0"/>
              <a:t> </a:t>
            </a:r>
            <a:r>
              <a:rPr lang="nl-NL" noProof="0" err="1"/>
              <a:t>remquo</a:t>
            </a:r>
            <a:r>
              <a:rPr lang="nl-NL" noProof="0"/>
              <a:t> </a:t>
            </a:r>
            <a:r>
              <a:rPr lang="nl-NL" noProof="0" err="1"/>
              <a:t>omnia</a:t>
            </a:r>
            <a:r>
              <a:rPr lang="nl-NL" noProof="0"/>
              <a:t> sant </a:t>
            </a:r>
            <a:br>
              <a:rPr lang="nl-NL" noProof="0"/>
            </a:br>
            <a:r>
              <a:rPr lang="nl-NL" noProof="0" err="1"/>
              <a:t>veliatis</a:t>
            </a:r>
            <a:r>
              <a:rPr lang="nl-NL" noProof="0"/>
              <a:t> </a:t>
            </a:r>
            <a:r>
              <a:rPr lang="nl-NL" noProof="0" err="1"/>
              <a:t>rendae</a:t>
            </a:r>
            <a:r>
              <a:rPr lang="nl-NL" noProof="0"/>
              <a:t>. </a:t>
            </a:r>
            <a:r>
              <a:rPr lang="nl-NL" noProof="0" err="1"/>
              <a:t>Liquisq</a:t>
            </a:r>
            <a:r>
              <a:rPr lang="nl-NL" noProof="0"/>
              <a:t> </a:t>
            </a:r>
            <a:r>
              <a:rPr lang="nl-NL" noProof="0" err="1"/>
              <a:t>uamust</a:t>
            </a:r>
            <a:r>
              <a:rPr lang="nl-NL" noProof="0"/>
              <a:t> </a:t>
            </a:r>
            <a:r>
              <a:rPr lang="nl-NL" noProof="0" err="1"/>
              <a:t>faccullorum</a:t>
            </a:r>
            <a:r>
              <a:rPr lang="nl-NL" noProof="0"/>
              <a:t> </a:t>
            </a:r>
            <a:r>
              <a:rPr lang="nl-NL" noProof="0" err="1"/>
              <a:t>uscitib</a:t>
            </a:r>
            <a:r>
              <a:rPr lang="nl-NL" noProof="0"/>
              <a:t> </a:t>
            </a:r>
            <a:r>
              <a:rPr lang="nl-NL" noProof="0" err="1"/>
              <a:t>usdandi</a:t>
            </a:r>
            <a:r>
              <a:rPr lang="nl-NL" noProof="0"/>
              <a:t> </a:t>
            </a:r>
            <a:r>
              <a:rPr lang="nl-NL" noProof="0" err="1"/>
              <a:t>id</a:t>
            </a:r>
            <a:r>
              <a:rPr lang="nl-NL" noProof="0"/>
              <a:t> que di </a:t>
            </a:r>
            <a:r>
              <a:rPr lang="nl-NL" noProof="0" err="1"/>
              <a:t>audae</a:t>
            </a:r>
            <a:r>
              <a:rPr lang="nl-NL" noProof="0"/>
              <a:t> </a:t>
            </a:r>
            <a:r>
              <a:rPr lang="nl-NL" noProof="0" err="1"/>
              <a:t>consequi</a:t>
            </a:r>
            <a:r>
              <a:rPr lang="nl-NL" noProof="0"/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39BE81-6186-7DDD-2EE9-1C0B1ACA732A}"/>
              </a:ext>
            </a:extLst>
          </p:cNvPr>
          <p:cNvSpPr/>
          <p:nvPr userDrawn="1"/>
        </p:nvSpPr>
        <p:spPr>
          <a:xfrm>
            <a:off x="0" y="5799043"/>
            <a:ext cx="7213600" cy="381000"/>
          </a:xfrm>
          <a:prstGeom prst="rect">
            <a:avLst/>
          </a:prstGeom>
          <a:gradFill>
            <a:gsLst>
              <a:gs pos="0">
                <a:srgbClr val="00BCFD"/>
              </a:gs>
              <a:gs pos="100000">
                <a:srgbClr val="23D2B5"/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11965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431191-2A02-4730-A0CE-98D132A57CA4}"/>
              </a:ext>
            </a:extLst>
          </p:cNvPr>
          <p:cNvSpPr/>
          <p:nvPr userDrawn="1"/>
        </p:nvSpPr>
        <p:spPr>
          <a:xfrm>
            <a:off x="356837" y="355600"/>
            <a:ext cx="11835163" cy="563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461CB26-1F4C-403B-8C56-067BBC000C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837" y="2053849"/>
            <a:ext cx="10480034" cy="24006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Remporum, </a:t>
            </a:r>
            <a:r>
              <a:rPr lang="nl-NL" noProof="0" err="1"/>
              <a:t>sumquias</a:t>
            </a:r>
            <a:r>
              <a:rPr lang="nl-NL" noProof="0"/>
              <a:t> mint </a:t>
            </a:r>
            <a:r>
              <a:rPr lang="nl-NL" noProof="0" err="1"/>
              <a:t>atiur</a:t>
            </a:r>
            <a:br>
              <a:rPr lang="nl-NL" noProof="0"/>
            </a:br>
            <a:r>
              <a:rPr lang="nl-NL" noProof="0" err="1"/>
              <a:t>Cestrum</a:t>
            </a:r>
            <a:r>
              <a:rPr lang="nl-NL" noProof="0"/>
              <a:t> </a:t>
            </a:r>
            <a:r>
              <a:rPr lang="nl-NL" noProof="0" err="1"/>
              <a:t>eaturepratem</a:t>
            </a:r>
            <a:r>
              <a:rPr lang="nl-NL" noProof="0"/>
              <a:t> </a:t>
            </a:r>
            <a:r>
              <a:rPr lang="nl-NL" noProof="0" err="1"/>
              <a:t>sundite</a:t>
            </a:r>
            <a:r>
              <a:rPr lang="nl-NL" noProof="0"/>
              <a:t> </a:t>
            </a:r>
            <a:r>
              <a:rPr lang="nl-NL" noProof="0" err="1"/>
              <a:t>veritaeri</a:t>
            </a:r>
            <a:r>
              <a:rPr lang="nl-NL" noProof="0"/>
              <a:t> </a:t>
            </a:r>
            <a:r>
              <a:rPr lang="nl-NL" noProof="0" err="1"/>
              <a:t>doluptae</a:t>
            </a:r>
            <a:r>
              <a:rPr lang="nl-NL" noProof="0"/>
              <a:t>. </a:t>
            </a:r>
            <a:br>
              <a:rPr lang="nl-NL" noProof="0"/>
            </a:br>
            <a:r>
              <a:rPr lang="nl-NL" noProof="0"/>
              <a:t>Et </a:t>
            </a:r>
            <a:r>
              <a:rPr lang="nl-NL" noProof="0" err="1"/>
              <a:t>repe</a:t>
            </a:r>
            <a:r>
              <a:rPr lang="nl-NL" noProof="0"/>
              <a:t> cum </a:t>
            </a:r>
            <a:r>
              <a:rPr lang="nl-NL" noProof="0" err="1"/>
              <a:t>verum</a:t>
            </a:r>
            <a:r>
              <a:rPr lang="nl-NL" noProof="0"/>
              <a:t> </a:t>
            </a:r>
            <a:r>
              <a:rPr lang="nl-NL" noProof="0" err="1"/>
              <a:t>laborat</a:t>
            </a:r>
            <a:r>
              <a:rPr lang="nl-NL" noProof="0"/>
              <a:t> </a:t>
            </a:r>
            <a:r>
              <a:rPr lang="nl-NL" noProof="0" err="1"/>
              <a:t>iorio</a:t>
            </a:r>
            <a:r>
              <a:rPr lang="nl-NL" noProof="0"/>
              <a:t>. </a:t>
            </a:r>
            <a:r>
              <a:rPr lang="nl-NL" noProof="0" err="1"/>
              <a:t>Andis</a:t>
            </a:r>
            <a:r>
              <a:rPr lang="nl-NL" noProof="0"/>
              <a:t> </a:t>
            </a:r>
            <a:r>
              <a:rPr lang="nl-NL" noProof="0" err="1"/>
              <a:t>eatus</a:t>
            </a:r>
            <a:r>
              <a:rPr lang="nl-NL" noProof="0"/>
              <a:t> </a:t>
            </a:r>
            <a:br>
              <a:rPr lang="nl-NL" noProof="0"/>
            </a:br>
            <a:r>
              <a:rPr lang="nl-NL" noProof="0" err="1"/>
              <a:t>derios</a:t>
            </a:r>
            <a:r>
              <a:rPr lang="nl-NL" noProof="0"/>
              <a:t> </a:t>
            </a:r>
            <a:r>
              <a:rPr lang="nl-NL" noProof="0" err="1"/>
              <a:t>alibus</a:t>
            </a:r>
            <a:r>
              <a:rPr lang="nl-NL" noProof="0"/>
              <a:t> </a:t>
            </a:r>
            <a:r>
              <a:rPr lang="nl-NL" noProof="0" err="1"/>
              <a:t>cusda</a:t>
            </a:r>
            <a:r>
              <a:rPr lang="nl-NL" noProof="0"/>
              <a:t> se </a:t>
            </a:r>
            <a:r>
              <a:rPr lang="nl-NL" noProof="0" err="1"/>
              <a:t>num</a:t>
            </a:r>
            <a:r>
              <a:rPr lang="nl-NL" noProof="0"/>
              <a:t> </a:t>
            </a:r>
            <a:r>
              <a:rPr lang="nl-NL" noProof="0" err="1"/>
              <a:t>remquo</a:t>
            </a:r>
            <a:r>
              <a:rPr lang="nl-NL" noProof="0"/>
              <a:t> </a:t>
            </a:r>
            <a:r>
              <a:rPr lang="nl-NL" noProof="0" err="1"/>
              <a:t>omnia</a:t>
            </a:r>
            <a:r>
              <a:rPr lang="nl-NL" noProof="0"/>
              <a:t> sant </a:t>
            </a:r>
            <a:br>
              <a:rPr lang="nl-NL" noProof="0"/>
            </a:br>
            <a:r>
              <a:rPr lang="nl-NL" noProof="0" err="1"/>
              <a:t>veliatis</a:t>
            </a:r>
            <a:r>
              <a:rPr lang="nl-NL" noProof="0"/>
              <a:t> </a:t>
            </a:r>
            <a:r>
              <a:rPr lang="nl-NL" noProof="0" err="1"/>
              <a:t>rendae</a:t>
            </a:r>
            <a:r>
              <a:rPr lang="nl-NL" noProof="0"/>
              <a:t>. </a:t>
            </a:r>
            <a:r>
              <a:rPr lang="nl-NL" noProof="0" err="1"/>
              <a:t>Liquisq</a:t>
            </a:r>
            <a:r>
              <a:rPr lang="nl-NL" noProof="0"/>
              <a:t> </a:t>
            </a:r>
            <a:r>
              <a:rPr lang="nl-NL" noProof="0" err="1"/>
              <a:t>uamust</a:t>
            </a:r>
            <a:r>
              <a:rPr lang="nl-NL" noProof="0"/>
              <a:t> </a:t>
            </a:r>
            <a:r>
              <a:rPr lang="nl-NL" noProof="0" err="1"/>
              <a:t>faccullorum</a:t>
            </a:r>
            <a:r>
              <a:rPr lang="nl-NL" noProof="0"/>
              <a:t> </a:t>
            </a:r>
            <a:r>
              <a:rPr lang="nl-NL" noProof="0" err="1"/>
              <a:t>uscitib</a:t>
            </a:r>
            <a:r>
              <a:rPr lang="nl-NL" noProof="0"/>
              <a:t> </a:t>
            </a:r>
            <a:r>
              <a:rPr lang="nl-NL" noProof="0" err="1"/>
              <a:t>usdandi</a:t>
            </a:r>
            <a:r>
              <a:rPr lang="nl-NL" noProof="0"/>
              <a:t> </a:t>
            </a:r>
            <a:r>
              <a:rPr lang="nl-NL" noProof="0" err="1"/>
              <a:t>id</a:t>
            </a:r>
            <a:r>
              <a:rPr lang="nl-NL" noProof="0"/>
              <a:t> que di </a:t>
            </a:r>
            <a:r>
              <a:rPr lang="nl-NL" noProof="0" err="1"/>
              <a:t>audae</a:t>
            </a:r>
            <a:r>
              <a:rPr lang="nl-NL" noProof="0"/>
              <a:t> </a:t>
            </a:r>
            <a:r>
              <a:rPr lang="nl-NL" noProof="0" err="1"/>
              <a:t>consequi</a:t>
            </a:r>
            <a:r>
              <a:rPr lang="nl-NL" noProof="0"/>
              <a:t>.</a:t>
            </a:r>
          </a:p>
        </p:txBody>
      </p:sp>
      <p:sp>
        <p:nvSpPr>
          <p:cNvPr id="12" name="Espace réservé du numéro de diapositive 6">
            <a:extLst>
              <a:ext uri="{FF2B5EF4-FFF2-40B4-BE49-F238E27FC236}">
                <a16:creationId xmlns:a16="http://schemas.microsoft.com/office/drawing/2014/main" id="{7D3C9B20-CA11-45F1-A045-8D8E4A788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44922129-C692-4C4A-989F-75782A47D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22D519-4894-E9B9-C63A-D182981F5E46}"/>
              </a:ext>
            </a:extLst>
          </p:cNvPr>
          <p:cNvSpPr/>
          <p:nvPr userDrawn="1"/>
        </p:nvSpPr>
        <p:spPr>
          <a:xfrm>
            <a:off x="0" y="5799043"/>
            <a:ext cx="7213600" cy="381000"/>
          </a:xfrm>
          <a:prstGeom prst="rect">
            <a:avLst/>
          </a:prstGeom>
          <a:gradFill>
            <a:gsLst>
              <a:gs pos="0">
                <a:srgbClr val="00BCFD"/>
              </a:gs>
              <a:gs pos="100000">
                <a:srgbClr val="23D2B5"/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28281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1292B55-64A1-45D8-ACA7-B1C0AFBE9C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112" y="1428409"/>
            <a:ext cx="2401508" cy="10156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5" name="Espace réservé du numéro de diapositive 6">
            <a:extLst>
              <a:ext uri="{FF2B5EF4-FFF2-40B4-BE49-F238E27FC236}">
                <a16:creationId xmlns:a16="http://schemas.microsoft.com/office/drawing/2014/main" id="{A5A32622-B564-4BD9-AB2D-57B896830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51A0B12F-415A-47B8-973A-DE7976E0C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48F5C4-3BCF-DBD4-4A17-FA8D6F1ABD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29368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CFCF277-66D0-46F6-B18E-0B37F27CA7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8898" y="1548391"/>
            <a:ext cx="10411720" cy="3334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Indien nodig kan je 2 niveaus van titels gebruiken op je slides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9B2560-5A2F-461D-B47C-6917B8C240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518" y="2926472"/>
            <a:ext cx="5041270" cy="553998"/>
          </a:xfrm>
          <a:prstGeom prst="rect">
            <a:avLst/>
          </a:prstGeom>
        </p:spPr>
        <p:txBody>
          <a:bodyPr/>
          <a:lstStyle>
            <a:lvl1pPr marL="0" marR="0" indent="0" algn="l" rtl="0">
              <a:lnSpc>
                <a:spcPct val="100000"/>
              </a:lnSpc>
              <a:spcBef>
                <a:spcPts val="700"/>
              </a:spcBef>
              <a:buSzPct val="50000"/>
              <a:buFontTx/>
              <a:buNone/>
              <a:defRPr sz="1500" spc="5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marR="0" algn="l" rtl="0"/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13EBDC3-786B-4A3D-9938-FAC4F6DAC7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9346" y="2926472"/>
            <a:ext cx="5041271" cy="553998"/>
          </a:xfrm>
          <a:prstGeom prst="rect">
            <a:avLst/>
          </a:prstGeom>
        </p:spPr>
        <p:txBody>
          <a:bodyPr/>
          <a:lstStyle>
            <a:lvl1pPr marL="180000" indent="-180000">
              <a:spcBef>
                <a:spcPts val="900"/>
              </a:spcBef>
              <a:buSzPct val="50000"/>
              <a:buFontTx/>
              <a:buBlip>
                <a:blip r:embed="rId3"/>
              </a:buBlip>
              <a:defRPr sz="1500" spc="20" baseline="0"/>
            </a:lvl1pPr>
          </a:lstStyle>
          <a:p>
            <a:pPr lvl="0"/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6" name="Espace réservé du numéro de diapositive 6">
            <a:extLst>
              <a:ext uri="{FF2B5EF4-FFF2-40B4-BE49-F238E27FC236}">
                <a16:creationId xmlns:a16="http://schemas.microsoft.com/office/drawing/2014/main" id="{86667FA1-2289-422F-8547-DB882B381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C702A9F7-3E66-4CE5-B42A-A94AD35C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7C879BD-4D37-AE0F-6AB2-C36DFC19F6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 marL="0" marR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/>
            </a:lvl1pPr>
          </a:lstStyle>
          <a:p>
            <a:r>
              <a:rPr lang="nl-NL" noProof="0"/>
              <a:t>Titel van de slide op maximum 1 regel</a:t>
            </a:r>
            <a:br>
              <a:rPr lang="nl-NL" noProof="0"/>
            </a:br>
            <a:r>
              <a:rPr lang="nl-NL" noProof="0"/>
              <a:t>Subtitel op maximum 1 regel</a:t>
            </a:r>
          </a:p>
        </p:txBody>
      </p:sp>
    </p:spTree>
    <p:extLst>
      <p:ext uri="{BB962C8B-B14F-4D97-AF65-F5344CB8AC3E}">
        <p14:creationId xmlns:p14="http://schemas.microsoft.com/office/powerpoint/2010/main" val="2211046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CFCF277-66D0-46F6-B18E-0B37F27CA7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8898" y="1548391"/>
            <a:ext cx="10411720" cy="3334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9B2560-5A2F-461D-B47C-6917B8C240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8898" y="3107315"/>
            <a:ext cx="10404100" cy="3231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5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13EBDC3-786B-4A3D-9938-FAC4F6DAC7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8898" y="4444990"/>
            <a:ext cx="10404100" cy="3231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/>
            </a:lvl1pPr>
          </a:lstStyle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6" name="Espace réservé du numéro de diapositive 6">
            <a:extLst>
              <a:ext uri="{FF2B5EF4-FFF2-40B4-BE49-F238E27FC236}">
                <a16:creationId xmlns:a16="http://schemas.microsoft.com/office/drawing/2014/main" id="{2A7483D2-1A51-44AA-99F0-B319C9413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67408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fr-FR" smtClean="0"/>
              <a:pPr/>
              <a:t>‹nr.›</a:t>
            </a:fld>
            <a:endParaRPr lang="fr-FR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9880AD5C-76CE-4D3D-9869-1088134FF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B165AB2-2D41-41F4-12DD-EEDFC0123A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18340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numéro de diapositive 6">
            <a:extLst>
              <a:ext uri="{FF2B5EF4-FFF2-40B4-BE49-F238E27FC236}">
                <a16:creationId xmlns:a16="http://schemas.microsoft.com/office/drawing/2014/main" id="{771DAF3A-3448-42E1-A54E-69C43468E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9CBE67CA-84F4-45FA-800F-EBEB6707D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3A914F7-A980-DC31-95F8-14CC51720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9726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7021FC4C-3EF8-47A7-B0F9-8C0C9A27AA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016" y="4730119"/>
            <a:ext cx="4001632" cy="841256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91CB0C2-ED75-4C6A-9B96-53BA9700F56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57800" y="1778000"/>
            <a:ext cx="6934200" cy="369570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5D3DCAAA-A93C-40C4-92A4-4429142635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112" y="1688399"/>
            <a:ext cx="4930022" cy="55399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/>
            </a:lvl1pPr>
          </a:lstStyle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Blip>
                <a:blip r:embed="rId3"/>
              </a:buBlip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5" name="Espace réservé du numéro de diapositive 6">
            <a:extLst>
              <a:ext uri="{FF2B5EF4-FFF2-40B4-BE49-F238E27FC236}">
                <a16:creationId xmlns:a16="http://schemas.microsoft.com/office/drawing/2014/main" id="{B7E15896-7CD1-4C20-A6D3-1FEC18104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34AB3FA3-D038-41F0-9209-BABA17251D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061D6AD-9329-A862-B27C-C1F1399EF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86159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F8971B3-5B54-4B17-AF0B-B39EAED934A6}"/>
              </a:ext>
            </a:extLst>
          </p:cNvPr>
          <p:cNvSpPr/>
          <p:nvPr userDrawn="1"/>
        </p:nvSpPr>
        <p:spPr>
          <a:xfrm>
            <a:off x="0" y="1"/>
            <a:ext cx="12192000" cy="56600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7" name="Espace réservé du titre 1">
            <a:extLst>
              <a:ext uri="{FF2B5EF4-FFF2-40B4-BE49-F238E27FC236}">
                <a16:creationId xmlns:a16="http://schemas.microsoft.com/office/drawing/2014/main" id="{10F3B108-3CE1-4D6F-AAD5-4C0888A12E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42" y="775135"/>
            <a:ext cx="8348552" cy="2400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nl-NL" noProof="0"/>
              <a:t>Titel van de presentatie op 2 of 3 regels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22D1CAE-0A4C-4C51-B6EA-813008533A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43457" y="3355150"/>
            <a:ext cx="4853116" cy="10156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23C2350-CAC3-424D-8F13-6F0C1E6B0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510" y="4485146"/>
            <a:ext cx="1438980" cy="517883"/>
          </a:xfrm>
          <a:prstGeom prst="rect">
            <a:avLst/>
          </a:prstGeom>
          <a:ln>
            <a:noFill/>
          </a:ln>
        </p:spPr>
      </p:pic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90D3E234-B91A-E51A-D770-F14E0C0F84F9}"/>
              </a:ext>
            </a:extLst>
          </p:cNvPr>
          <p:cNvCxnSpPr>
            <a:cxnSpLocks/>
          </p:cNvCxnSpPr>
          <p:nvPr userDrawn="1"/>
        </p:nvCxnSpPr>
        <p:spPr>
          <a:xfrm>
            <a:off x="5473959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8781767F-B7ED-2988-C79B-18F44A4F95F0}"/>
              </a:ext>
            </a:extLst>
          </p:cNvPr>
          <p:cNvCxnSpPr>
            <a:cxnSpLocks/>
          </p:cNvCxnSpPr>
          <p:nvPr userDrawn="1"/>
        </p:nvCxnSpPr>
        <p:spPr>
          <a:xfrm>
            <a:off x="6705034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C10C2C1-66D2-5826-6828-2FE22B4A89D6}"/>
              </a:ext>
            </a:extLst>
          </p:cNvPr>
          <p:cNvGrpSpPr/>
          <p:nvPr userDrawn="1"/>
        </p:nvGrpSpPr>
        <p:grpSpPr>
          <a:xfrm>
            <a:off x="4660055" y="6293057"/>
            <a:ext cx="419945" cy="419945"/>
            <a:chOff x="4660055" y="6248453"/>
            <a:chExt cx="419945" cy="419945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50B6BD00-EB15-221C-AFA1-907A217D970A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1D84F425-2964-E403-FFDC-DB6252D43B94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34A78DF4-FE23-354B-59FE-5CB22CBD4507}"/>
              </a:ext>
            </a:extLst>
          </p:cNvPr>
          <p:cNvGrpSpPr/>
          <p:nvPr userDrawn="1"/>
        </p:nvGrpSpPr>
        <p:grpSpPr>
          <a:xfrm>
            <a:off x="5904037" y="6293055"/>
            <a:ext cx="419945" cy="419945"/>
            <a:chOff x="4660055" y="6248453"/>
            <a:chExt cx="419945" cy="419945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0F328D85-17B8-23AC-57BF-07B83F848A1E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6863684F-9A4F-6A0B-4DB9-722D721E7D78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579792EA-46CB-A451-EA9F-5EA4E603BF8A}"/>
              </a:ext>
            </a:extLst>
          </p:cNvPr>
          <p:cNvGrpSpPr/>
          <p:nvPr userDrawn="1"/>
        </p:nvGrpSpPr>
        <p:grpSpPr>
          <a:xfrm>
            <a:off x="7067818" y="6293053"/>
            <a:ext cx="419945" cy="419945"/>
            <a:chOff x="4660055" y="6248453"/>
            <a:chExt cx="419945" cy="419945"/>
          </a:xfrm>
        </p:grpSpPr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3B5BF83B-8851-0994-2E3A-97DE27107F54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6AEB11C5-1EA9-C204-19A3-5B0F090DB39F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D43D9F7-B93C-5B67-3426-974C10495098}"/>
              </a:ext>
            </a:extLst>
          </p:cNvPr>
          <p:cNvSpPr/>
          <p:nvPr userDrawn="1"/>
        </p:nvSpPr>
        <p:spPr>
          <a:xfrm>
            <a:off x="0" y="5531452"/>
            <a:ext cx="9157061" cy="257138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1" name="ZoneTexte 28">
            <a:extLst>
              <a:ext uri="{FF2B5EF4-FFF2-40B4-BE49-F238E27FC236}">
                <a16:creationId xmlns:a16="http://schemas.microsoft.com/office/drawing/2014/main" id="{40E55F93-2D14-EFD4-AD91-87207A8C9285}"/>
              </a:ext>
            </a:extLst>
          </p:cNvPr>
          <p:cNvSpPr txBox="1"/>
          <p:nvPr userDrawn="1"/>
        </p:nvSpPr>
        <p:spPr>
          <a:xfrm>
            <a:off x="4355869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BEPERKT</a:t>
            </a:r>
          </a:p>
        </p:txBody>
      </p:sp>
      <p:sp>
        <p:nvSpPr>
          <p:cNvPr id="22" name="ZoneTexte 31">
            <a:extLst>
              <a:ext uri="{FF2B5EF4-FFF2-40B4-BE49-F238E27FC236}">
                <a16:creationId xmlns:a16="http://schemas.microsoft.com/office/drawing/2014/main" id="{B52F513B-CFD3-625B-A24B-905849212E55}"/>
              </a:ext>
            </a:extLst>
          </p:cNvPr>
          <p:cNvSpPr txBox="1"/>
          <p:nvPr userDrawn="1"/>
        </p:nvSpPr>
        <p:spPr>
          <a:xfrm>
            <a:off x="5594465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</a:p>
        </p:txBody>
      </p:sp>
      <p:sp>
        <p:nvSpPr>
          <p:cNvPr id="23" name="ZoneTexte 32">
            <a:extLst>
              <a:ext uri="{FF2B5EF4-FFF2-40B4-BE49-F238E27FC236}">
                <a16:creationId xmlns:a16="http://schemas.microsoft.com/office/drawing/2014/main" id="{4EC9C390-9181-10D0-ABDD-522E67AEFF95}"/>
              </a:ext>
            </a:extLst>
          </p:cNvPr>
          <p:cNvSpPr txBox="1"/>
          <p:nvPr userDrawn="1"/>
        </p:nvSpPr>
        <p:spPr>
          <a:xfrm>
            <a:off x="6758246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GEHEIM</a:t>
            </a:r>
          </a:p>
        </p:txBody>
      </p:sp>
    </p:spTree>
    <p:extLst>
      <p:ext uri="{BB962C8B-B14F-4D97-AF65-F5344CB8AC3E}">
        <p14:creationId xmlns:p14="http://schemas.microsoft.com/office/powerpoint/2010/main" val="186830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767B2DF-8516-41AD-A2E6-C8966748C1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16100"/>
            <a:ext cx="2730500" cy="187960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7C5EC6-5662-4A54-9A68-1564F6FDFB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88248" y="1816100"/>
            <a:ext cx="2481263" cy="10156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4B10E49-7964-4120-AA7D-25843D20CF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022241"/>
            <a:ext cx="2730500" cy="1927709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8F762E47-68E9-45F4-B567-BD27F5D6F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8248" y="4053991"/>
            <a:ext cx="2481263" cy="10156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75F1522C-91C3-4CA1-B66B-1C8E51AAF23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32500" y="1816100"/>
            <a:ext cx="2730500" cy="187960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0F67C9FD-CC5E-44C3-BB14-C145BCB7A2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20748" y="1816100"/>
            <a:ext cx="2481263" cy="10156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r>
              <a:rPr lang="nl-NL" noProof="0"/>
              <a:t>, </a:t>
            </a:r>
            <a:r>
              <a:rPr lang="nl-NL" noProof="0" err="1"/>
              <a:t>consectetuer</a:t>
            </a:r>
            <a:r>
              <a:rPr lang="nl-NL" noProof="0"/>
              <a:t> </a:t>
            </a:r>
            <a:r>
              <a:rPr lang="nl-NL" noProof="0" err="1"/>
              <a:t>adipiscing</a:t>
            </a:r>
            <a:r>
              <a:rPr lang="nl-NL" noProof="0"/>
              <a:t> </a:t>
            </a:r>
            <a:r>
              <a:rPr lang="nl-NL" noProof="0" err="1"/>
              <a:t>elit</a:t>
            </a:r>
            <a:r>
              <a:rPr lang="nl-NL" noProof="0"/>
              <a:t>. </a:t>
            </a:r>
            <a:r>
              <a:rPr lang="nl-NL" noProof="0" err="1"/>
              <a:t>Maecenas</a:t>
            </a:r>
            <a:r>
              <a:rPr lang="nl-NL" noProof="0"/>
              <a:t> </a:t>
            </a:r>
            <a:r>
              <a:rPr lang="nl-NL" noProof="0" err="1"/>
              <a:t>porttitor</a:t>
            </a:r>
            <a:r>
              <a:rPr lang="nl-NL" noProof="0"/>
              <a:t> </a:t>
            </a:r>
            <a:r>
              <a:rPr lang="nl-NL" noProof="0" err="1"/>
              <a:t>congue</a:t>
            </a:r>
            <a:r>
              <a:rPr lang="nl-NL" noProof="0"/>
              <a:t> massa.</a:t>
            </a:r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5DC954CD-90CF-4FBD-ACB5-F4268BEB5C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32500" y="4022241"/>
            <a:ext cx="2730500" cy="1927709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8E535BC-4EC1-4689-8E98-2DD781473D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20748" y="4053991"/>
            <a:ext cx="2481263" cy="10156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22" name="Espace réservé du numéro de diapositive 6">
            <a:extLst>
              <a:ext uri="{FF2B5EF4-FFF2-40B4-BE49-F238E27FC236}">
                <a16:creationId xmlns:a16="http://schemas.microsoft.com/office/drawing/2014/main" id="{EA5FEC26-F4C1-4DBB-9452-9B3788CF2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7FB35642-6C22-4A61-BA4A-BCD0D3D8C7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2DE1D89-8EA5-D42D-EA36-E52A58CF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32098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numéro de diapositive 6">
            <a:extLst>
              <a:ext uri="{FF2B5EF4-FFF2-40B4-BE49-F238E27FC236}">
                <a16:creationId xmlns:a16="http://schemas.microsoft.com/office/drawing/2014/main" id="{771DAF3A-3448-42E1-A54E-69C43468E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9CBE67CA-84F4-45FA-800F-EBEB6707D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  <a:endParaRPr lang="en-US" noProof="0"/>
          </a:p>
        </p:txBody>
      </p:sp>
      <p:graphicFrame>
        <p:nvGraphicFramePr>
          <p:cNvPr id="7" name="Table 25">
            <a:extLst>
              <a:ext uri="{FF2B5EF4-FFF2-40B4-BE49-F238E27FC236}">
                <a16:creationId xmlns:a16="http://schemas.microsoft.com/office/drawing/2014/main" id="{89933CE2-B036-423D-AF79-36B582A654D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40654371"/>
              </p:ext>
            </p:extLst>
          </p:nvPr>
        </p:nvGraphicFramePr>
        <p:xfrm>
          <a:off x="-6350" y="1447344"/>
          <a:ext cx="11601512" cy="4546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371">
                  <a:extLst>
                    <a:ext uri="{9D8B030D-6E8A-4147-A177-3AD203B41FA5}">
                      <a16:colId xmlns:a16="http://schemas.microsoft.com/office/drawing/2014/main" val="740782173"/>
                    </a:ext>
                  </a:extLst>
                </a:gridCol>
                <a:gridCol w="4848679">
                  <a:extLst>
                    <a:ext uri="{9D8B030D-6E8A-4147-A177-3AD203B41FA5}">
                      <a16:colId xmlns:a16="http://schemas.microsoft.com/office/drawing/2014/main" val="894110429"/>
                    </a:ext>
                  </a:extLst>
                </a:gridCol>
                <a:gridCol w="152400">
                  <a:extLst>
                    <a:ext uri="{9D8B030D-6E8A-4147-A177-3AD203B41FA5}">
                      <a16:colId xmlns:a16="http://schemas.microsoft.com/office/drawing/2014/main" val="748001939"/>
                    </a:ext>
                  </a:extLst>
                </a:gridCol>
                <a:gridCol w="5715062">
                  <a:extLst>
                    <a:ext uri="{9D8B030D-6E8A-4147-A177-3AD203B41FA5}">
                      <a16:colId xmlns:a16="http://schemas.microsoft.com/office/drawing/2014/main" val="495700598"/>
                    </a:ext>
                  </a:extLst>
                </a:gridCol>
              </a:tblGrid>
              <a:tr h="64876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1500" b="0" cap="all" baseline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"/>
                    </a:p>
                  </a:txBody>
                  <a:tcPr marL="0" marR="0" marT="0" marB="0">
                    <a:lnL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625650"/>
                  </a:ext>
                </a:extLst>
              </a:tr>
              <a:tr h="54537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540000" algn="l" defTabSz="914400" rtl="0" eaLnBrk="1" latinLnBrk="0" hangingPunct="1"/>
                      <a:endParaRPr lang="en-US" sz="1800" kern="120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0000" algn="l" defTabSz="914400" rtl="0" eaLnBrk="1" latinLnBrk="0" hangingPunct="1"/>
                      <a:endParaRPr lang="en-US" sz="1800" kern="120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137044"/>
                  </a:ext>
                </a:extLst>
              </a:tr>
              <a:tr h="120726">
                <a:tc>
                  <a:txBody>
                    <a:bodyPr/>
                    <a:lstStyle/>
                    <a:p>
                      <a:endParaRPr lang="en-US" sz="100"/>
                    </a:p>
                  </a:txBody>
                  <a:tcPr marL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US" sz="100" b="0" strike="noStrike" baseline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12000" algn="l" defTabSz="914400" rtl="0" eaLnBrk="1" latinLnBrk="0" hangingPunct="1"/>
                      <a:endParaRPr lang="en-US" sz="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007892"/>
                  </a:ext>
                </a:extLst>
              </a:tr>
              <a:tr h="9969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US" sz="100" b="0" strike="noStrike" baseline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0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12000" algn="l" defTabSz="914400" rtl="0" eaLnBrk="1" latinLnBrk="0" hangingPunct="1"/>
                      <a:endParaRPr lang="en-US"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021107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500" b="0" kern="1200" cap="all" baseline="0">
                        <a:solidFill>
                          <a:srgbClr val="003F5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"/>
                    </a:p>
                  </a:txBody>
                  <a:tcPr marL="0" marR="0" marT="0" marB="0">
                    <a:lnL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8215276"/>
                  </a:ext>
                </a:extLst>
              </a:tr>
              <a:tr h="54537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0000" algn="l" defTabSz="914400" rtl="0" eaLnBrk="1" latinLnBrk="0" hangingPunct="1"/>
                      <a:endParaRPr lang="en-US" sz="1800" kern="120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568065"/>
                  </a:ext>
                </a:extLst>
              </a:tr>
              <a:tr h="120726">
                <a:tc>
                  <a:txBody>
                    <a:bodyPr/>
                    <a:lstStyle/>
                    <a:p>
                      <a:endParaRPr lang="en-US" sz="10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0000" algn="l" defTabSz="914400" rtl="0" eaLnBrk="1" latinLnBrk="0" hangingPunct="1"/>
                      <a:endParaRPr lang="en-US" sz="1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781902"/>
                  </a:ext>
                </a:extLst>
              </a:tr>
              <a:tr h="88494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0000" algn="l" defTabSz="914400" rtl="0" eaLnBrk="1" latinLnBrk="0" hangingPunct="1"/>
                      <a:endParaRPr lang="en-US"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115000"/>
                  </a:ext>
                </a:extLst>
              </a:tr>
            </a:tbl>
          </a:graphicData>
        </a:graphic>
      </p:graphicFrame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DE99399C-3B77-411E-AA70-B29ADBD392F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7125" y="3937329"/>
            <a:ext cx="4822475" cy="3231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cap="all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8C855A71-B096-407C-8874-B3380D1DD3C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514" y="2185097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Lorem ipsum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A5A8D440-6284-456C-8C98-D922980657E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28514" y="4531132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01B5909E-9844-4051-B97B-FDBDEE33586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7124" y="4531132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B5E62EF2-ADB8-4111-B061-63137661CF6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67124" y="2727368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4" name="Espace réservé du texte 5">
            <a:extLst>
              <a:ext uri="{FF2B5EF4-FFF2-40B4-BE49-F238E27FC236}">
                <a16:creationId xmlns:a16="http://schemas.microsoft.com/office/drawing/2014/main" id="{B3FC0E23-3993-438D-AAFF-6A1365D101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67125" y="2185097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2D68B1F4-310F-4EB7-BB4B-79555B75D15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7125" y="1619003"/>
            <a:ext cx="4822475" cy="3231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cap="all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37387239-7336-4481-8C87-8FC7BA6824E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428513" y="5103632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7" name="Espace réservé du texte 5">
            <a:extLst>
              <a:ext uri="{FF2B5EF4-FFF2-40B4-BE49-F238E27FC236}">
                <a16:creationId xmlns:a16="http://schemas.microsoft.com/office/drawing/2014/main" id="{924D4F9C-680A-4654-9284-ED20E43E19D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7124" y="5103632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9" name="Espace réservé du texte 5">
            <a:extLst>
              <a:ext uri="{FF2B5EF4-FFF2-40B4-BE49-F238E27FC236}">
                <a16:creationId xmlns:a16="http://schemas.microsoft.com/office/drawing/2014/main" id="{C0EDE1B9-6FDF-47B3-BFA6-3C7ED70FE5D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8513" y="2727368"/>
            <a:ext cx="482247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62B8D8F-6BBE-C534-253D-A55EB7BB33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61131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5D8812B-31AD-49BB-A085-C6FF154E938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837" y="352422"/>
            <a:ext cx="11834812" cy="3762378"/>
          </a:xfrm>
          <a:custGeom>
            <a:avLst/>
            <a:gdLst>
              <a:gd name="connsiteX0" fmla="*/ 0 w 11834812"/>
              <a:gd name="connsiteY0" fmla="*/ 0 h 3762378"/>
              <a:gd name="connsiteX1" fmla="*/ 11834812 w 11834812"/>
              <a:gd name="connsiteY1" fmla="*/ 0 h 3762378"/>
              <a:gd name="connsiteX2" fmla="*/ 11834812 w 11834812"/>
              <a:gd name="connsiteY2" fmla="*/ 3762378 h 3762378"/>
              <a:gd name="connsiteX3" fmla="*/ 6856763 w 11834812"/>
              <a:gd name="connsiteY3" fmla="*/ 3762378 h 3762378"/>
              <a:gd name="connsiteX4" fmla="*/ 6856763 w 11834812"/>
              <a:gd name="connsiteY4" fmla="*/ 3576893 h 3762378"/>
              <a:gd name="connsiteX5" fmla="*/ 0 w 11834812"/>
              <a:gd name="connsiteY5" fmla="*/ 3576893 h 376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34812" h="3762378">
                <a:moveTo>
                  <a:pt x="0" y="0"/>
                </a:moveTo>
                <a:lnTo>
                  <a:pt x="11834812" y="0"/>
                </a:lnTo>
                <a:lnTo>
                  <a:pt x="11834812" y="3762378"/>
                </a:lnTo>
                <a:lnTo>
                  <a:pt x="6856763" y="3762378"/>
                </a:lnTo>
                <a:lnTo>
                  <a:pt x="6856763" y="3576893"/>
                </a:lnTo>
                <a:lnTo>
                  <a:pt x="0" y="357689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C330D0-D207-4CCA-848E-DAFD2CEB7B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8289" y="4541962"/>
            <a:ext cx="11085512" cy="41549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C55938-D512-49A8-B153-545D08FFC558}"/>
              </a:ext>
            </a:extLst>
          </p:cNvPr>
          <p:cNvSpPr/>
          <p:nvPr userDrawn="1"/>
        </p:nvSpPr>
        <p:spPr>
          <a:xfrm>
            <a:off x="0" y="3929315"/>
            <a:ext cx="7213600" cy="381000"/>
          </a:xfrm>
          <a:prstGeom prst="rect">
            <a:avLst/>
          </a:prstGeom>
          <a:gradFill>
            <a:gsLst>
              <a:gs pos="0">
                <a:srgbClr val="00BCFD"/>
              </a:gs>
              <a:gs pos="100000">
                <a:srgbClr val="23D2B5"/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Espace réservé du numéro de diapositive 6">
            <a:extLst>
              <a:ext uri="{FF2B5EF4-FFF2-40B4-BE49-F238E27FC236}">
                <a16:creationId xmlns:a16="http://schemas.microsoft.com/office/drawing/2014/main" id="{ED935233-556A-4673-8A86-B9788EC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D8ED6195-BEA5-4C0A-90F0-E6FF05B2C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</p:spTree>
    <p:extLst>
      <p:ext uri="{BB962C8B-B14F-4D97-AF65-F5344CB8AC3E}">
        <p14:creationId xmlns:p14="http://schemas.microsoft.com/office/powerpoint/2010/main" val="3197552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97E704-6754-4DE7-8D47-3C52E54F5B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1524000"/>
            <a:ext cx="5105400" cy="339090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6D96B5E1-44FD-46DB-8148-8253FCB8F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403727C8-E764-4403-81A9-A567C3EED1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716029-E1E3-CF74-F79E-9E30D3435A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093BD4-4D67-0EE9-E7A7-654A168147B5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665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97E704-6754-4DE7-8D47-3C52E54F5B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1524000"/>
            <a:ext cx="5105400" cy="339090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6D96B5E1-44FD-46DB-8148-8253FCB8F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403727C8-E764-4403-81A9-A567C3EED1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4299B9E1-1AB2-4052-A899-3CCA3B6C92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661751"/>
            <a:ext cx="3251199" cy="369332"/>
          </a:xfrm>
          <a:prstGeom prst="rect">
            <a:avLst/>
          </a:prstGeom>
          <a:noFill/>
        </p:spPr>
        <p:txBody>
          <a:bodyPr lIns="36000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cap="all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70283E9E-E6A8-46BF-8048-923952C755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0529" y="3661751"/>
            <a:ext cx="3251199" cy="369332"/>
          </a:xfrm>
          <a:prstGeom prst="rect">
            <a:avLst/>
          </a:prstGeom>
          <a:noFill/>
        </p:spPr>
        <p:txBody>
          <a:bodyPr lIns="18000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cap="all" baseline="0" dirty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64E15BF8-C6C9-4C24-862C-FBB64296C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10529" y="1533236"/>
            <a:ext cx="3251199" cy="369332"/>
          </a:xfrm>
          <a:prstGeom prst="rect">
            <a:avLst/>
          </a:prstGeom>
          <a:noFill/>
        </p:spPr>
        <p:txBody>
          <a:bodyPr lIns="18000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cap="all" baseline="0" dirty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20147626-EBB2-451B-A7F5-33FA8BEA31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533236"/>
            <a:ext cx="3251199" cy="369332"/>
          </a:xfrm>
          <a:prstGeom prst="rect">
            <a:avLst/>
          </a:prstGeom>
          <a:noFill/>
        </p:spPr>
        <p:txBody>
          <a:bodyPr lIns="360000" rIns="252000" anchor="ctr"/>
          <a:lstStyle>
            <a:lvl1pPr marL="0" indent="0" algn="l" defTabSz="914400" rtl="0" eaLnBrk="1" latinLnBrk="0" hangingPunct="1">
              <a:spcBef>
                <a:spcPts val="2400"/>
              </a:spcBef>
              <a:buNone/>
              <a:defRPr lang="en-US" sz="1800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noProof="0"/>
              <a:t>Lorem ipsum</a:t>
            </a: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9915CBFE-6761-44F1-B968-6602EFCF17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91953" y="1908501"/>
            <a:ext cx="2965965" cy="861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 noProof="0"/>
              <a:t>0,00 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5423B3DC-1B6D-43B0-B2E0-B3BA21CBE1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5234" y="1908501"/>
            <a:ext cx="2965965" cy="861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0,00 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6F1F4794-E6FC-449E-BAD1-D17E2E2B5B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5234" y="4031083"/>
            <a:ext cx="2965965" cy="861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nl-NL" noProof="0"/>
              <a:t>00 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FB1FE772-3619-4B86-B4F7-C2F01F67172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1953" y="4031083"/>
            <a:ext cx="2965965" cy="861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nl-NL" noProof="0"/>
              <a:t>00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A09C3C1-48BD-4780-B675-DAAD25967E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91953" y="2781988"/>
            <a:ext cx="1632527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32" name="Espace réservé du texte 5">
            <a:extLst>
              <a:ext uri="{FF2B5EF4-FFF2-40B4-BE49-F238E27FC236}">
                <a16:creationId xmlns:a16="http://schemas.microsoft.com/office/drawing/2014/main" id="{2C54322D-923B-4750-BB1A-8DD879573D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91953" y="4912129"/>
            <a:ext cx="1632527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33" name="Espace réservé du texte 5">
            <a:extLst>
              <a:ext uri="{FF2B5EF4-FFF2-40B4-BE49-F238E27FC236}">
                <a16:creationId xmlns:a16="http://schemas.microsoft.com/office/drawing/2014/main" id="{5D62BD64-3F52-4918-91C3-356C638BCEF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5234" y="4912129"/>
            <a:ext cx="161405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35" name="Espace réservé du texte 5">
            <a:extLst>
              <a:ext uri="{FF2B5EF4-FFF2-40B4-BE49-F238E27FC236}">
                <a16:creationId xmlns:a16="http://schemas.microsoft.com/office/drawing/2014/main" id="{F5041F54-EB20-4613-9D13-34A6698A6F8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85233" y="2781988"/>
            <a:ext cx="1614055" cy="36933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FF6A0E5-1076-A11D-FE09-2BE1CE72C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823302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BC1E12-07E7-8C84-BDCD-2D028C6780BD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113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in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369DADF-1092-400F-AFD1-40A48DD245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088" y="2996797"/>
            <a:ext cx="2401824" cy="8644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965FBBA-FD65-430D-8BAD-C0FE62C8B04D}"/>
              </a:ext>
            </a:extLst>
          </p:cNvPr>
          <p:cNvSpPr txBox="1"/>
          <p:nvPr userDrawn="1"/>
        </p:nvSpPr>
        <p:spPr>
          <a:xfrm>
            <a:off x="4876800" y="6465651"/>
            <a:ext cx="243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noProof="0"/>
              <a:t>engie.com</a:t>
            </a:r>
          </a:p>
        </p:txBody>
      </p:sp>
    </p:spTree>
    <p:extLst>
      <p:ext uri="{BB962C8B-B14F-4D97-AF65-F5344CB8AC3E}">
        <p14:creationId xmlns:p14="http://schemas.microsoft.com/office/powerpoint/2010/main" val="3629339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in blue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369DADF-1092-400F-AFD1-40A48DD245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088" y="2996797"/>
            <a:ext cx="2401824" cy="8644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51A565C-B500-4B95-BA46-5206376F4D38}"/>
              </a:ext>
            </a:extLst>
          </p:cNvPr>
          <p:cNvSpPr txBox="1"/>
          <p:nvPr userDrawn="1"/>
        </p:nvSpPr>
        <p:spPr>
          <a:xfrm>
            <a:off x="4876800" y="6465651"/>
            <a:ext cx="243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 noProof="0"/>
              <a:t>engie.com</a:t>
            </a:r>
          </a:p>
        </p:txBody>
      </p:sp>
    </p:spTree>
    <p:extLst>
      <p:ext uri="{BB962C8B-B14F-4D97-AF65-F5344CB8AC3E}">
        <p14:creationId xmlns:p14="http://schemas.microsoft.com/office/powerpoint/2010/main" val="40111927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u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088FD3-7FFD-4843-85E4-16D12F2C52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6762" y="265293"/>
            <a:ext cx="11334750" cy="523220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25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62DA86-A326-DE43-ACED-94DB48A4C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67408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fr-FR" smtClean="0"/>
              <a:pPr/>
              <a:t>‹nr.›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23A81388-8FD3-A548-8487-58380675D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02276" y="6397471"/>
            <a:ext cx="3081293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© ENGIE 2025 – Het Energiesysteem van de Toekomst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2912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Option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1DDD7A4-62F0-6E2F-D6BE-7FAFBA64FF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47153" y="5715000"/>
            <a:ext cx="140349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92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ages_textes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733E427-A28D-AD4A-87FA-9E01904E7715}"/>
              </a:ext>
            </a:extLst>
          </p:cNvPr>
          <p:cNvSpPr/>
          <p:nvPr userDrawn="1"/>
        </p:nvSpPr>
        <p:spPr>
          <a:xfrm>
            <a:off x="-4120" y="0"/>
            <a:ext cx="12196119" cy="6858000"/>
          </a:xfrm>
          <a:prstGeom prst="rect">
            <a:avLst/>
          </a:prstGeom>
          <a:solidFill>
            <a:srgbClr val="1F1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A80DA-C2B7-8948-A3E7-072C4F66BF5F}"/>
              </a:ext>
            </a:extLst>
          </p:cNvPr>
          <p:cNvSpPr/>
          <p:nvPr userDrawn="1"/>
        </p:nvSpPr>
        <p:spPr>
          <a:xfrm>
            <a:off x="395415" y="395415"/>
            <a:ext cx="11397049" cy="6071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texte 90">
            <a:extLst>
              <a:ext uri="{FF2B5EF4-FFF2-40B4-BE49-F238E27FC236}">
                <a16:creationId xmlns:a16="http://schemas.microsoft.com/office/drawing/2014/main" id="{23019B04-08C2-1C41-8B6C-D3D699C1ED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6755" y="710624"/>
            <a:ext cx="6721150" cy="499038"/>
          </a:xfrm>
          <a:noFill/>
        </p:spPr>
        <p:txBody>
          <a:bodyPr>
            <a:noAutofit/>
          </a:bodyPr>
          <a:lstStyle>
            <a:lvl1pPr marL="0" indent="0">
              <a:buNone/>
              <a:defRPr sz="3200" b="1" i="0">
                <a:solidFill>
                  <a:srgbClr val="1F166B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>
                <a:solidFill>
                  <a:srgbClr val="23D2B5"/>
                </a:solidFill>
              </a:defRPr>
            </a:lvl2pPr>
            <a:lvl3pPr>
              <a:defRPr sz="2400">
                <a:solidFill>
                  <a:srgbClr val="23D2B5"/>
                </a:solidFill>
              </a:defRPr>
            </a:lvl3pPr>
            <a:lvl4pPr>
              <a:defRPr sz="2000">
                <a:solidFill>
                  <a:srgbClr val="23D2B5"/>
                </a:solidFill>
              </a:defRPr>
            </a:lvl4pPr>
            <a:lvl5pPr>
              <a:defRPr sz="2000">
                <a:solidFill>
                  <a:srgbClr val="23D2B5"/>
                </a:solidFill>
              </a:defRPr>
            </a:lvl5pPr>
          </a:lstStyle>
          <a:p>
            <a:pPr lvl="0"/>
            <a:r>
              <a:rPr lang="fr-FR" err="1"/>
              <a:t>Title</a:t>
            </a:r>
            <a:r>
              <a:rPr lang="fr-FR"/>
              <a:t> of the page</a:t>
            </a:r>
          </a:p>
        </p:txBody>
      </p:sp>
      <p:sp>
        <p:nvSpPr>
          <p:cNvPr id="12" name="Espace réservé du texte 95">
            <a:extLst>
              <a:ext uri="{FF2B5EF4-FFF2-40B4-BE49-F238E27FC236}">
                <a16:creationId xmlns:a16="http://schemas.microsoft.com/office/drawing/2014/main" id="{CA2C5C2D-DAC2-984B-9CF8-D3CCD73AF5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6755" y="1147798"/>
            <a:ext cx="6721151" cy="5146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1F166B"/>
                </a:solidFill>
              </a:defRPr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D8B7F02C-4B3F-044A-BB70-9DE46276B0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6438" y="2638425"/>
            <a:ext cx="10666412" cy="428625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Tx/>
              <a:buBlip>
                <a:blip r:embed="rId2"/>
              </a:buBlip>
              <a:defRPr sz="1500" b="0" i="0">
                <a:solidFill>
                  <a:srgbClr val="1F166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Bullet Point 1 :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r>
              <a:rPr lang="fr-FR" err="1"/>
              <a:t>nibh</a:t>
            </a:r>
            <a:r>
              <a:rPr lang="fr-FR"/>
              <a:t> </a:t>
            </a:r>
            <a:r>
              <a:rPr lang="fr-FR" err="1"/>
              <a:t>euismod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</a:p>
        </p:txBody>
      </p:sp>
      <p:sp>
        <p:nvSpPr>
          <p:cNvPr id="17" name="Espace réservé du texte 14">
            <a:extLst>
              <a:ext uri="{FF2B5EF4-FFF2-40B4-BE49-F238E27FC236}">
                <a16:creationId xmlns:a16="http://schemas.microsoft.com/office/drawing/2014/main" id="{A9BDD683-A111-084A-B144-3D6B28A4463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6438" y="4199571"/>
            <a:ext cx="10666412" cy="428625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Tx/>
              <a:buBlip>
                <a:blip r:embed="rId2"/>
              </a:buBlip>
              <a:defRPr sz="1200" b="0" i="0">
                <a:solidFill>
                  <a:srgbClr val="1F166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Bullet Point 2 :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r>
              <a:rPr lang="fr-FR" err="1"/>
              <a:t>nibh</a:t>
            </a:r>
            <a:r>
              <a:rPr lang="fr-FR"/>
              <a:t> </a:t>
            </a:r>
            <a:r>
              <a:rPr lang="fr-FR" err="1"/>
              <a:t>euismod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</a:p>
        </p:txBody>
      </p:sp>
      <p:sp>
        <p:nvSpPr>
          <p:cNvPr id="19" name="Espace réservé du texte 14">
            <a:extLst>
              <a:ext uri="{FF2B5EF4-FFF2-40B4-BE49-F238E27FC236}">
                <a16:creationId xmlns:a16="http://schemas.microsoft.com/office/drawing/2014/main" id="{DD652048-E439-5F47-8BEF-D5A7D0A9FD4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6438" y="5567492"/>
            <a:ext cx="10666412" cy="428625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Tx/>
              <a:buBlip>
                <a:blip r:embed="rId2"/>
              </a:buBlip>
              <a:defRPr sz="1100" b="0" i="0">
                <a:solidFill>
                  <a:srgbClr val="1F166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Bullet Point 3 :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r>
              <a:rPr lang="fr-FR" err="1"/>
              <a:t>nibh</a:t>
            </a:r>
            <a:r>
              <a:rPr lang="fr-FR"/>
              <a:t> </a:t>
            </a:r>
            <a:r>
              <a:rPr lang="fr-FR" err="1"/>
              <a:t>euismod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</a:p>
        </p:txBody>
      </p:sp>
      <p:sp>
        <p:nvSpPr>
          <p:cNvPr id="22" name="Espace réservé du numéro de diapositive 22">
            <a:extLst>
              <a:ext uri="{FF2B5EF4-FFF2-40B4-BE49-F238E27FC236}">
                <a16:creationId xmlns:a16="http://schemas.microsoft.com/office/drawing/2014/main" id="{12365A46-CC37-DE4D-AEB0-72849446E1A8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4720281" y="6459108"/>
            <a:ext cx="2743200" cy="285932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E28664-C9A0-B14D-A7D3-D0482E77A9F4}" type="slidenum">
              <a:rPr lang="fr-FR" smtClean="0"/>
              <a:pPr/>
              <a:t>‹nr.›</a:t>
            </a:fld>
            <a:endParaRPr lang="fr-FR"/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6"/>
          </p:nvPr>
        </p:nvSpPr>
        <p:spPr>
          <a:xfrm>
            <a:off x="9109130" y="6427745"/>
            <a:ext cx="2743200" cy="36512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fr-FR" sz="1000" b="1" i="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27"/>
          </p:nvPr>
        </p:nvSpPr>
        <p:spPr>
          <a:xfrm>
            <a:off x="327136" y="6416023"/>
            <a:ext cx="4114800" cy="365125"/>
          </a:xfrm>
        </p:spPr>
        <p:txBody>
          <a:bodyPr/>
          <a:lstStyle>
            <a:lvl1pPr>
              <a:defRPr kumimoji="0" lang="fr-FR" sz="10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nl-NL"/>
              <a:t>© ENGIE 2025 – Het Energiesysteem van de Toekomst</a:t>
            </a:r>
            <a:endParaRPr lang="en-US"/>
          </a:p>
        </p:txBody>
      </p:sp>
      <p:pic>
        <p:nvPicPr>
          <p:cNvPr id="29" name="Image 27">
            <a:extLst>
              <a:ext uri="{FF2B5EF4-FFF2-40B4-BE49-F238E27FC236}">
                <a16:creationId xmlns:a16="http://schemas.microsoft.com/office/drawing/2014/main" id="{61FA3968-50EE-8547-820F-80EAAA1364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049" y="-136541"/>
            <a:ext cx="1116615" cy="670758"/>
          </a:xfrm>
          <a:prstGeom prst="rect">
            <a:avLst/>
          </a:prstGeom>
        </p:spPr>
      </p:pic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29C1CE0E-D494-694D-AC9C-644118BE2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6438" y="1924050"/>
            <a:ext cx="10666412" cy="71437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600" b="1" baseline="0"/>
            </a:lvl1pPr>
          </a:lstStyle>
          <a:p>
            <a:pPr lvl="0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1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consectetuer</a:t>
            </a:r>
            <a:r>
              <a:rPr lang="fr-FR"/>
              <a:t> </a:t>
            </a:r>
            <a:r>
              <a:rPr lang="fr-FR" err="1"/>
              <a:t>adipiscing</a:t>
            </a:r>
            <a:r>
              <a:rPr lang="fr-FR"/>
              <a:t> </a:t>
            </a:r>
            <a:r>
              <a:rPr lang="fr-FR" err="1"/>
              <a:t>elit</a:t>
            </a:r>
            <a:r>
              <a:rPr lang="fr-FR"/>
              <a:t>,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br>
              <a:rPr lang="fr-FR"/>
            </a:br>
            <a:r>
              <a:rPr lang="fr-FR" err="1"/>
              <a:t>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  <a:r>
              <a:rPr lang="fr-FR" err="1"/>
              <a:t>Lorem</a:t>
            </a:r>
            <a:r>
              <a:rPr lang="fr-FR"/>
              <a:t> </a:t>
            </a:r>
            <a:r>
              <a:rPr lang="fr-FR" err="1"/>
              <a:t>ipsum</a:t>
            </a:r>
            <a:r>
              <a:rPr lang="fr-FR"/>
              <a:t>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</a:t>
            </a:r>
            <a:endParaRPr lang="fr-FR"/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051B35E-F29C-3E42-8E3E-BC9E769CCF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6438" y="3467100"/>
            <a:ext cx="10666412" cy="71437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b="1" baseline="0"/>
            </a:lvl1pPr>
          </a:lstStyle>
          <a:p>
            <a:pPr lvl="0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2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consectetuer</a:t>
            </a:r>
            <a:r>
              <a:rPr lang="fr-FR"/>
              <a:t> </a:t>
            </a:r>
            <a:r>
              <a:rPr lang="fr-FR" err="1"/>
              <a:t>adipiscing</a:t>
            </a:r>
            <a:r>
              <a:rPr lang="fr-FR"/>
              <a:t> </a:t>
            </a:r>
            <a:r>
              <a:rPr lang="fr-FR" err="1"/>
              <a:t>elit</a:t>
            </a:r>
            <a:r>
              <a:rPr lang="fr-FR"/>
              <a:t>,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br>
              <a:rPr lang="fr-FR"/>
            </a:br>
            <a:r>
              <a:rPr lang="fr-FR" err="1"/>
              <a:t>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  <a:r>
              <a:rPr lang="fr-FR" err="1"/>
              <a:t>Lorem</a:t>
            </a:r>
            <a:r>
              <a:rPr lang="fr-FR"/>
              <a:t> </a:t>
            </a:r>
            <a:r>
              <a:rPr lang="fr-FR" err="1"/>
              <a:t>ipsum</a:t>
            </a:r>
            <a:r>
              <a:rPr lang="fr-FR"/>
              <a:t>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</a:t>
            </a:r>
            <a:endParaRPr lang="fr-FR"/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8035F49-AA1D-A749-927E-000334F62D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06438" y="4840459"/>
            <a:ext cx="10666412" cy="71437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1" baseline="0"/>
            </a:lvl1pPr>
          </a:lstStyle>
          <a:p>
            <a:pPr lvl="0"/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3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consectetuer</a:t>
            </a:r>
            <a:r>
              <a:rPr lang="fr-FR"/>
              <a:t> </a:t>
            </a:r>
            <a:r>
              <a:rPr lang="fr-FR" err="1"/>
              <a:t>adipiscing</a:t>
            </a:r>
            <a:r>
              <a:rPr lang="fr-FR"/>
              <a:t> </a:t>
            </a:r>
            <a:r>
              <a:rPr lang="fr-FR" err="1"/>
              <a:t>elit</a:t>
            </a:r>
            <a:r>
              <a:rPr lang="fr-FR"/>
              <a:t>, </a:t>
            </a:r>
            <a:r>
              <a:rPr lang="fr-FR" err="1"/>
              <a:t>sed</a:t>
            </a:r>
            <a:r>
              <a:rPr lang="fr-FR"/>
              <a:t> diam </a:t>
            </a:r>
            <a:r>
              <a:rPr lang="fr-FR" err="1"/>
              <a:t>nonummy</a:t>
            </a:r>
            <a:r>
              <a:rPr lang="fr-FR"/>
              <a:t> </a:t>
            </a:r>
            <a:br>
              <a:rPr lang="fr-FR"/>
            </a:br>
            <a:r>
              <a:rPr lang="fr-FR" err="1"/>
              <a:t>ismod</a:t>
            </a:r>
            <a:r>
              <a:rPr lang="fr-FR"/>
              <a:t> </a:t>
            </a:r>
            <a:r>
              <a:rPr lang="fr-FR" err="1"/>
              <a:t>tincidunt</a:t>
            </a:r>
            <a:r>
              <a:rPr lang="fr-FR"/>
              <a:t> ut </a:t>
            </a:r>
            <a:r>
              <a:rPr lang="fr-FR" err="1"/>
              <a:t>laoreet</a:t>
            </a:r>
            <a:r>
              <a:rPr lang="fr-FR"/>
              <a:t> </a:t>
            </a:r>
            <a:r>
              <a:rPr lang="fr-FR" err="1"/>
              <a:t>Lorem</a:t>
            </a:r>
            <a:r>
              <a:rPr lang="fr-FR"/>
              <a:t> </a:t>
            </a:r>
            <a:r>
              <a:rPr lang="fr-FR" err="1"/>
              <a:t>ipsum</a:t>
            </a:r>
            <a:r>
              <a:rPr lang="fr-FR"/>
              <a:t> </a:t>
            </a:r>
            <a:r>
              <a:rPr lang="fr-FR" err="1"/>
              <a:t>dolor</a:t>
            </a:r>
            <a:r>
              <a:rPr lang="fr-FR"/>
              <a:t> </a:t>
            </a:r>
            <a:r>
              <a:rPr lang="fr-FR" err="1"/>
              <a:t>sit</a:t>
            </a:r>
            <a:r>
              <a:rPr lang="fr-FR"/>
              <a:t> </a:t>
            </a:r>
            <a:r>
              <a:rPr lang="fr-FR" err="1"/>
              <a:t>amet</a:t>
            </a:r>
            <a:r>
              <a:rPr lang="fr-FR"/>
              <a:t>, </a:t>
            </a:r>
            <a:r>
              <a:rPr lang="fr-FR" err="1"/>
              <a:t>consect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979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291196B-2C2A-3A77-85AA-715BE9E8F3F8}"/>
              </a:ext>
            </a:extLst>
          </p:cNvPr>
          <p:cNvSpPr/>
          <p:nvPr userDrawn="1"/>
        </p:nvSpPr>
        <p:spPr>
          <a:xfrm>
            <a:off x="0" y="1"/>
            <a:ext cx="12192000" cy="56600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7" name="Espace réservé du titre 1">
            <a:extLst>
              <a:ext uri="{FF2B5EF4-FFF2-40B4-BE49-F238E27FC236}">
                <a16:creationId xmlns:a16="http://schemas.microsoft.com/office/drawing/2014/main" id="{10F3B108-3CE1-4D6F-AAD5-4C0888A12E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42" y="775135"/>
            <a:ext cx="8348552" cy="24006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nl-NL" noProof="0"/>
              <a:t>Titel van de presentatie op 2 of 3 regels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B374B0D-C9F6-4FBD-BFE1-D7D86673B7CA}"/>
              </a:ext>
            </a:extLst>
          </p:cNvPr>
          <p:cNvSpPr txBox="1"/>
          <p:nvPr userDrawn="1"/>
        </p:nvSpPr>
        <p:spPr>
          <a:xfrm>
            <a:off x="4355869" y="5951759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DFE7E40-6887-4FFB-9910-3A9BF89584BF}"/>
              </a:ext>
            </a:extLst>
          </p:cNvPr>
          <p:cNvSpPr txBox="1"/>
          <p:nvPr userDrawn="1"/>
        </p:nvSpPr>
        <p:spPr>
          <a:xfrm>
            <a:off x="5594465" y="5951759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RESTREINT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55942F4-54B6-4A3F-8E32-4B7DAD30E6CA}"/>
              </a:ext>
            </a:extLst>
          </p:cNvPr>
          <p:cNvSpPr txBox="1"/>
          <p:nvPr userDrawn="1"/>
        </p:nvSpPr>
        <p:spPr>
          <a:xfrm>
            <a:off x="6758246" y="5951759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2E9ABFF-323D-4FDB-8E54-A1B7258E3D79}"/>
              </a:ext>
            </a:extLst>
          </p:cNvPr>
          <p:cNvCxnSpPr>
            <a:cxnSpLocks/>
          </p:cNvCxnSpPr>
          <p:nvPr userDrawn="1"/>
        </p:nvCxnSpPr>
        <p:spPr>
          <a:xfrm>
            <a:off x="5473959" y="5946709"/>
            <a:ext cx="0" cy="19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B17BEEE-F297-470A-823F-06B0C3A0583C}"/>
              </a:ext>
            </a:extLst>
          </p:cNvPr>
          <p:cNvCxnSpPr>
            <a:cxnSpLocks/>
          </p:cNvCxnSpPr>
          <p:nvPr userDrawn="1"/>
        </p:nvCxnSpPr>
        <p:spPr>
          <a:xfrm>
            <a:off x="6705034" y="5946709"/>
            <a:ext cx="0" cy="19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0779F609-3C4A-F74E-E2E8-BD46C3013257}"/>
              </a:ext>
            </a:extLst>
          </p:cNvPr>
          <p:cNvCxnSpPr>
            <a:cxnSpLocks/>
          </p:cNvCxnSpPr>
          <p:nvPr userDrawn="1"/>
        </p:nvCxnSpPr>
        <p:spPr>
          <a:xfrm>
            <a:off x="5473959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B0052070-F8C4-9B35-BE87-DF8F47C1DEC1}"/>
              </a:ext>
            </a:extLst>
          </p:cNvPr>
          <p:cNvCxnSpPr>
            <a:cxnSpLocks/>
          </p:cNvCxnSpPr>
          <p:nvPr userDrawn="1"/>
        </p:nvCxnSpPr>
        <p:spPr>
          <a:xfrm>
            <a:off x="6705034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74C05077-656F-B727-9634-87FE6ED55D37}"/>
              </a:ext>
            </a:extLst>
          </p:cNvPr>
          <p:cNvGrpSpPr/>
          <p:nvPr userDrawn="1"/>
        </p:nvGrpSpPr>
        <p:grpSpPr>
          <a:xfrm>
            <a:off x="4660055" y="6293057"/>
            <a:ext cx="419945" cy="419945"/>
            <a:chOff x="4660055" y="6248453"/>
            <a:chExt cx="419945" cy="419945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6CC51495-9AE5-134A-52E6-8BEFE96A5097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BE45E799-CEC8-26E0-E50C-25B7F6B6DFEF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F19B2A41-F402-ABF0-84F6-D350D02DC269}"/>
              </a:ext>
            </a:extLst>
          </p:cNvPr>
          <p:cNvGrpSpPr/>
          <p:nvPr userDrawn="1"/>
        </p:nvGrpSpPr>
        <p:grpSpPr>
          <a:xfrm>
            <a:off x="5904037" y="6293055"/>
            <a:ext cx="419945" cy="419945"/>
            <a:chOff x="4660055" y="6248453"/>
            <a:chExt cx="419945" cy="419945"/>
          </a:xfrm>
        </p:grpSpPr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741455FF-5313-FFD0-43F9-F824FEB8B994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6A34C543-543A-E4B6-2544-E4B8030FCBEA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BAE5CA2F-F6A6-DE5C-390D-E1CDCDD15B5C}"/>
              </a:ext>
            </a:extLst>
          </p:cNvPr>
          <p:cNvGrpSpPr/>
          <p:nvPr userDrawn="1"/>
        </p:nvGrpSpPr>
        <p:grpSpPr>
          <a:xfrm>
            <a:off x="7067818" y="6293053"/>
            <a:ext cx="419945" cy="419945"/>
            <a:chOff x="4660055" y="6248453"/>
            <a:chExt cx="419945" cy="419945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8D73EBB9-9466-AB89-5A4D-CE0263309A21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3E4BCE90-A7D9-8314-C47D-DF3555EEFBDA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1AC14A87-EE06-1F42-568C-B59F7048F08F}"/>
              </a:ext>
            </a:extLst>
          </p:cNvPr>
          <p:cNvSpPr/>
          <p:nvPr userDrawn="1"/>
        </p:nvSpPr>
        <p:spPr>
          <a:xfrm>
            <a:off x="0" y="5531452"/>
            <a:ext cx="9157061" cy="257138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31" name="Image 15">
            <a:extLst>
              <a:ext uri="{FF2B5EF4-FFF2-40B4-BE49-F238E27FC236}">
                <a16:creationId xmlns:a16="http://schemas.microsoft.com/office/drawing/2014/main" id="{32E43515-99C3-E312-30BD-60EE5FA703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510" y="4485146"/>
            <a:ext cx="1438980" cy="517883"/>
          </a:xfrm>
          <a:prstGeom prst="rect">
            <a:avLst/>
          </a:prstGeom>
          <a:ln>
            <a:noFill/>
          </a:ln>
        </p:spPr>
      </p:pic>
      <p:sp>
        <p:nvSpPr>
          <p:cNvPr id="27" name="ZoneTexte 28">
            <a:extLst>
              <a:ext uri="{FF2B5EF4-FFF2-40B4-BE49-F238E27FC236}">
                <a16:creationId xmlns:a16="http://schemas.microsoft.com/office/drawing/2014/main" id="{D6BB8381-8ECB-70B5-1F9D-9BEF9AE13C4E}"/>
              </a:ext>
            </a:extLst>
          </p:cNvPr>
          <p:cNvSpPr txBox="1"/>
          <p:nvPr userDrawn="1"/>
        </p:nvSpPr>
        <p:spPr>
          <a:xfrm>
            <a:off x="4355869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BEPERKT</a:t>
            </a:r>
          </a:p>
        </p:txBody>
      </p:sp>
      <p:sp>
        <p:nvSpPr>
          <p:cNvPr id="28" name="ZoneTexte 31">
            <a:extLst>
              <a:ext uri="{FF2B5EF4-FFF2-40B4-BE49-F238E27FC236}">
                <a16:creationId xmlns:a16="http://schemas.microsoft.com/office/drawing/2014/main" id="{FA2B74C9-CBCE-1907-8E3A-0AF4EA8D8FD2}"/>
              </a:ext>
            </a:extLst>
          </p:cNvPr>
          <p:cNvSpPr txBox="1"/>
          <p:nvPr userDrawn="1"/>
        </p:nvSpPr>
        <p:spPr>
          <a:xfrm>
            <a:off x="5594465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</a:p>
        </p:txBody>
      </p:sp>
      <p:sp>
        <p:nvSpPr>
          <p:cNvPr id="32" name="ZoneTexte 32">
            <a:extLst>
              <a:ext uri="{FF2B5EF4-FFF2-40B4-BE49-F238E27FC236}">
                <a16:creationId xmlns:a16="http://schemas.microsoft.com/office/drawing/2014/main" id="{98A7D84C-0AAF-215C-7081-F5CBA17E546E}"/>
              </a:ext>
            </a:extLst>
          </p:cNvPr>
          <p:cNvSpPr txBox="1"/>
          <p:nvPr userDrawn="1"/>
        </p:nvSpPr>
        <p:spPr>
          <a:xfrm>
            <a:off x="6758246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GEHEIM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AC7DBAEB-5019-B3E8-666A-8362470008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43457" y="3355150"/>
            <a:ext cx="4853116" cy="10156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144676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n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5C4EFBB-0749-465B-A4EA-9889F43222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8B98B5C-68FA-44D0-AB11-8EA1B8FE3E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338" y="827405"/>
            <a:ext cx="11363325" cy="317500"/>
          </a:xfrm>
        </p:spPr>
        <p:txBody>
          <a:bodyPr tIns="72000" bIns="36000" anchor="b">
            <a:noAutofit/>
          </a:bodyPr>
          <a:lstStyle>
            <a:lvl1pPr>
              <a:defRPr sz="16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Sous-titre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0871AF-BCF9-24D5-66A9-235650BAAD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nl-NL"/>
              <a:t>© ENGIE 2025 – Het Energiesysteem van de Toekomst</a:t>
            </a:r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D6542C5-1414-59C6-C2A7-22F99A774BB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AC4091-A270-4E27-A4DE-B8A83EF38F73}" type="slidenum">
              <a:rPr lang="fr-FR" smtClean="0"/>
              <a:pPr/>
              <a:t>‹nr.›</a:t>
            </a:fld>
            <a:endParaRPr lang="fr-FR"/>
          </a:p>
        </p:txBody>
      </p:sp>
      <p:sp>
        <p:nvSpPr>
          <p:cNvPr id="11" name="Espace réservé du contenu 1">
            <a:extLst>
              <a:ext uri="{FF2B5EF4-FFF2-40B4-BE49-F238E27FC236}">
                <a16:creationId xmlns:a16="http://schemas.microsoft.com/office/drawing/2014/main" id="{2ADBAB74-F915-5772-0C95-C93E9B01E83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15132" y="1574073"/>
            <a:ext cx="11362531" cy="488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fr-FR" smtClean="0"/>
            </a:lvl1pPr>
            <a:lvl2pPr>
              <a:defRPr lang="fr-FR" smtClean="0"/>
            </a:lvl2pPr>
            <a:lvl3pPr marL="180000"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/>
              <a:t>Utilisez Alt + Maj + Flèches G/D pour naviguer entre les niveaux de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4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890167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6">
            <a:extLst>
              <a:ext uri="{FF2B5EF4-FFF2-40B4-BE49-F238E27FC236}">
                <a16:creationId xmlns:a16="http://schemas.microsoft.com/office/drawing/2014/main" id="{24CACEE7-33A0-4B90-BD78-372E43E512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9129" y="1974557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14" name="Espace réservé du texte 26">
            <a:extLst>
              <a:ext uri="{FF2B5EF4-FFF2-40B4-BE49-F238E27FC236}">
                <a16:creationId xmlns:a16="http://schemas.microsoft.com/office/drawing/2014/main" id="{1DD0599C-1921-47BA-9B44-F0954A4F9B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83277" y="2249067"/>
            <a:ext cx="1548822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615A44B0-6E89-4733-91D2-0945757FEB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79083" y="2043809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16" name="Espace réservé du texte 26">
            <a:extLst>
              <a:ext uri="{FF2B5EF4-FFF2-40B4-BE49-F238E27FC236}">
                <a16:creationId xmlns:a16="http://schemas.microsoft.com/office/drawing/2014/main" id="{7693AF9D-365D-45DE-A221-58D1EE4E14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69129" y="2879950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17" name="Espace réservé du texte 26">
            <a:extLst>
              <a:ext uri="{FF2B5EF4-FFF2-40B4-BE49-F238E27FC236}">
                <a16:creationId xmlns:a16="http://schemas.microsoft.com/office/drawing/2014/main" id="{364D430B-463E-4695-95DE-028D23FA5B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83278" y="3154460"/>
            <a:ext cx="1548821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18" name="Espace réservé du texte 26">
            <a:extLst>
              <a:ext uri="{FF2B5EF4-FFF2-40B4-BE49-F238E27FC236}">
                <a16:creationId xmlns:a16="http://schemas.microsoft.com/office/drawing/2014/main" id="{C1125814-0E7E-4FC6-964D-D66E5FCE570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9083" y="2949202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19" name="Espace réservé du texte 26">
            <a:extLst>
              <a:ext uri="{FF2B5EF4-FFF2-40B4-BE49-F238E27FC236}">
                <a16:creationId xmlns:a16="http://schemas.microsoft.com/office/drawing/2014/main" id="{0A04B0AE-6C8D-43D9-9DA1-6AEA3EFE17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69129" y="3807489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20" name="Espace réservé du texte 26">
            <a:extLst>
              <a:ext uri="{FF2B5EF4-FFF2-40B4-BE49-F238E27FC236}">
                <a16:creationId xmlns:a16="http://schemas.microsoft.com/office/drawing/2014/main" id="{34E38AAA-2D02-491E-BA59-59DDA7C300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83278" y="4081999"/>
            <a:ext cx="1548821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21" name="Espace réservé du texte 26">
            <a:extLst>
              <a:ext uri="{FF2B5EF4-FFF2-40B4-BE49-F238E27FC236}">
                <a16:creationId xmlns:a16="http://schemas.microsoft.com/office/drawing/2014/main" id="{90BEB854-DBA8-4CF6-9783-FE19C65757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79083" y="3876741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22" name="Espace réservé du texte 26">
            <a:extLst>
              <a:ext uri="{FF2B5EF4-FFF2-40B4-BE49-F238E27FC236}">
                <a16:creationId xmlns:a16="http://schemas.microsoft.com/office/drawing/2014/main" id="{BA3EE6DE-1BA8-43A7-ADD1-29CD4F21CC7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69129" y="4714023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23" name="Espace réservé du texte 26">
            <a:extLst>
              <a:ext uri="{FF2B5EF4-FFF2-40B4-BE49-F238E27FC236}">
                <a16:creationId xmlns:a16="http://schemas.microsoft.com/office/drawing/2014/main" id="{1CA142FE-3D9B-44AB-A8F3-187CFAFAD6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83278" y="4988533"/>
            <a:ext cx="1548821" cy="307777"/>
          </a:xfrm>
          <a:prstGeom prst="rect">
            <a:avLst/>
          </a:prstGeom>
        </p:spPr>
        <p:txBody>
          <a:bodyPr wrap="none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24" name="Espace réservé du texte 26">
            <a:extLst>
              <a:ext uri="{FF2B5EF4-FFF2-40B4-BE49-F238E27FC236}">
                <a16:creationId xmlns:a16="http://schemas.microsoft.com/office/drawing/2014/main" id="{184BCBA6-CDDC-4134-AEF3-B9CB619564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9083" y="4783275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25" name="Espace réservé du texte 26">
            <a:extLst>
              <a:ext uri="{FF2B5EF4-FFF2-40B4-BE49-F238E27FC236}">
                <a16:creationId xmlns:a16="http://schemas.microsoft.com/office/drawing/2014/main" id="{64728F90-9961-40D7-ADE3-000E176AFF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527538" y="1974557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26" name="Espace réservé du texte 26">
            <a:extLst>
              <a:ext uri="{FF2B5EF4-FFF2-40B4-BE49-F238E27FC236}">
                <a16:creationId xmlns:a16="http://schemas.microsoft.com/office/drawing/2014/main" id="{61F66FFE-67C9-4B56-8324-EF6BDFE32E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1687" y="2249067"/>
            <a:ext cx="1548821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770BEFA4-581A-4759-8605-C6AF6C4085A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837492" y="2043809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DC42330-EAE2-49DE-BF3A-315F8F22655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527538" y="2879950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88D570F5-9141-4173-B1A7-2A1E8ABCE4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41687" y="3154460"/>
            <a:ext cx="1548821" cy="307777"/>
          </a:xfrm>
          <a:prstGeom prst="rect">
            <a:avLst/>
          </a:prstGeom>
        </p:spPr>
        <p:txBody>
          <a:bodyPr wrap="none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5EB5C6CD-1AB5-462B-8ECE-62054284C49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7492" y="2949202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31" name="Espace réservé du texte 26">
            <a:extLst>
              <a:ext uri="{FF2B5EF4-FFF2-40B4-BE49-F238E27FC236}">
                <a16:creationId xmlns:a16="http://schemas.microsoft.com/office/drawing/2014/main" id="{814B6700-A687-4F5F-879A-807CA2B3B2E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527538" y="3807489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32" name="Espace réservé du texte 26">
            <a:extLst>
              <a:ext uri="{FF2B5EF4-FFF2-40B4-BE49-F238E27FC236}">
                <a16:creationId xmlns:a16="http://schemas.microsoft.com/office/drawing/2014/main" id="{027CC24C-CBD9-47AF-B3FC-B05FD537C7F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41687" y="4081999"/>
            <a:ext cx="1548821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1E06401C-90FC-474B-955D-3DA7848F08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15298" y="3876741"/>
            <a:ext cx="1475211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Chapter Title</a:t>
            </a:r>
          </a:p>
        </p:txBody>
      </p:sp>
      <p:sp>
        <p:nvSpPr>
          <p:cNvPr id="34" name="Espace réservé du texte 26">
            <a:extLst>
              <a:ext uri="{FF2B5EF4-FFF2-40B4-BE49-F238E27FC236}">
                <a16:creationId xmlns:a16="http://schemas.microsoft.com/office/drawing/2014/main" id="{93FB19A3-E5D8-4E8E-A06D-80CA1D7683D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527538" y="4714023"/>
            <a:ext cx="800219" cy="646331"/>
          </a:xfrm>
          <a:prstGeom prst="rect">
            <a:avLst/>
          </a:prstGeom>
        </p:spPr>
        <p:txBody>
          <a:bodyPr wrap="none"/>
          <a:lstStyle>
            <a:lvl1pPr marL="0" indent="0" algn="l">
              <a:buNone/>
              <a:defRPr sz="3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35" name="Espace réservé du texte 26">
            <a:extLst>
              <a:ext uri="{FF2B5EF4-FFF2-40B4-BE49-F238E27FC236}">
                <a16:creationId xmlns:a16="http://schemas.microsoft.com/office/drawing/2014/main" id="{47585CE7-6316-4828-B3DF-CB274927576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941687" y="4988533"/>
            <a:ext cx="1548821" cy="307777"/>
          </a:xfrm>
          <a:prstGeom prst="rect">
            <a:avLst/>
          </a:prstGeom>
        </p:spPr>
        <p:txBody>
          <a:bodyPr wrap="none"/>
          <a:lstStyle>
            <a:lvl1pPr marL="0" indent="0" algn="r">
              <a:buNone/>
              <a:defRPr sz="1400" b="1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Extra informatie</a:t>
            </a:r>
          </a:p>
        </p:txBody>
      </p:sp>
      <p:sp>
        <p:nvSpPr>
          <p:cNvPr id="36" name="Espace réservé du texte 26">
            <a:extLst>
              <a:ext uri="{FF2B5EF4-FFF2-40B4-BE49-F238E27FC236}">
                <a16:creationId xmlns:a16="http://schemas.microsoft.com/office/drawing/2014/main" id="{BB399784-B415-4005-889F-EEEC498D6E3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37492" y="4783275"/>
            <a:ext cx="1653017" cy="307777"/>
          </a:xfrm>
          <a:prstGeom prst="rect">
            <a:avLst/>
          </a:prstGeom>
        </p:spPr>
        <p:txBody>
          <a:bodyPr wrap="none" anchor="b" anchorCtr="0"/>
          <a:lstStyle>
            <a:lvl1pPr marL="0" indent="0" algn="r">
              <a:buNone/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Hoofdstuk titel</a:t>
            </a:r>
          </a:p>
        </p:txBody>
      </p:sp>
      <p:sp>
        <p:nvSpPr>
          <p:cNvPr id="42" name="Espace réservé du numéro de diapositive 6">
            <a:extLst>
              <a:ext uri="{FF2B5EF4-FFF2-40B4-BE49-F238E27FC236}">
                <a16:creationId xmlns:a16="http://schemas.microsoft.com/office/drawing/2014/main" id="{B78B2641-6475-4BDF-A0CD-80087E12D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43" name="Espace réservé du pied de page 4">
            <a:extLst>
              <a:ext uri="{FF2B5EF4-FFF2-40B4-BE49-F238E27FC236}">
                <a16:creationId xmlns:a16="http://schemas.microsoft.com/office/drawing/2014/main" id="{B728A726-E9B6-4A23-9D33-8DEF4EB8E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© ENGIE 2025 – Het Energiesysteem van de Toekomst</a:t>
            </a:r>
            <a:endParaRPr lang="nl-NL" noProof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279688E9-79BF-4A24-6D97-49FD7BAB4C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265293"/>
            <a:ext cx="11334750" cy="457818"/>
          </a:xfrm>
        </p:spPr>
        <p:txBody>
          <a:bodyPr anchor="t" anchorCtr="0"/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Voeg titel toe</a:t>
            </a:r>
          </a:p>
        </p:txBody>
      </p:sp>
    </p:spTree>
    <p:extLst>
      <p:ext uri="{BB962C8B-B14F-4D97-AF65-F5344CB8AC3E}">
        <p14:creationId xmlns:p14="http://schemas.microsoft.com/office/powerpoint/2010/main" val="305869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3E9CB0F-FE28-476B-99CE-E98B82279D6E}"/>
              </a:ext>
            </a:extLst>
          </p:cNvPr>
          <p:cNvSpPr/>
          <p:nvPr userDrawn="1"/>
        </p:nvSpPr>
        <p:spPr>
          <a:xfrm>
            <a:off x="369887" y="375138"/>
            <a:ext cx="11822113" cy="2398613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535367-D0EC-44EC-837B-EED656EC4AAE}"/>
              </a:ext>
            </a:extLst>
          </p:cNvPr>
          <p:cNvSpPr/>
          <p:nvPr userDrawn="1"/>
        </p:nvSpPr>
        <p:spPr>
          <a:xfrm>
            <a:off x="0" y="2550072"/>
            <a:ext cx="3048001" cy="447357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1" name="Titre 17">
            <a:extLst>
              <a:ext uri="{FF2B5EF4-FFF2-40B4-BE49-F238E27FC236}">
                <a16:creationId xmlns:a16="http://schemas.microsoft.com/office/drawing/2014/main" id="{79E9E6B7-3D3C-D34F-B8D9-529F5742E8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5869" y="3146051"/>
            <a:ext cx="7375541" cy="646331"/>
          </a:xfrm>
        </p:spPr>
        <p:txBody>
          <a:bodyPr wrap="square" anchor="t" anchorCtr="0">
            <a:noAutofit/>
          </a:bodyPr>
          <a:lstStyle>
            <a:lvl1pPr algn="r"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 noProof="0"/>
              <a:t>Titel op 1 regel</a:t>
            </a:r>
          </a:p>
        </p:txBody>
      </p:sp>
      <p:sp>
        <p:nvSpPr>
          <p:cNvPr id="32" name="Espace réservé du texte 19">
            <a:extLst>
              <a:ext uri="{FF2B5EF4-FFF2-40B4-BE49-F238E27FC236}">
                <a16:creationId xmlns:a16="http://schemas.microsoft.com/office/drawing/2014/main" id="{F4C3FFD8-AC3F-2B41-8663-BE489030FF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92673" y="3936876"/>
            <a:ext cx="5138737" cy="10156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991CF24F-4CF5-7445-AFF8-4246403A36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510" y="4858863"/>
            <a:ext cx="1438980" cy="517883"/>
          </a:xfrm>
          <a:prstGeom prst="rect">
            <a:avLst/>
          </a:prstGeom>
          <a:ln>
            <a:noFill/>
          </a:ln>
        </p:spPr>
      </p:pic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3406F2EC-59B7-0A55-07ED-BC6A4E4F9FDF}"/>
              </a:ext>
            </a:extLst>
          </p:cNvPr>
          <p:cNvCxnSpPr>
            <a:cxnSpLocks/>
          </p:cNvCxnSpPr>
          <p:nvPr userDrawn="1"/>
        </p:nvCxnSpPr>
        <p:spPr>
          <a:xfrm>
            <a:off x="5473959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A99101E9-AD68-B805-9D0F-3CFC9513ED91}"/>
              </a:ext>
            </a:extLst>
          </p:cNvPr>
          <p:cNvCxnSpPr>
            <a:cxnSpLocks/>
          </p:cNvCxnSpPr>
          <p:nvPr userDrawn="1"/>
        </p:nvCxnSpPr>
        <p:spPr>
          <a:xfrm>
            <a:off x="6705034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08EED50D-7A06-C155-B9DB-ECF66E66A698}"/>
              </a:ext>
            </a:extLst>
          </p:cNvPr>
          <p:cNvGrpSpPr/>
          <p:nvPr userDrawn="1"/>
        </p:nvGrpSpPr>
        <p:grpSpPr>
          <a:xfrm>
            <a:off x="4660055" y="6293057"/>
            <a:ext cx="419945" cy="419945"/>
            <a:chOff x="4660055" y="6248453"/>
            <a:chExt cx="419945" cy="419945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E954AB03-5503-3B44-895E-933216A51029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298575F0-BC01-E2E1-97E1-76C5F684F937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B568B84-1BFE-C30B-D503-DADE3C903D4C}"/>
              </a:ext>
            </a:extLst>
          </p:cNvPr>
          <p:cNvGrpSpPr/>
          <p:nvPr userDrawn="1"/>
        </p:nvGrpSpPr>
        <p:grpSpPr>
          <a:xfrm>
            <a:off x="5904037" y="6293055"/>
            <a:ext cx="419945" cy="419945"/>
            <a:chOff x="4660055" y="6248453"/>
            <a:chExt cx="419945" cy="419945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2B57D558-4AA8-8485-16E8-A646AEA25633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19959674-2363-A1E8-69B3-A3B368D171C0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8259BEDD-CAB9-937D-D228-8FC60878342E}"/>
              </a:ext>
            </a:extLst>
          </p:cNvPr>
          <p:cNvGrpSpPr/>
          <p:nvPr userDrawn="1"/>
        </p:nvGrpSpPr>
        <p:grpSpPr>
          <a:xfrm>
            <a:off x="7067818" y="6293053"/>
            <a:ext cx="419945" cy="419945"/>
            <a:chOff x="4660055" y="6248453"/>
            <a:chExt cx="419945" cy="419945"/>
          </a:xfrm>
        </p:grpSpPr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0D0BDAE4-0C76-9960-F00F-4DDEB9D01670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924AA522-C6AE-B706-58CC-C4595C48A779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21" name="ZoneTexte 28">
            <a:extLst>
              <a:ext uri="{FF2B5EF4-FFF2-40B4-BE49-F238E27FC236}">
                <a16:creationId xmlns:a16="http://schemas.microsoft.com/office/drawing/2014/main" id="{CC2FA09A-2074-FE3C-DF4C-80C84CBC2CFF}"/>
              </a:ext>
            </a:extLst>
          </p:cNvPr>
          <p:cNvSpPr txBox="1"/>
          <p:nvPr userDrawn="1"/>
        </p:nvSpPr>
        <p:spPr>
          <a:xfrm>
            <a:off x="4355869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BEPERKT</a:t>
            </a:r>
          </a:p>
        </p:txBody>
      </p:sp>
      <p:sp>
        <p:nvSpPr>
          <p:cNvPr id="22" name="ZoneTexte 31">
            <a:extLst>
              <a:ext uri="{FF2B5EF4-FFF2-40B4-BE49-F238E27FC236}">
                <a16:creationId xmlns:a16="http://schemas.microsoft.com/office/drawing/2014/main" id="{4D9C6B23-0BDC-75DF-DA37-8BA296DB7098}"/>
              </a:ext>
            </a:extLst>
          </p:cNvPr>
          <p:cNvSpPr txBox="1"/>
          <p:nvPr userDrawn="1"/>
        </p:nvSpPr>
        <p:spPr>
          <a:xfrm>
            <a:off x="5594465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</a:p>
        </p:txBody>
      </p:sp>
      <p:sp>
        <p:nvSpPr>
          <p:cNvPr id="23" name="ZoneTexte 32">
            <a:extLst>
              <a:ext uri="{FF2B5EF4-FFF2-40B4-BE49-F238E27FC236}">
                <a16:creationId xmlns:a16="http://schemas.microsoft.com/office/drawing/2014/main" id="{3E2D81FB-703F-2607-48E8-B1473A91E614}"/>
              </a:ext>
            </a:extLst>
          </p:cNvPr>
          <p:cNvSpPr txBox="1"/>
          <p:nvPr userDrawn="1"/>
        </p:nvSpPr>
        <p:spPr>
          <a:xfrm>
            <a:off x="6758246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GEHEIM</a:t>
            </a:r>
          </a:p>
        </p:txBody>
      </p:sp>
    </p:spTree>
    <p:extLst>
      <p:ext uri="{BB962C8B-B14F-4D97-AF65-F5344CB8AC3E}">
        <p14:creationId xmlns:p14="http://schemas.microsoft.com/office/powerpoint/2010/main" val="350876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74CF265-7DCC-E39B-6872-649E10D3F87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9888" y="367166"/>
            <a:ext cx="11822112" cy="2398612"/>
          </a:xfrm>
          <a:custGeom>
            <a:avLst/>
            <a:gdLst>
              <a:gd name="connsiteX0" fmla="*/ 0 w 11822112"/>
              <a:gd name="connsiteY0" fmla="*/ 0 h 2398612"/>
              <a:gd name="connsiteX1" fmla="*/ 11822112 w 11822112"/>
              <a:gd name="connsiteY1" fmla="*/ 0 h 2398612"/>
              <a:gd name="connsiteX2" fmla="*/ 11822112 w 11822112"/>
              <a:gd name="connsiteY2" fmla="*/ 2398612 h 2398612"/>
              <a:gd name="connsiteX3" fmla="*/ 2678113 w 11822112"/>
              <a:gd name="connsiteY3" fmla="*/ 2398612 h 2398612"/>
              <a:gd name="connsiteX4" fmla="*/ 2678113 w 11822112"/>
              <a:gd name="connsiteY4" fmla="*/ 2182906 h 2398612"/>
              <a:gd name="connsiteX5" fmla="*/ 0 w 11822112"/>
              <a:gd name="connsiteY5" fmla="*/ 2182906 h 239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2398612">
                <a:moveTo>
                  <a:pt x="0" y="0"/>
                </a:moveTo>
                <a:lnTo>
                  <a:pt x="11822112" y="0"/>
                </a:lnTo>
                <a:lnTo>
                  <a:pt x="11822112" y="2398612"/>
                </a:lnTo>
                <a:lnTo>
                  <a:pt x="2678113" y="2398612"/>
                </a:lnTo>
                <a:lnTo>
                  <a:pt x="2678113" y="2182906"/>
                </a:lnTo>
                <a:lnTo>
                  <a:pt x="0" y="218290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8B3CAA32-06F6-9649-9FBE-23306BE959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510" y="4858863"/>
            <a:ext cx="1438980" cy="517883"/>
          </a:xfrm>
          <a:prstGeom prst="rect">
            <a:avLst/>
          </a:prstGeom>
          <a:ln>
            <a:noFill/>
          </a:ln>
        </p:spPr>
      </p:pic>
      <p:sp>
        <p:nvSpPr>
          <p:cNvPr id="24" name="Titre 17">
            <a:extLst>
              <a:ext uri="{FF2B5EF4-FFF2-40B4-BE49-F238E27FC236}">
                <a16:creationId xmlns:a16="http://schemas.microsoft.com/office/drawing/2014/main" id="{98D576CC-5E45-1E46-9178-EBDD1FABDF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5869" y="3146051"/>
            <a:ext cx="7375541" cy="646331"/>
          </a:xfrm>
        </p:spPr>
        <p:txBody>
          <a:bodyPr wrap="square" anchor="t" anchorCtr="0">
            <a:noAutofit/>
          </a:bodyPr>
          <a:lstStyle>
            <a:lvl1pPr algn="r"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 noProof="0"/>
              <a:t>Titel op 1 regel</a:t>
            </a:r>
          </a:p>
        </p:txBody>
      </p:sp>
      <p:sp>
        <p:nvSpPr>
          <p:cNvPr id="25" name="Espace réservé du texte 19">
            <a:extLst>
              <a:ext uri="{FF2B5EF4-FFF2-40B4-BE49-F238E27FC236}">
                <a16:creationId xmlns:a16="http://schemas.microsoft.com/office/drawing/2014/main" id="{A2C65254-120E-E941-8C75-C23177BD76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92673" y="3936876"/>
            <a:ext cx="5138737" cy="10156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F9E5E44-8880-EA8A-2E29-7BA51031CD6A}"/>
              </a:ext>
            </a:extLst>
          </p:cNvPr>
          <p:cNvCxnSpPr>
            <a:cxnSpLocks/>
          </p:cNvCxnSpPr>
          <p:nvPr userDrawn="1"/>
        </p:nvCxnSpPr>
        <p:spPr>
          <a:xfrm>
            <a:off x="5473959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F11E63A0-45E3-D421-4C26-001E37B0498A}"/>
              </a:ext>
            </a:extLst>
          </p:cNvPr>
          <p:cNvCxnSpPr>
            <a:cxnSpLocks/>
          </p:cNvCxnSpPr>
          <p:nvPr userDrawn="1"/>
        </p:nvCxnSpPr>
        <p:spPr>
          <a:xfrm>
            <a:off x="6705034" y="6006997"/>
            <a:ext cx="0" cy="198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232A89F2-A28A-42A9-E608-FFB7A7B19BF7}"/>
              </a:ext>
            </a:extLst>
          </p:cNvPr>
          <p:cNvGrpSpPr/>
          <p:nvPr userDrawn="1"/>
        </p:nvGrpSpPr>
        <p:grpSpPr>
          <a:xfrm>
            <a:off x="4660055" y="6293057"/>
            <a:ext cx="419945" cy="419945"/>
            <a:chOff x="4660055" y="6248453"/>
            <a:chExt cx="419945" cy="419945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7B75EFE5-7D16-EA58-5381-2960996E495A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D484F199-3024-799E-609A-E23AD706C765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154DE412-0A63-659B-E92F-F4FF69025CB0}"/>
              </a:ext>
            </a:extLst>
          </p:cNvPr>
          <p:cNvGrpSpPr/>
          <p:nvPr userDrawn="1"/>
        </p:nvGrpSpPr>
        <p:grpSpPr>
          <a:xfrm>
            <a:off x="5904037" y="6293055"/>
            <a:ext cx="419945" cy="419945"/>
            <a:chOff x="4660055" y="6248453"/>
            <a:chExt cx="419945" cy="419945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E6C3EEB6-E842-D0A3-CEB4-0E61AC4E2657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8B54066C-D607-F6EA-AF63-62542051FC09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E6C173C9-24C4-E4B7-88B5-52553BD971CE}"/>
              </a:ext>
            </a:extLst>
          </p:cNvPr>
          <p:cNvGrpSpPr/>
          <p:nvPr userDrawn="1"/>
        </p:nvGrpSpPr>
        <p:grpSpPr>
          <a:xfrm>
            <a:off x="7067818" y="6293053"/>
            <a:ext cx="419945" cy="419945"/>
            <a:chOff x="4660055" y="6248453"/>
            <a:chExt cx="419945" cy="419945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DA63BE74-1625-661C-889E-AA0BF0193139}"/>
                </a:ext>
              </a:extLst>
            </p:cNvPr>
            <p:cNvSpPr/>
            <p:nvPr userDrawn="1"/>
          </p:nvSpPr>
          <p:spPr>
            <a:xfrm>
              <a:off x="4660055" y="6248453"/>
              <a:ext cx="419945" cy="419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AF1AEF1E-4004-B638-F909-727D33E642C7}"/>
                </a:ext>
              </a:extLst>
            </p:cNvPr>
            <p:cNvSpPr/>
            <p:nvPr userDrawn="1"/>
          </p:nvSpPr>
          <p:spPr>
            <a:xfrm>
              <a:off x="4762770" y="6351168"/>
              <a:ext cx="214513" cy="2145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75D4B-C20A-B1EA-3E64-B6C592000F75}"/>
              </a:ext>
            </a:extLst>
          </p:cNvPr>
          <p:cNvSpPr/>
          <p:nvPr userDrawn="1"/>
        </p:nvSpPr>
        <p:spPr>
          <a:xfrm>
            <a:off x="0" y="2550072"/>
            <a:ext cx="3048001" cy="447357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1" name="ZoneTexte 28">
            <a:extLst>
              <a:ext uri="{FF2B5EF4-FFF2-40B4-BE49-F238E27FC236}">
                <a16:creationId xmlns:a16="http://schemas.microsoft.com/office/drawing/2014/main" id="{14894F3E-A4C5-ED77-A00C-715753BD489A}"/>
              </a:ext>
            </a:extLst>
          </p:cNvPr>
          <p:cNvSpPr txBox="1"/>
          <p:nvPr userDrawn="1"/>
        </p:nvSpPr>
        <p:spPr>
          <a:xfrm>
            <a:off x="4355869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BEPERKT</a:t>
            </a:r>
          </a:p>
        </p:txBody>
      </p:sp>
      <p:sp>
        <p:nvSpPr>
          <p:cNvPr id="41" name="ZoneTexte 31">
            <a:extLst>
              <a:ext uri="{FF2B5EF4-FFF2-40B4-BE49-F238E27FC236}">
                <a16:creationId xmlns:a16="http://schemas.microsoft.com/office/drawing/2014/main" id="{E3B0F82E-8828-856A-A90A-E4B3C3F2ED6C}"/>
              </a:ext>
            </a:extLst>
          </p:cNvPr>
          <p:cNvSpPr txBox="1"/>
          <p:nvPr userDrawn="1"/>
        </p:nvSpPr>
        <p:spPr>
          <a:xfrm>
            <a:off x="5594465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</a:p>
        </p:txBody>
      </p:sp>
      <p:sp>
        <p:nvSpPr>
          <p:cNvPr id="42" name="ZoneTexte 32">
            <a:extLst>
              <a:ext uri="{FF2B5EF4-FFF2-40B4-BE49-F238E27FC236}">
                <a16:creationId xmlns:a16="http://schemas.microsoft.com/office/drawing/2014/main" id="{FE413C2A-043D-EF9C-3BE0-D3BDC7874989}"/>
              </a:ext>
            </a:extLst>
          </p:cNvPr>
          <p:cNvSpPr txBox="1"/>
          <p:nvPr userDrawn="1"/>
        </p:nvSpPr>
        <p:spPr>
          <a:xfrm>
            <a:off x="6758246" y="6012047"/>
            <a:ext cx="10390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spc="0" noProof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GEHEIM</a:t>
            </a:r>
          </a:p>
        </p:txBody>
      </p:sp>
    </p:spTree>
    <p:extLst>
      <p:ext uri="{BB962C8B-B14F-4D97-AF65-F5344CB8AC3E}">
        <p14:creationId xmlns:p14="http://schemas.microsoft.com/office/powerpoint/2010/main" val="60541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061EEA-5A93-4C55-98D0-E904AE5B56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9888" y="367166"/>
            <a:ext cx="11822112" cy="3061834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27" name="Titre 17">
            <a:extLst>
              <a:ext uri="{FF2B5EF4-FFF2-40B4-BE49-F238E27FC236}">
                <a16:creationId xmlns:a16="http://schemas.microsoft.com/office/drawing/2014/main" id="{C853C810-4BF9-4B34-A6B4-B185503FF0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68786" y="3749869"/>
            <a:ext cx="5257800" cy="984885"/>
          </a:xfrm>
        </p:spPr>
        <p:txBody>
          <a:bodyPr anchor="t" anchorCtr="0">
            <a:noAutofit/>
          </a:bodyPr>
          <a:lstStyle>
            <a:lvl1pPr algn="r">
              <a:defRPr sz="29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noProof="0"/>
              <a:t>Titel op maximum 1 of 2 regels</a:t>
            </a:r>
          </a:p>
        </p:txBody>
      </p:sp>
      <p:sp>
        <p:nvSpPr>
          <p:cNvPr id="28" name="Espace réservé du texte 19">
            <a:extLst>
              <a:ext uri="{FF2B5EF4-FFF2-40B4-BE49-F238E27FC236}">
                <a16:creationId xmlns:a16="http://schemas.microsoft.com/office/drawing/2014/main" id="{7C0D9627-3AE6-41EF-A0D8-14474E747E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87849" y="4714218"/>
            <a:ext cx="5138737" cy="10156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AEAFEC-1FF9-44DC-B8D9-017A45799F15}"/>
              </a:ext>
            </a:extLst>
          </p:cNvPr>
          <p:cNvSpPr/>
          <p:nvPr userDrawn="1"/>
        </p:nvSpPr>
        <p:spPr>
          <a:xfrm>
            <a:off x="-1" y="3196388"/>
            <a:ext cx="3048001" cy="447357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57AF2F9E-E714-4652-A008-A68480F9E2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6000" y="2044800"/>
            <a:ext cx="2710800" cy="190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5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4A0CE82-9BA8-FE4B-922F-4307484EA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087BC61-DD5F-CC48-A9C8-4935BD2536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</p:spTree>
    <p:extLst>
      <p:ext uri="{BB962C8B-B14F-4D97-AF65-F5344CB8AC3E}">
        <p14:creationId xmlns:p14="http://schemas.microsoft.com/office/powerpoint/2010/main" val="82579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0535367-D0EC-44EC-837B-EED656EC4AAE}"/>
              </a:ext>
            </a:extLst>
          </p:cNvPr>
          <p:cNvSpPr/>
          <p:nvPr userDrawn="1"/>
        </p:nvSpPr>
        <p:spPr>
          <a:xfrm>
            <a:off x="0" y="1699059"/>
            <a:ext cx="2879400" cy="335482"/>
          </a:xfrm>
          <a:prstGeom prst="rect">
            <a:avLst/>
          </a:prstGeom>
          <a:gradFill flip="none" rotWithShape="1">
            <a:gsLst>
              <a:gs pos="0">
                <a:srgbClr val="00BCFD"/>
              </a:gs>
              <a:gs pos="100000">
                <a:srgbClr val="23D2B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1E187ED4-571F-4EC5-86B0-CB95DC95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039" y="2632285"/>
            <a:ext cx="5248260" cy="461665"/>
          </a:xfrm>
        </p:spPr>
        <p:txBody>
          <a:bodyPr wrap="square" anchor="t" anchorCtr="0">
            <a:noAutofit/>
          </a:bodyPr>
          <a:lstStyle>
            <a:lvl1pPr algn="l">
              <a:defRPr sz="24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noProof="0"/>
              <a:t>Titel op maximum 2 of 3 regels</a:t>
            </a: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4483F5BA-6A4B-4167-9553-012D4EB5CB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32907" y="4480310"/>
            <a:ext cx="5138737" cy="6463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Subtitel - Is </a:t>
            </a:r>
            <a:r>
              <a:rPr lang="nl-NL" noProof="0" err="1"/>
              <a:t>maxim</a:t>
            </a:r>
            <a:r>
              <a:rPr lang="nl-NL" noProof="0"/>
              <a:t> nis </a:t>
            </a:r>
            <a:r>
              <a:rPr lang="nl-NL" noProof="0" err="1"/>
              <a:t>alignatur</a:t>
            </a:r>
            <a:r>
              <a:rPr lang="nl-NL" noProof="0"/>
              <a:t>, </a:t>
            </a:r>
            <a:r>
              <a:rPr lang="nl-NL" noProof="0" err="1"/>
              <a:t>unt</a:t>
            </a:r>
            <a:r>
              <a:rPr lang="nl-NL" noProof="0"/>
              <a:t> </a:t>
            </a:r>
            <a:r>
              <a:rPr lang="nl-NL" noProof="0" err="1"/>
              <a:t>ium</a:t>
            </a:r>
            <a:r>
              <a:rPr lang="nl-NL" noProof="0"/>
              <a:t> </a:t>
            </a:r>
            <a:r>
              <a:rPr lang="nl-NL" noProof="0" err="1"/>
              <a:t>quodi</a:t>
            </a:r>
            <a:r>
              <a:rPr lang="nl-NL" noProof="0"/>
              <a:t> </a:t>
            </a:r>
            <a:r>
              <a:rPr lang="nl-NL" noProof="0" err="1"/>
              <a:t>disi</a:t>
            </a:r>
            <a:r>
              <a:rPr lang="nl-NL" noProof="0"/>
              <a:t> </a:t>
            </a:r>
            <a:r>
              <a:rPr lang="nl-NL" noProof="0" err="1"/>
              <a:t>officaectiam</a:t>
            </a:r>
            <a:r>
              <a:rPr lang="nl-NL" noProof="0"/>
              <a:t> </a:t>
            </a:r>
            <a:r>
              <a:rPr lang="nl-NL" noProof="0" err="1"/>
              <a:t>voloren</a:t>
            </a:r>
            <a:r>
              <a:rPr lang="nl-NL" noProof="0"/>
              <a:t> </a:t>
            </a:r>
            <a:r>
              <a:rPr lang="nl-NL" noProof="0" err="1"/>
              <a:t>delesti</a:t>
            </a:r>
            <a:r>
              <a:rPr lang="nl-NL" noProof="0"/>
              <a:t> </a:t>
            </a:r>
            <a:r>
              <a:rPr lang="nl-NL" noProof="0" err="1"/>
              <a:t>oreperi</a:t>
            </a:r>
            <a:r>
              <a:rPr lang="nl-NL" noProof="0"/>
              <a:t> </a:t>
            </a:r>
            <a:r>
              <a:rPr lang="nl-NL" noProof="0" err="1"/>
              <a:t>tiorae</a:t>
            </a:r>
            <a:r>
              <a:rPr lang="nl-NL" noProof="0"/>
              <a:t> </a:t>
            </a:r>
            <a:r>
              <a:rPr lang="nl-NL" noProof="0" err="1"/>
              <a:t>ant</a:t>
            </a:r>
            <a:endParaRPr lang="nl-NL" noProof="0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A19CF048-B97F-4AAE-95BE-9C8DF1F821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0039" y="650340"/>
            <a:ext cx="2710800" cy="15696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96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 noProof="0"/>
              <a:t>00</a:t>
            </a:r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1BF5B873-CBDC-D94E-8806-2825D67CB962}"/>
              </a:ext>
            </a:extLst>
          </p:cNvPr>
          <p:cNvCxnSpPr/>
          <p:nvPr userDrawn="1"/>
        </p:nvCxnSpPr>
        <p:spPr>
          <a:xfrm>
            <a:off x="0" y="4143250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51AFF40F-026E-104E-8340-6CD4A53976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68338" y="584340"/>
            <a:ext cx="6423662" cy="2509610"/>
          </a:xfrm>
          <a:prstGeom prst="rect">
            <a:avLst/>
          </a:prstGeom>
          <a:solidFill>
            <a:schemeClr val="bg2"/>
          </a:solidFill>
        </p:spPr>
        <p:txBody>
          <a:bodyPr tIns="360000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Beeld</a:t>
            </a:r>
          </a:p>
        </p:txBody>
      </p:sp>
      <p:sp>
        <p:nvSpPr>
          <p:cNvPr id="13" name="Espace réservé du numéro de diapositive 6">
            <a:extLst>
              <a:ext uri="{FF2B5EF4-FFF2-40B4-BE49-F238E27FC236}">
                <a16:creationId xmlns:a16="http://schemas.microsoft.com/office/drawing/2014/main" id="{85549B30-A186-E841-ADC9-0ACDDDCA6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A1C18800-E04D-8D40-A5F0-4C4BC89596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3756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>
            <a:extLst>
              <a:ext uri="{FF2B5EF4-FFF2-40B4-BE49-F238E27FC236}">
                <a16:creationId xmlns:a16="http://schemas.microsoft.com/office/drawing/2014/main" id="{3866277F-4296-466F-A0FE-7A1E5EE876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37" y="6365685"/>
            <a:ext cx="613661" cy="22085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312965-B556-498A-8FD9-20D33996CE4F}"/>
              </a:ext>
            </a:extLst>
          </p:cNvPr>
          <p:cNvCxnSpPr/>
          <p:nvPr userDrawn="1"/>
        </p:nvCxnSpPr>
        <p:spPr>
          <a:xfrm>
            <a:off x="0" y="1166392"/>
            <a:ext cx="4633913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CFCF277-66D0-46F6-B18E-0B37F27CA7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112" y="1688399"/>
            <a:ext cx="4930022" cy="553998"/>
          </a:xfrm>
          <a:prstGeom prst="rect">
            <a:avLst/>
          </a:prstGeom>
        </p:spPr>
        <p:txBody>
          <a:bodyPr>
            <a:noAutofit/>
          </a:bodyPr>
          <a:lstStyle>
            <a:lvl1pPr marL="180000" indent="-180000">
              <a:buSzPct val="50000"/>
              <a:buFontTx/>
              <a:buBlip>
                <a:blip r:embed="rId3"/>
              </a:buBlip>
              <a:defRPr sz="1500" spc="20" baseline="0"/>
            </a:lvl1pPr>
          </a:lstStyle>
          <a:p>
            <a:pPr lvl="0"/>
            <a:r>
              <a:rPr lang="nl-NL" noProof="0"/>
              <a:t>Lorem ipsum dolor sit amet, consectetuer adipiscing elit. Maecenas porttitor congue massa.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7021FC4C-3EF8-47A7-B0F9-8C0C9A27AA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7016" y="4730119"/>
            <a:ext cx="4001632" cy="84125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 sz="1500" spc="2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Pct val="50000"/>
              <a:buFontTx/>
              <a:buNone/>
              <a:tabLst/>
              <a:defRPr/>
            </a:pPr>
            <a:r>
              <a:rPr lang="nl-NL" noProof="0"/>
              <a:t>Aquiatum doluptam estruptaecte </a:t>
            </a:r>
            <a:br>
              <a:rPr lang="nl-NL" noProof="0"/>
            </a:br>
            <a:r>
              <a:rPr lang="nl-NL" noProof="0"/>
              <a:t>rercietus et vit labore, comni molor rem quid uta dis de prate</a:t>
            </a:r>
          </a:p>
        </p:txBody>
      </p:sp>
      <p:sp>
        <p:nvSpPr>
          <p:cNvPr id="15" name="Espace réservé du numéro de diapositive 6">
            <a:extLst>
              <a:ext uri="{FF2B5EF4-FFF2-40B4-BE49-F238E27FC236}">
                <a16:creationId xmlns:a16="http://schemas.microsoft.com/office/drawing/2014/main" id="{266F0082-75C7-43AB-A93C-FAC93872E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2AE5FA14-EDFA-4E6D-8622-5B6342EAD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8" y="6397471"/>
            <a:ext cx="3086101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E2015A8-D1D7-D435-9311-AD713DA8DE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62" y="303988"/>
            <a:ext cx="11334750" cy="823302"/>
          </a:xfrm>
        </p:spPr>
        <p:txBody>
          <a:bodyPr anchor="t" anchorCtr="0">
            <a:noAutofit/>
          </a:bodyPr>
          <a:lstStyle>
            <a:lvl1pPr>
              <a:lnSpc>
                <a:spcPct val="95000"/>
              </a:lnSpc>
              <a:defRPr sz="2500"/>
            </a:lvl1pPr>
          </a:lstStyle>
          <a:p>
            <a:r>
              <a:rPr lang="nl-NL" noProof="0"/>
              <a:t>Titel van de slide op maximum 2 of 3 regels, </a:t>
            </a:r>
            <a:br>
              <a:rPr lang="nl-NL" noProof="0"/>
            </a:br>
            <a:r>
              <a:rPr lang="nl-NL" noProof="0" err="1"/>
              <a:t>lorem</a:t>
            </a:r>
            <a:r>
              <a:rPr lang="nl-NL" noProof="0"/>
              <a:t> </a:t>
            </a:r>
            <a:r>
              <a:rPr lang="nl-NL" noProof="0" err="1"/>
              <a:t>ipsum</a:t>
            </a:r>
            <a:r>
              <a:rPr lang="nl-NL" noProof="0"/>
              <a:t> </a:t>
            </a:r>
            <a:r>
              <a:rPr lang="nl-NL" noProof="0" err="1"/>
              <a:t>dolor</a:t>
            </a:r>
            <a:r>
              <a:rPr lang="nl-NL" noProof="0"/>
              <a:t> </a:t>
            </a:r>
            <a:r>
              <a:rPr lang="nl-NL" noProof="0" err="1"/>
              <a:t>sit</a:t>
            </a:r>
            <a:r>
              <a:rPr lang="nl-NL" noProof="0"/>
              <a:t> </a:t>
            </a:r>
            <a:r>
              <a:rPr lang="nl-NL" noProof="0" err="1"/>
              <a:t>amet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5770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3434A3B-3DCA-4D28-B0A7-F7864290D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4402"/>
            <a:ext cx="10515600" cy="7694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nl-NL" noProof="0"/>
              <a:t>Voeg titel toe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4CB685B-F45E-4084-9347-C1ADCA3C3E5A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36" y="6372225"/>
            <a:ext cx="603423" cy="217169"/>
          </a:xfrm>
          <a:prstGeom prst="rect">
            <a:avLst/>
          </a:prstGeom>
        </p:spPr>
      </p:pic>
      <p:sp>
        <p:nvSpPr>
          <p:cNvPr id="14" name="Espace réservé du numéro de diapositive 6">
            <a:extLst>
              <a:ext uri="{FF2B5EF4-FFF2-40B4-BE49-F238E27FC236}">
                <a16:creationId xmlns:a16="http://schemas.microsoft.com/office/drawing/2014/main" id="{E0B80EEA-EB13-4532-99F0-6D321D5F3C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9700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BC367B2E-B9DF-44EB-A21A-64C9723206C9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C3F306F-AB0E-458F-8BDF-C02DB51C7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64794" y="6397471"/>
            <a:ext cx="3018775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defRPr sz="8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© ENGIE 2025 – Het Energiesysteem van de Toekomst</a:t>
            </a:r>
            <a:endParaRPr lang="nl-NL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F82617-B9FE-4114-BEC5-BAE773083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010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l-NL" noProof="0"/>
              <a:t>Voeg tekst toe</a:t>
            </a:r>
          </a:p>
          <a:p>
            <a:pPr lvl="1"/>
            <a:r>
              <a:rPr lang="nl-NL" noProof="0"/>
              <a:t>Eerste niveau</a:t>
            </a:r>
          </a:p>
          <a:p>
            <a:pPr lvl="2"/>
            <a:r>
              <a:rPr lang="nl-NL" noProof="0"/>
              <a:t>Tweede niveau</a:t>
            </a:r>
          </a:p>
          <a:p>
            <a:pPr lvl="3"/>
            <a:r>
              <a:rPr lang="nl-NL" noProof="0"/>
              <a:t>Derde niveau</a:t>
            </a:r>
          </a:p>
          <a:p>
            <a:pPr lvl="4"/>
            <a:r>
              <a:rPr lang="nl-NL" noProof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49367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0" r:id="rId2"/>
    <p:sldLayoutId id="2147483652" r:id="rId3"/>
    <p:sldLayoutId id="2147483653" r:id="rId4"/>
    <p:sldLayoutId id="2147483681" r:id="rId5"/>
    <p:sldLayoutId id="2147483682" r:id="rId6"/>
    <p:sldLayoutId id="2147483684" r:id="rId7"/>
    <p:sldLayoutId id="2147483686" r:id="rId8"/>
    <p:sldLayoutId id="2147483655" r:id="rId9"/>
    <p:sldLayoutId id="2147483656" r:id="rId10"/>
    <p:sldLayoutId id="2147483657" r:id="rId11"/>
    <p:sldLayoutId id="2147483677" r:id="rId12"/>
    <p:sldLayoutId id="2147483678" r:id="rId13"/>
    <p:sldLayoutId id="2147483658" r:id="rId14"/>
    <p:sldLayoutId id="2147483659" r:id="rId15"/>
    <p:sldLayoutId id="2147483660" r:id="rId16"/>
    <p:sldLayoutId id="2147483661" r:id="rId17"/>
    <p:sldLayoutId id="2147483673" r:id="rId18"/>
    <p:sldLayoutId id="2147483662" r:id="rId19"/>
    <p:sldLayoutId id="2147483663" r:id="rId20"/>
    <p:sldLayoutId id="2147483676" r:id="rId21"/>
    <p:sldLayoutId id="2147483665" r:id="rId22"/>
    <p:sldLayoutId id="2147483664" r:id="rId23"/>
    <p:sldLayoutId id="2147483675" r:id="rId24"/>
    <p:sldLayoutId id="2147483671" r:id="rId25"/>
    <p:sldLayoutId id="2147483672" r:id="rId26"/>
    <p:sldLayoutId id="2147483693" r:id="rId27"/>
    <p:sldLayoutId id="2147483694" r:id="rId28"/>
    <p:sldLayoutId id="2147483695" r:id="rId29"/>
    <p:sldLayoutId id="2147483696" r:id="rId3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accent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51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5.png"/><Relationship Id="rId12" Type="http://schemas.openxmlformats.org/officeDocument/2006/relationships/image" Target="../media/image50.sv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54.png"/><Relationship Id="rId1" Type="http://schemas.openxmlformats.org/officeDocument/2006/relationships/tags" Target="../tags/tag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emf"/><Relationship Id="rId15" Type="http://schemas.openxmlformats.org/officeDocument/2006/relationships/image" Target="../media/image53.png"/><Relationship Id="rId10" Type="http://schemas.openxmlformats.org/officeDocument/2006/relationships/image" Target="../media/image48.sv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7.png"/><Relationship Id="rId14" Type="http://schemas.openxmlformats.org/officeDocument/2006/relationships/image" Target="../media/image5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8.sv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8.jpeg"/><Relationship Id="rId5" Type="http://schemas.openxmlformats.org/officeDocument/2006/relationships/image" Target="../media/image77.sv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80.jpe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2.svg"/><Relationship Id="rId5" Type="http://schemas.openxmlformats.org/officeDocument/2006/relationships/image" Target="../media/image81.png"/><Relationship Id="rId10" Type="http://schemas.openxmlformats.org/officeDocument/2006/relationships/image" Target="../media/image86.svg"/><Relationship Id="rId4" Type="http://schemas.openxmlformats.org/officeDocument/2006/relationships/image" Target="../media/image8.png"/><Relationship Id="rId9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7.png"/><Relationship Id="rId7" Type="http://schemas.openxmlformats.org/officeDocument/2006/relationships/image" Target="../media/image90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9.png"/><Relationship Id="rId11" Type="http://schemas.openxmlformats.org/officeDocument/2006/relationships/image" Target="../media/image94.svg"/><Relationship Id="rId5" Type="http://schemas.openxmlformats.org/officeDocument/2006/relationships/image" Target="../media/image8.png"/><Relationship Id="rId10" Type="http://schemas.openxmlformats.org/officeDocument/2006/relationships/image" Target="../media/image93.png"/><Relationship Id="rId4" Type="http://schemas.openxmlformats.org/officeDocument/2006/relationships/image" Target="../media/image88.jpeg"/><Relationship Id="rId9" Type="http://schemas.openxmlformats.org/officeDocument/2006/relationships/image" Target="../media/image92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hyperlink" Target="https://en.wikipedia.org/wiki/Flag_of_the_United_Kingdom" TargetMode="External"/><Relationship Id="rId18" Type="http://schemas.openxmlformats.org/officeDocument/2006/relationships/image" Target="../media/image107.png"/><Relationship Id="rId3" Type="http://schemas.openxmlformats.org/officeDocument/2006/relationships/image" Target="../media/image95.png"/><Relationship Id="rId7" Type="http://schemas.openxmlformats.org/officeDocument/2006/relationships/image" Target="../media/image99.jpeg"/><Relationship Id="rId12" Type="http://schemas.openxmlformats.org/officeDocument/2006/relationships/image" Target="../media/image102.png"/><Relationship Id="rId17" Type="http://schemas.openxmlformats.org/officeDocument/2006/relationships/image" Target="../media/image106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10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8.png"/><Relationship Id="rId11" Type="http://schemas.openxmlformats.org/officeDocument/2006/relationships/hyperlink" Target="https://commons.wikimedia.org/wiki/File:Flag_of_France_(bordered).svg" TargetMode="External"/><Relationship Id="rId5" Type="http://schemas.openxmlformats.org/officeDocument/2006/relationships/image" Target="../media/image97.png"/><Relationship Id="rId15" Type="http://schemas.openxmlformats.org/officeDocument/2006/relationships/image" Target="../media/image104.gif"/><Relationship Id="rId10" Type="http://schemas.openxmlformats.org/officeDocument/2006/relationships/image" Target="../media/image101.png"/><Relationship Id="rId19" Type="http://schemas.openxmlformats.org/officeDocument/2006/relationships/image" Target="../media/image108.png"/><Relationship Id="rId4" Type="http://schemas.openxmlformats.org/officeDocument/2006/relationships/image" Target="../media/image96.png"/><Relationship Id="rId9" Type="http://schemas.openxmlformats.org/officeDocument/2006/relationships/image" Target="../media/image88.jpeg"/><Relationship Id="rId14" Type="http://schemas.openxmlformats.org/officeDocument/2006/relationships/image" Target="../media/image10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11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png"/><Relationship Id="rId15" Type="http://schemas.openxmlformats.org/officeDocument/2006/relationships/image" Target="../media/image3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  4" descr="Une image contenant extérieur, bâtiment&#10;&#10;Description générée automatiquement">
            <a:extLst>
              <a:ext uri="{FF2B5EF4-FFF2-40B4-BE49-F238E27FC236}">
                <a16:creationId xmlns:a16="http://schemas.microsoft.com/office/drawing/2014/main" id="{F39BAF5D-E1DC-195F-3707-9DECA76B698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" r="295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382EC-652D-2AB5-932B-2971FAB3E6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43457" y="3355150"/>
            <a:ext cx="4853116" cy="1015663"/>
          </a:xfrm>
        </p:spPr>
        <p:txBody>
          <a:bodyPr/>
          <a:lstStyle/>
          <a:p>
            <a:r>
              <a:rPr lang="en-US"/>
              <a:t>Niels Smolders</a:t>
            </a:r>
          </a:p>
          <a:p>
            <a:r>
              <a:rPr lang="en-US"/>
              <a:t>Engie Electrabel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7D107CC2-F4A2-401C-8062-F0B54098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42" y="775135"/>
            <a:ext cx="8348552" cy="2400657"/>
          </a:xfrm>
        </p:spPr>
        <p:txBody>
          <a:bodyPr/>
          <a:lstStyle/>
          <a:p>
            <a:r>
              <a:rPr lang="nl-NL"/>
              <a:t>Het energiesysteem van de toekomst</a:t>
            </a:r>
            <a:endParaRPr lang="en-US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8F7C4E6-F01A-4C52-9AF3-5CECAE0F7B55}"/>
              </a:ext>
            </a:extLst>
          </p:cNvPr>
          <p:cNvSpPr/>
          <p:nvPr/>
        </p:nvSpPr>
        <p:spPr>
          <a:xfrm>
            <a:off x="4755615" y="6392360"/>
            <a:ext cx="225010" cy="22501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347B121-DDA9-C94A-B865-F4040B4CF101}"/>
              </a:ext>
            </a:extLst>
          </p:cNvPr>
          <p:cNvSpPr/>
          <p:nvPr/>
        </p:nvSpPr>
        <p:spPr>
          <a:xfrm>
            <a:off x="6009219" y="6386983"/>
            <a:ext cx="225010" cy="22501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DD638B2-8972-0C4F-AB69-F7499786C6CC}"/>
              </a:ext>
            </a:extLst>
          </p:cNvPr>
          <p:cNvSpPr/>
          <p:nvPr/>
        </p:nvSpPr>
        <p:spPr>
          <a:xfrm>
            <a:off x="7154536" y="6386767"/>
            <a:ext cx="225010" cy="22501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pic>
        <p:nvPicPr>
          <p:cNvPr id="21" name="Image 15">
            <a:extLst>
              <a:ext uri="{FF2B5EF4-FFF2-40B4-BE49-F238E27FC236}">
                <a16:creationId xmlns:a16="http://schemas.microsoft.com/office/drawing/2014/main" id="{84E9F740-1883-31A7-E88E-ED63250D85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510" y="4485146"/>
            <a:ext cx="1438980" cy="5178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7474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BCC09-936D-13D5-3BA0-D7F7D0021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DA9F037-1679-2E87-6EA1-F481EEDF12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0176" b="30176"/>
          <a:stretch/>
        </p:blipFill>
        <p:spPr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106E2587-975B-E873-A13E-6C3B4A1D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CONTEXT</a:t>
            </a:r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36B6999-2384-35BE-DEE6-F501E329BA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7849" y="4714218"/>
            <a:ext cx="5138737" cy="14516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>
                <a:solidFill>
                  <a:srgbClr val="17255F"/>
                </a:solidFill>
                <a:latin typeface="Arial"/>
                <a:cs typeface="Arial"/>
              </a:rPr>
              <a:t>WKK in transitie: inspelen op marktdruk, regelgeving en duurzaamheid</a:t>
            </a:r>
            <a:endParaRPr lang="en-US"/>
          </a:p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7715D7C-2005-B425-8A90-DCD02B9BA4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650D21-2A7B-191C-6A4D-531156A0FC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2707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9F02BA2E-FA9F-3BC6-DB36-ABCE99FAC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 dirty="0"/>
              <a:t>© ENGIE 2025 – Het Energiesysteem van de Toekomst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91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096714A7-18E9-2741-161A-C36F4B0231E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96714A7-18E9-2741-161A-C36F4B0231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FCF4F41-73AD-AA11-D18A-1B7C814EDE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1798" y="1241743"/>
            <a:ext cx="6070019" cy="5239773"/>
          </a:xfrm>
          <a:prstGeom prst="rect">
            <a:avLst/>
          </a:prstGeom>
        </p:spPr>
      </p:pic>
      <p:sp>
        <p:nvSpPr>
          <p:cNvPr id="672" name="TextBox 671">
            <a:extLst>
              <a:ext uri="{FF2B5EF4-FFF2-40B4-BE49-F238E27FC236}">
                <a16:creationId xmlns:a16="http://schemas.microsoft.com/office/drawing/2014/main" id="{B627AEF5-B7C4-49D7-285E-7FDC712C5724}"/>
              </a:ext>
            </a:extLst>
          </p:cNvPr>
          <p:cNvSpPr txBox="1"/>
          <p:nvPr/>
        </p:nvSpPr>
        <p:spPr>
          <a:xfrm>
            <a:off x="1004655" y="4945067"/>
            <a:ext cx="50193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Ambitions to develop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CO2 network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transport carbon from the industrial hubs to exit routes going to North sea</a:t>
            </a:r>
          </a:p>
        </p:txBody>
      </p:sp>
      <p:sp>
        <p:nvSpPr>
          <p:cNvPr id="12" name="Textfeld 6">
            <a:extLst>
              <a:ext uri="{FF2B5EF4-FFF2-40B4-BE49-F238E27FC236}">
                <a16:creationId xmlns:a16="http://schemas.microsoft.com/office/drawing/2014/main" id="{F869C894-8763-4243-7C8A-5F19EED3D3C8}"/>
              </a:ext>
            </a:extLst>
          </p:cNvPr>
          <p:cNvSpPr txBox="1"/>
          <p:nvPr/>
        </p:nvSpPr>
        <p:spPr>
          <a:xfrm>
            <a:off x="296694" y="1017926"/>
            <a:ext cx="3664441" cy="31091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Belgium is a strategic country 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D35412AF-D052-E738-FFEE-6BD850A72B0D}"/>
              </a:ext>
            </a:extLst>
          </p:cNvPr>
          <p:cNvSpPr txBox="1">
            <a:spLocks/>
          </p:cNvSpPr>
          <p:nvPr/>
        </p:nvSpPr>
        <p:spPr>
          <a:xfrm>
            <a:off x="11664412" y="6392418"/>
            <a:ext cx="300082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1B3522-6D57-4BB5-BF7E-28D88C645D09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8266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18266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635" name="Straight Connector 634">
            <a:extLst>
              <a:ext uri="{FF2B5EF4-FFF2-40B4-BE49-F238E27FC236}">
                <a16:creationId xmlns:a16="http://schemas.microsoft.com/office/drawing/2014/main" id="{98F76825-E811-EDFC-C13F-17C3CE46D99F}"/>
              </a:ext>
            </a:extLst>
          </p:cNvPr>
          <p:cNvCxnSpPr>
            <a:cxnSpLocks/>
          </p:cNvCxnSpPr>
          <p:nvPr/>
        </p:nvCxnSpPr>
        <p:spPr>
          <a:xfrm flipV="1">
            <a:off x="1126805" y="3076278"/>
            <a:ext cx="4814993" cy="1460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2" name="Title 3">
            <a:extLst>
              <a:ext uri="{FF2B5EF4-FFF2-40B4-BE49-F238E27FC236}">
                <a16:creationId xmlns:a16="http://schemas.microsoft.com/office/drawing/2014/main" id="{70AC6248-6CC6-0722-BDB5-23514B686A82}"/>
              </a:ext>
            </a:extLst>
          </p:cNvPr>
          <p:cNvSpPr txBox="1">
            <a:spLocks/>
          </p:cNvSpPr>
          <p:nvPr/>
        </p:nvSpPr>
        <p:spPr>
          <a:xfrm>
            <a:off x="273901" y="218328"/>
            <a:ext cx="11892434" cy="7694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>
                <a:solidFill>
                  <a:srgbClr val="003C56"/>
                </a:solidFill>
                <a:latin typeface="Arial Black"/>
              </a:rPr>
              <a:t>BELGIUM AS A EUROPEAN ENERGY HUB</a:t>
            </a:r>
            <a:br>
              <a:rPr lang="en-US" sz="2000" i="1">
                <a:solidFill>
                  <a:schemeClr val="accent1"/>
                </a:solidFill>
                <a:latin typeface="+mn-lt"/>
              </a:rPr>
            </a:br>
            <a:r>
              <a:rPr lang="en-US" sz="1600" i="1">
                <a:solidFill>
                  <a:schemeClr val="accent1"/>
                </a:solidFill>
                <a:latin typeface="+mn-lt"/>
              </a:rPr>
              <a:t>STRATEGIC POSITION AT THE HEART OF INDUSTRIAL REGIONS AND WITHIN THE PAN-EU ENERGY MARKET</a:t>
            </a:r>
          </a:p>
        </p:txBody>
      </p:sp>
      <p:sp>
        <p:nvSpPr>
          <p:cNvPr id="649" name="TextBox 648">
            <a:extLst>
              <a:ext uri="{FF2B5EF4-FFF2-40B4-BE49-F238E27FC236}">
                <a16:creationId xmlns:a16="http://schemas.microsoft.com/office/drawing/2014/main" id="{87CC59B9-84C0-DD55-C0D8-99BE18286B43}"/>
              </a:ext>
            </a:extLst>
          </p:cNvPr>
          <p:cNvSpPr txBox="1"/>
          <p:nvPr/>
        </p:nvSpPr>
        <p:spPr>
          <a:xfrm>
            <a:off x="980320" y="3240352"/>
            <a:ext cx="4814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a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large LNG terminal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serving both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inland gas consumption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allowing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exports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towards all neighboring markets through interconnections.   </a:t>
            </a:r>
          </a:p>
        </p:txBody>
      </p:sp>
      <p:pic>
        <p:nvPicPr>
          <p:cNvPr id="650" name="Graphic 649">
            <a:extLst>
              <a:ext uri="{FF2B5EF4-FFF2-40B4-BE49-F238E27FC236}">
                <a16:creationId xmlns:a16="http://schemas.microsoft.com/office/drawing/2014/main" id="{907880C5-937C-39DC-12D8-5AF171FB15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0842" y="2447551"/>
            <a:ext cx="531110" cy="531110"/>
          </a:xfrm>
          <a:prstGeom prst="rect">
            <a:avLst/>
          </a:prstGeom>
        </p:spPr>
      </p:pic>
      <p:pic>
        <p:nvPicPr>
          <p:cNvPr id="652" name="Graphic 651">
            <a:extLst>
              <a:ext uri="{FF2B5EF4-FFF2-40B4-BE49-F238E27FC236}">
                <a16:creationId xmlns:a16="http://schemas.microsoft.com/office/drawing/2014/main" id="{6F29D87B-1C4B-B6AF-6FA8-AA204040E8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2024" y="3224199"/>
            <a:ext cx="571500" cy="571500"/>
          </a:xfrm>
          <a:prstGeom prst="rect">
            <a:avLst/>
          </a:prstGeom>
        </p:spPr>
      </p:pic>
      <p:cxnSp>
        <p:nvCxnSpPr>
          <p:cNvPr id="658" name="Straight Connector 657">
            <a:extLst>
              <a:ext uri="{FF2B5EF4-FFF2-40B4-BE49-F238E27FC236}">
                <a16:creationId xmlns:a16="http://schemas.microsoft.com/office/drawing/2014/main" id="{AD9CFD16-891D-B26C-76AE-192CA0585A79}"/>
              </a:ext>
            </a:extLst>
          </p:cNvPr>
          <p:cNvCxnSpPr>
            <a:cxnSpLocks/>
          </p:cNvCxnSpPr>
          <p:nvPr/>
        </p:nvCxnSpPr>
        <p:spPr>
          <a:xfrm>
            <a:off x="1130915" y="3993852"/>
            <a:ext cx="4772760" cy="147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Straight Connector 663">
            <a:extLst>
              <a:ext uri="{FF2B5EF4-FFF2-40B4-BE49-F238E27FC236}">
                <a16:creationId xmlns:a16="http://schemas.microsoft.com/office/drawing/2014/main" id="{EAD2CEF3-361F-CD8A-EE9F-D0863F99989D}"/>
              </a:ext>
            </a:extLst>
          </p:cNvPr>
          <p:cNvCxnSpPr>
            <a:cxnSpLocks/>
          </p:cNvCxnSpPr>
          <p:nvPr/>
        </p:nvCxnSpPr>
        <p:spPr>
          <a:xfrm>
            <a:off x="1270929" y="5585431"/>
            <a:ext cx="463274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8" name="TextBox 667">
            <a:extLst>
              <a:ext uri="{FF2B5EF4-FFF2-40B4-BE49-F238E27FC236}">
                <a16:creationId xmlns:a16="http://schemas.microsoft.com/office/drawing/2014/main" id="{0C10AC78-978D-7A6E-4719-AA79F46786D2}"/>
              </a:ext>
            </a:extLst>
          </p:cNvPr>
          <p:cNvSpPr txBox="1"/>
          <p:nvPr/>
        </p:nvSpPr>
        <p:spPr>
          <a:xfrm>
            <a:off x="980319" y="2379855"/>
            <a:ext cx="478831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Benefiting from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strong power interconnections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(5.5 GW</a:t>
            </a:r>
            <a:r>
              <a:rPr kumimoji="0" lang="en-GB" sz="1200" b="1" i="0" u="none" strike="noStrike" kern="1200" cap="none" spc="0" normalizeH="0" baseline="3000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 NL, FR, DE, UK) and supplying energy intensive industries with local production or imports. 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0" name="TextBox 669">
            <a:extLst>
              <a:ext uri="{FF2B5EF4-FFF2-40B4-BE49-F238E27FC236}">
                <a16:creationId xmlns:a16="http://schemas.microsoft.com/office/drawing/2014/main" id="{A7950F47-F696-B829-D741-1B294234B9BE}"/>
              </a:ext>
            </a:extLst>
          </p:cNvPr>
          <p:cNvSpPr txBox="1"/>
          <p:nvPr/>
        </p:nvSpPr>
        <p:spPr>
          <a:xfrm>
            <a:off x="980321" y="4115793"/>
            <a:ext cx="50436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Ambitions to develop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 pipelines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BE and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extend with interconnections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(at least DE, FR and NL by 2028), unlocking a market for hydrogen and H2-derivatives to supply industries seeking to decarbonize processes. 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9A4E8B6-AFC1-0CE8-32A2-914A3BAF1A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5377" y="1506616"/>
            <a:ext cx="531110" cy="5311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006E05-A58E-2CFA-D43D-123027EC4823}"/>
              </a:ext>
            </a:extLst>
          </p:cNvPr>
          <p:cNvSpPr txBox="1"/>
          <p:nvPr/>
        </p:nvSpPr>
        <p:spPr>
          <a:xfrm>
            <a:off x="980320" y="1486832"/>
            <a:ext cx="4789643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C5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the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heart of the industrial cluster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between BE, NL, North of France, UK, Rhine-Ruhr (DE) and benefiting from world-scale harbors and a large (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petro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-)chemical and steel industry. 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6CF411-57E5-2D44-FF39-E9409293CFA8}"/>
              </a:ext>
            </a:extLst>
          </p:cNvPr>
          <p:cNvSpPr txBox="1"/>
          <p:nvPr/>
        </p:nvSpPr>
        <p:spPr>
          <a:xfrm>
            <a:off x="1127620" y="5743115"/>
            <a:ext cx="3521557" cy="1902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12000"/>
              </a:lnSpc>
              <a:spcBef>
                <a:spcPts val="1000"/>
              </a:spcBef>
              <a:spcAft>
                <a:spcPts val="0"/>
              </a:spcAft>
              <a:buClr>
                <a:srgbClr val="17255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Headquarter of the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European institutions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9452969-DBB5-2859-D0E5-0CA8FE0D8AA2}"/>
              </a:ext>
            </a:extLst>
          </p:cNvPr>
          <p:cNvCxnSpPr>
            <a:cxnSpLocks/>
          </p:cNvCxnSpPr>
          <p:nvPr/>
        </p:nvCxnSpPr>
        <p:spPr>
          <a:xfrm>
            <a:off x="1011979" y="2234968"/>
            <a:ext cx="48916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84745E89-B0AE-6C34-5594-8A25952B3C4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6694" y="4403953"/>
            <a:ext cx="635000" cy="495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8785EB-B48C-A272-DD4E-4C3115278C4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8206" y="5652851"/>
            <a:ext cx="401264" cy="401264"/>
          </a:xfrm>
          <a:prstGeom prst="rect">
            <a:avLst/>
          </a:prstGeom>
        </p:spPr>
      </p:pic>
      <p:sp>
        <p:nvSpPr>
          <p:cNvPr id="23" name="Textfeld 5">
            <a:extLst>
              <a:ext uri="{FF2B5EF4-FFF2-40B4-BE49-F238E27FC236}">
                <a16:creationId xmlns:a16="http://schemas.microsoft.com/office/drawing/2014/main" id="{0A6A12B3-F9FA-70EA-1AD5-BEC8CC7027F1}"/>
              </a:ext>
            </a:extLst>
          </p:cNvPr>
          <p:cNvSpPr txBox="1"/>
          <p:nvPr/>
        </p:nvSpPr>
        <p:spPr>
          <a:xfrm>
            <a:off x="1126805" y="6340034"/>
            <a:ext cx="818448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prstClr val="black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9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Maximum import value comes from historical </a:t>
            </a:r>
            <a:r>
              <a:rPr kumimoji="0" lang="en-US" sz="90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ENTSOe</a:t>
            </a:r>
            <a:r>
              <a:rPr kumimoji="0" lang="en-US" sz="9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data and is lower than the sum of all the interconnexions due to the network constraints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2EF186-4357-DC04-D2F2-83BC4F694DD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149290" y="1058617"/>
            <a:ext cx="3115632" cy="106064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720D5A-1268-9840-4182-CC38CD4D4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03780" y="6397471"/>
            <a:ext cx="3081293" cy="215444"/>
          </a:xfrm>
        </p:spPr>
        <p:txBody>
          <a:bodyPr/>
          <a:lstStyle/>
          <a:p>
            <a:r>
              <a:rPr lang="nl-NL" dirty="0"/>
              <a:t>© ENGIE 2025 – Het Energiesysteem van de Toekomst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0825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86717-7425-9866-8A86-B77532233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FF0E-9188-D37D-FE7B-8EC09EE83F16}"/>
              </a:ext>
            </a:extLst>
          </p:cNvPr>
          <p:cNvSpPr/>
          <p:nvPr/>
        </p:nvSpPr>
        <p:spPr>
          <a:xfrm>
            <a:off x="-1979" y="1758355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Sterke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stijging van aantal negatieve prijsuren</a:t>
            </a:r>
            <a:endParaRPr lang="en-US" sz="1200" b="1">
              <a:solidFill>
                <a:srgbClr val="17255F"/>
              </a:solidFill>
              <a:cs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1C747E-EF30-A43A-0B6A-45A49E9E8061}"/>
              </a:ext>
            </a:extLst>
          </p:cNvPr>
          <p:cNvSpPr/>
          <p:nvPr/>
        </p:nvSpPr>
        <p:spPr>
          <a:xfrm>
            <a:off x="-1979" y="2342225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b="1" baseline="0">
                <a:solidFill>
                  <a:srgbClr val="17255F"/>
                </a:solidFill>
                <a:latin typeface="Arial"/>
              </a:rPr>
              <a:t>Stopzetting ondersteuning</a:t>
            </a:r>
            <a:r>
              <a:rPr lang="nl-BE" sz="1200" baseline="0">
                <a:solidFill>
                  <a:srgbClr val="17255F"/>
                </a:solidFill>
                <a:latin typeface="Arial"/>
              </a:rPr>
              <a:t> (WKC) voor aardgas gestookte eenheden</a:t>
            </a:r>
            <a:r>
              <a:rPr lang="nl-BE" sz="1200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br>
              <a:rPr lang="nl-BE" sz="1200">
                <a:solidFill>
                  <a:srgbClr val="17255F"/>
                </a:solidFill>
                <a:latin typeface="Arial"/>
                <a:ea typeface="Arial"/>
                <a:cs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baseline="0">
                <a:solidFill>
                  <a:srgbClr val="17255F"/>
                </a:solidFill>
                <a:latin typeface="Arial"/>
              </a:rPr>
              <a:t>geen nieuwe projecten meer</a:t>
            </a:r>
            <a:r>
              <a:rPr lang="nl-BE" sz="1200" baseline="0">
                <a:solidFill>
                  <a:srgbClr val="17255F"/>
                </a:solidFill>
                <a:latin typeface="Arial"/>
              </a:rPr>
              <a:t>; veel installaties ondertussen &gt;20jaar oud</a:t>
            </a:r>
            <a:endParaRPr lang="en-US" sz="1200">
              <a:solidFill>
                <a:srgbClr val="17255F"/>
              </a:solidFill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7E57A4-C2DB-E4D4-FA6A-3A5DD1BE489A}"/>
              </a:ext>
            </a:extLst>
          </p:cNvPr>
          <p:cNvSpPr/>
          <p:nvPr/>
        </p:nvSpPr>
        <p:spPr>
          <a:xfrm>
            <a:off x="1276" y="2936120"/>
            <a:ext cx="6997768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b="1">
                <a:solidFill>
                  <a:srgbClr val="17255F"/>
                </a:solidFill>
                <a:ea typeface="+mn-lt"/>
                <a:cs typeface="+mn-lt"/>
              </a:rPr>
              <a:t>Toenemende volatiliteit </a:t>
            </a:r>
            <a:r>
              <a:rPr lang="nl-BE" sz="1200" b="1" baseline="0">
                <a:solidFill>
                  <a:srgbClr val="17255F"/>
                </a:solidFill>
                <a:ea typeface="+mn-lt"/>
                <a:cs typeface="+mn-lt"/>
              </a:rPr>
              <a:t>van </a:t>
            </a:r>
            <a:r>
              <a:rPr lang="nl-BE" sz="1200" b="1">
                <a:solidFill>
                  <a:srgbClr val="17255F"/>
                </a:solidFill>
                <a:ea typeface="+mn-lt"/>
                <a:cs typeface="+mn-lt"/>
              </a:rPr>
              <a:t>marktparameters </a:t>
            </a:r>
            <a:r>
              <a:rPr lang="nl-BE" sz="1000" baseline="0">
                <a:solidFill>
                  <a:srgbClr val="17255F"/>
                </a:solidFill>
                <a:ea typeface="+mn-lt"/>
                <a:cs typeface="+mn-lt"/>
              </a:rPr>
              <a:t>(CO2</a:t>
            </a:r>
            <a:r>
              <a:rPr lang="nl-BE" sz="1000">
                <a:solidFill>
                  <a:srgbClr val="17255F"/>
                </a:solidFill>
                <a:ea typeface="+mn-lt"/>
                <a:cs typeface="+mn-lt"/>
              </a:rPr>
              <a:t>, elektriciteit, aardgas)</a:t>
            </a:r>
            <a:r>
              <a:rPr lang="nl-BE" sz="1200">
                <a:solidFill>
                  <a:srgbClr val="17255F"/>
                </a:solidFill>
                <a:ea typeface="+mn-lt"/>
                <a:cs typeface="+mn-lt"/>
              </a:rPr>
              <a:t> </a:t>
            </a:r>
            <a:br>
              <a:rPr lang="nl-BE" sz="1200">
                <a:solidFill>
                  <a:srgbClr val="17255F"/>
                </a:solidFill>
                <a:ea typeface="+mn-lt"/>
                <a:cs typeface="+mn-lt"/>
              </a:rPr>
            </a:br>
            <a:r>
              <a:rPr lang="nl-BE" sz="1200">
                <a:solidFill>
                  <a:srgbClr val="17255F"/>
                </a:solidFill>
                <a:ea typeface="+mn-lt"/>
                <a:cs typeface="+mn-lt"/>
              </a:rPr>
              <a:t>ook onder invloed van toenemende hernieuwbare energie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AA292A-2B59-37AC-E188-CD5041A27079}"/>
              </a:ext>
            </a:extLst>
          </p:cNvPr>
          <p:cNvSpPr/>
          <p:nvPr/>
        </p:nvSpPr>
        <p:spPr>
          <a:xfrm>
            <a:off x="-1850" y="3540304"/>
            <a:ext cx="7001023" cy="369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Doelstellingen Akkoord van Parijs (2015) =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CO2 reductie</a:t>
            </a:r>
            <a:endParaRPr lang="nl-BE" sz="1200" b="1">
              <a:solidFill>
                <a:srgbClr val="17255F"/>
              </a:solidFill>
              <a:latin typeface="Arial"/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ECF252-2CF0-A525-EFCF-2E3CF434D86E}"/>
              </a:ext>
            </a:extLst>
          </p:cNvPr>
          <p:cNvSpPr/>
          <p:nvPr/>
        </p:nvSpPr>
        <p:spPr>
          <a:xfrm>
            <a:off x="-1849" y="4074043"/>
            <a:ext cx="7001024" cy="389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Wereldwijde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negatieve economische context</a:t>
            </a:r>
            <a:r>
              <a:rPr lang="nl-BE" sz="1200">
                <a:solidFill>
                  <a:srgbClr val="17255F"/>
                </a:solidFill>
                <a:latin typeface="Arial"/>
              </a:rPr>
              <a:t> met impact op de </a:t>
            </a:r>
            <a:br>
              <a:rPr lang="nl-BE" sz="1200">
                <a:solidFill>
                  <a:srgbClr val="17255F"/>
                </a:solidFill>
                <a:latin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stoomvraag voor WKK (productievermindering of –stopzetting)</a:t>
            </a:r>
            <a:r>
              <a:rPr lang="en-US" sz="1200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endParaRPr lang="en-US" sz="1200">
              <a:solidFill>
                <a:srgbClr val="17255F"/>
              </a:solidFill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B8572D-616D-AD86-B25B-FA238D4812D3}"/>
              </a:ext>
            </a:extLst>
          </p:cNvPr>
          <p:cNvSpPr/>
          <p:nvPr/>
        </p:nvSpPr>
        <p:spPr>
          <a:xfrm>
            <a:off x="-11876" y="4657912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err="1">
                <a:solidFill>
                  <a:srgbClr val="17255F"/>
                </a:solidFill>
                <a:latin typeface="Arial"/>
              </a:rPr>
              <a:t>Bezorgheid</a:t>
            </a:r>
            <a:r>
              <a:rPr lang="nl-BE" sz="1200">
                <a:solidFill>
                  <a:srgbClr val="17255F"/>
                </a:solidFill>
                <a:latin typeface="Arial"/>
              </a:rPr>
              <a:t> over “Security of Supply” </a:t>
            </a:r>
            <a:br>
              <a:rPr lang="nl-BE" sz="1200">
                <a:solidFill>
                  <a:srgbClr val="17255F"/>
                </a:solidFill>
                <a:latin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=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introductie van ​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Capacity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Remuneration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Mechanism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(CRM)</a:t>
            </a:r>
            <a:r>
              <a:rPr lang="nl-BE" sz="1200" b="1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endParaRPr lang="en-US" sz="1200" b="1">
              <a:solidFill>
                <a:srgbClr val="17255F"/>
              </a:solidFill>
              <a:cs typeface="Arial"/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BBE21E-644C-3EC9-EB91-F7E9BDA3D5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D8EC659D-AEF7-D6BA-8107-C5B213E052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40" name="Titel 39">
            <a:extLst>
              <a:ext uri="{FF2B5EF4-FFF2-40B4-BE49-F238E27FC236}">
                <a16:creationId xmlns:a16="http://schemas.microsoft.com/office/drawing/2014/main" id="{ED360B6A-F3F4-7F8A-B054-59CF88F4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STERKE WIJZIGINGEN IN DE UITBATINGS-</a:t>
            </a:r>
            <a:br>
              <a:rPr lang="nl-BE">
                <a:latin typeface="Arial Black"/>
              </a:rPr>
            </a:br>
            <a:r>
              <a:rPr lang="nl-BE">
                <a:latin typeface="Arial Black"/>
              </a:rPr>
              <a:t>OMSTANDIGHEDEN LAATSTE 20JAAR</a:t>
            </a:r>
            <a:endParaRPr lang="en-US"/>
          </a:p>
        </p:txBody>
      </p:sp>
      <p:pic>
        <p:nvPicPr>
          <p:cNvPr id="36" name="Afbeelding 35" descr="Afbeelding met tekst, diagram, lijn, Perceel&#10;&#10;Door AI gegenereerde inhoud is mogelijk onjuist.">
            <a:extLst>
              <a:ext uri="{FF2B5EF4-FFF2-40B4-BE49-F238E27FC236}">
                <a16:creationId xmlns:a16="http://schemas.microsoft.com/office/drawing/2014/main" id="{61AEE8AC-7636-C1D8-B7B5-2D9682E77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422" y="170915"/>
            <a:ext cx="3900146" cy="302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id="{4F59C90A-9F20-3E14-EA0C-9A4C663CB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177" y="3273995"/>
            <a:ext cx="4094228" cy="3097961"/>
          </a:xfrm>
          <a:prstGeom prst="rect">
            <a:avLst/>
          </a:prstGeom>
        </p:spPr>
      </p:pic>
      <p:sp>
        <p:nvSpPr>
          <p:cNvPr id="46" name="Pijl: rechts 45">
            <a:extLst>
              <a:ext uri="{FF2B5EF4-FFF2-40B4-BE49-F238E27FC236}">
                <a16:creationId xmlns:a16="http://schemas.microsoft.com/office/drawing/2014/main" id="{6AD3C145-DB02-31C1-FB9D-42CB0ED5BF90}"/>
              </a:ext>
            </a:extLst>
          </p:cNvPr>
          <p:cNvSpPr/>
          <p:nvPr/>
        </p:nvSpPr>
        <p:spPr>
          <a:xfrm>
            <a:off x="1888014" y="5660858"/>
            <a:ext cx="1021977" cy="820271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hoek 46">
            <a:extLst>
              <a:ext uri="{FF2B5EF4-FFF2-40B4-BE49-F238E27FC236}">
                <a16:creationId xmlns:a16="http://schemas.microsoft.com/office/drawing/2014/main" id="{89F0D86E-AC7A-DB90-2571-91DC0849DDEB}"/>
              </a:ext>
            </a:extLst>
          </p:cNvPr>
          <p:cNvSpPr/>
          <p:nvPr/>
        </p:nvSpPr>
        <p:spPr>
          <a:xfrm>
            <a:off x="3154746" y="5568393"/>
            <a:ext cx="3413979" cy="10051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b="1" dirty="0"/>
              <a:t>TWEE CONCRETE ACTIES:</a:t>
            </a:r>
          </a:p>
          <a:p>
            <a:pPr marL="342900" indent="-342900">
              <a:buAutoNum type="arabicPeriod"/>
            </a:pPr>
            <a:r>
              <a:rPr lang="nl-BE" sz="1400" dirty="0"/>
              <a:t>FLEXIBILITEIT</a:t>
            </a:r>
            <a:endParaRPr lang="nl-BE" sz="1400" dirty="0">
              <a:cs typeface="Arial"/>
            </a:endParaRPr>
          </a:p>
          <a:p>
            <a:pPr marL="342900" indent="-342900">
              <a:buAutoNum type="arabicPeriod"/>
            </a:pPr>
            <a:r>
              <a:rPr lang="nl-BE" sz="1400" dirty="0"/>
              <a:t>DECARBONISATIE</a:t>
            </a:r>
            <a:endParaRPr lang="nl-BE" sz="1400" dirty="0">
              <a:cs typeface="Arial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7F6C49A-3736-FE67-EA6B-EDFD7EE17996}"/>
              </a:ext>
            </a:extLst>
          </p:cNvPr>
          <p:cNvSpPr/>
          <p:nvPr/>
        </p:nvSpPr>
        <p:spPr>
          <a:xfrm>
            <a:off x="-1775172" y="1653696"/>
            <a:ext cx="3558188" cy="3560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 descr="Tandwiel met effen opvulling">
            <a:extLst>
              <a:ext uri="{FF2B5EF4-FFF2-40B4-BE49-F238E27FC236}">
                <a16:creationId xmlns:a16="http://schemas.microsoft.com/office/drawing/2014/main" id="{D38ED867-AABF-5305-9F68-8913D3853F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515589" y="883723"/>
            <a:ext cx="5033158" cy="508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46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ECE14-AEED-A835-723F-0A23A3093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1FDE266-E813-E75E-E841-A33E48F48EF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66" b="18008"/>
          <a:stretch>
            <a:fillRect/>
          </a:stretch>
        </p:blipFill>
        <p:spPr>
          <a:xfrm>
            <a:off x="369888" y="367166"/>
            <a:ext cx="11822112" cy="3051099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733122BF-8AC9-94EB-D8E6-AD1E137EB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ACTIE 1: FLEXIBILITEIT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6DB31D8-A7DD-5DEF-EA50-C73CFA751A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0B1A7C-223A-DA2A-DF12-2DB582F5C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73F6658C-9F1D-9040-B1E2-BC205DC14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BB778F-C6DD-4CF8-E5C2-0AFAA66C44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Flexibel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WKK-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beheer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als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antwoord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op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een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dynamisch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energie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-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en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regelgevingslandschap</a:t>
            </a:r>
            <a:endParaRPr lang="en-US" err="1"/>
          </a:p>
        </p:txBody>
      </p:sp>
    </p:spTree>
    <p:extLst>
      <p:ext uri="{BB962C8B-B14F-4D97-AF65-F5344CB8AC3E}">
        <p14:creationId xmlns:p14="http://schemas.microsoft.com/office/powerpoint/2010/main" val="677677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50701-BF90-DE5B-9533-BF3D39A82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ABD6343-542E-1FED-850D-71380F1F6CB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7592" y="0"/>
            <a:ext cx="12199592" cy="6858000"/>
          </a:xfrm>
          <a:prstGeom prst="round1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4C36B6B-4954-F6E3-FFEA-C9232E26A5A9}"/>
              </a:ext>
            </a:extLst>
          </p:cNvPr>
          <p:cNvCxnSpPr>
            <a:cxnSpLocks/>
            <a:stCxn id="20" idx="4"/>
            <a:endCxn id="35" idx="2"/>
          </p:cNvCxnSpPr>
          <p:nvPr/>
        </p:nvCxnSpPr>
        <p:spPr>
          <a:xfrm>
            <a:off x="10351046" y="3782098"/>
            <a:ext cx="226" cy="260691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39B2AA9-9AF8-793F-E8E0-5E9E29E6BE4E}"/>
              </a:ext>
            </a:extLst>
          </p:cNvPr>
          <p:cNvCxnSpPr>
            <a:cxnSpLocks/>
            <a:stCxn id="19" idx="4"/>
            <a:endCxn id="32" idx="2"/>
          </p:cNvCxnSpPr>
          <p:nvPr/>
        </p:nvCxnSpPr>
        <p:spPr>
          <a:xfrm flipH="1">
            <a:off x="6092203" y="3782097"/>
            <a:ext cx="0" cy="263185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34B424-73C3-DA28-89CC-C0CDC6AB7C1C}"/>
              </a:ext>
            </a:extLst>
          </p:cNvPr>
          <p:cNvCxnSpPr>
            <a:cxnSpLocks/>
            <a:stCxn id="18" idx="4"/>
            <a:endCxn id="27" idx="2"/>
          </p:cNvCxnSpPr>
          <p:nvPr/>
        </p:nvCxnSpPr>
        <p:spPr>
          <a:xfrm flipH="1">
            <a:off x="1844208" y="3782098"/>
            <a:ext cx="9091" cy="17455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87AC77-2EF2-43FA-6709-CB1E3BAEA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A52381FE-0BFB-EAD2-BD89-B132790C1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  <a:endParaRPr lang="en-US" noProof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E6F8CD2B-F2C8-92C3-1F0B-06BD664A1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>
                <a:latin typeface="Arial Black"/>
                <a:cs typeface="Arial"/>
                <a:sym typeface="Wingdings" panose="05000000000000000000" pitchFamily="2" charset="2"/>
              </a:rPr>
            </a:br>
            <a:r>
              <a:rPr lang="nl-BE" sz="2000" i="1">
                <a:latin typeface="Arial"/>
                <a:cs typeface="Arial"/>
                <a:sym typeface="Wingdings" panose="05000000000000000000" pitchFamily="2" charset="2"/>
              </a:rPr>
              <a:t>WIJZIGING OPERATIONEEL MODEL WKK</a:t>
            </a:r>
            <a:endParaRPr lang="en-US" sz="2000" i="1">
              <a:latin typeface="Arial"/>
              <a:cs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945BFFE-62E5-3FD5-CDDE-479E81201951}"/>
              </a:ext>
            </a:extLst>
          </p:cNvPr>
          <p:cNvSpPr/>
          <p:nvPr/>
        </p:nvSpPr>
        <p:spPr>
          <a:xfrm>
            <a:off x="709914" y="1504974"/>
            <a:ext cx="2286770" cy="22771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cs typeface="Arial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0B88E35-4E32-C672-C5B4-097A824D92D8}"/>
              </a:ext>
            </a:extLst>
          </p:cNvPr>
          <p:cNvSpPr/>
          <p:nvPr/>
        </p:nvSpPr>
        <p:spPr>
          <a:xfrm>
            <a:off x="4954656" y="1504973"/>
            <a:ext cx="2286770" cy="22771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b="1" dirty="0">
              <a:cs typeface="Arial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5D0927-9015-F4EC-A251-C003FAFE7E7F}"/>
              </a:ext>
            </a:extLst>
          </p:cNvPr>
          <p:cNvSpPr/>
          <p:nvPr/>
        </p:nvSpPr>
        <p:spPr>
          <a:xfrm>
            <a:off x="9207661" y="1504974"/>
            <a:ext cx="2286770" cy="2277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b="1" dirty="0">
              <a:cs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E88219-9C0B-B5EC-CD18-E6E02B495D8D}"/>
              </a:ext>
            </a:extLst>
          </p:cNvPr>
          <p:cNvSpPr/>
          <p:nvPr/>
        </p:nvSpPr>
        <p:spPr>
          <a:xfrm>
            <a:off x="734255" y="3884347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accent1"/>
                </a:solidFill>
                <a:cs typeface="Arial"/>
              </a:rPr>
              <a:t>INITIEEL DESIGN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2731B23-D79A-92DB-F90B-776FAF7C4353}"/>
              </a:ext>
            </a:extLst>
          </p:cNvPr>
          <p:cNvSpPr/>
          <p:nvPr/>
        </p:nvSpPr>
        <p:spPr>
          <a:xfrm>
            <a:off x="734255" y="4767824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1"/>
                </a:solidFill>
                <a:cs typeface="Arial"/>
              </a:rPr>
              <a:t>OPTIMAAL RENDEMENT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3DACD3-7477-EF06-DAB5-F5454DEFB8B0}"/>
              </a:ext>
            </a:extLst>
          </p:cNvPr>
          <p:cNvSpPr/>
          <p:nvPr/>
        </p:nvSpPr>
        <p:spPr>
          <a:xfrm>
            <a:off x="4987787" y="3881488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Arial"/>
                <a:ea typeface="Calibri"/>
                <a:cs typeface="Arial"/>
              </a:rPr>
              <a:t>SERVICES</a:t>
            </a:r>
            <a:br>
              <a:rPr lang="en-US" sz="11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</a:b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Marktoptimalisatie-diensten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essentieel</a:t>
            </a:r>
            <a:endParaRPr lang="en-US" sz="10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C7E6F7-769E-BADE-20B9-772E117C73AA}"/>
              </a:ext>
            </a:extLst>
          </p:cNvPr>
          <p:cNvSpPr/>
          <p:nvPr/>
        </p:nvSpPr>
        <p:spPr>
          <a:xfrm>
            <a:off x="4982251" y="4767825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Arial"/>
                <a:ea typeface="Calibri"/>
                <a:cs typeface="Arial"/>
              </a:rPr>
              <a:t>TECHNISCH</a:t>
            </a:r>
            <a:br>
              <a:rPr lang="en-US" sz="11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</a:b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Impact PL op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gasturbine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,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recuperatieketel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en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stoomturbine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vraagt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technische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ingrepen</a:t>
            </a:r>
            <a:endParaRPr lang="en-US" sz="10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7CB6817-E19B-45EE-D836-BEE1AACB1341}"/>
              </a:ext>
            </a:extLst>
          </p:cNvPr>
          <p:cNvSpPr/>
          <p:nvPr/>
        </p:nvSpPr>
        <p:spPr>
          <a:xfrm>
            <a:off x="4982250" y="5654162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Arial"/>
                <a:ea typeface="Calibri"/>
                <a:cs typeface="Arial"/>
              </a:rPr>
              <a:t>ECONOMISCH</a:t>
            </a:r>
            <a:r>
              <a:rPr lang="en-US" sz="1100" b="1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endParaRPr lang="en-US" b="1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Impact op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rendement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van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installatie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bij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off-design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uitbating</a:t>
            </a:r>
            <a:endParaRPr lang="en-US" sz="10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74B4C0E-4939-A5A0-6F94-6103080178E5}"/>
              </a:ext>
            </a:extLst>
          </p:cNvPr>
          <p:cNvSpPr/>
          <p:nvPr/>
        </p:nvSpPr>
        <p:spPr>
          <a:xfrm>
            <a:off x="9241319" y="3881488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Arial"/>
                <a:ea typeface="Calibri"/>
                <a:cs typeface="Arial"/>
              </a:rPr>
              <a:t>TECHNISCH</a:t>
            </a:r>
            <a:br>
              <a:rPr lang="en-US" sz="1100" b="1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</a:b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Aanpassing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van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onderhoudsstrategie</a:t>
            </a:r>
            <a:endParaRPr lang="en-US" sz="1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A3838B6-EBDA-D43B-6741-0329DE09033A}"/>
              </a:ext>
            </a:extLst>
          </p:cNvPr>
          <p:cNvSpPr/>
          <p:nvPr/>
        </p:nvSpPr>
        <p:spPr>
          <a:xfrm>
            <a:off x="917299" y="1698183"/>
            <a:ext cx="1872000" cy="18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>
                <a:solidFill>
                  <a:schemeClr val="accent1"/>
                </a:solidFill>
              </a:rPr>
              <a:t>BASELOAD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CA50EA-CA6D-13CD-EA6E-2E2CBFECA434}"/>
              </a:ext>
            </a:extLst>
          </p:cNvPr>
          <p:cNvSpPr/>
          <p:nvPr/>
        </p:nvSpPr>
        <p:spPr>
          <a:xfrm>
            <a:off x="9241319" y="4767826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Arial"/>
                <a:ea typeface="Calibri"/>
                <a:cs typeface="Arial"/>
              </a:rPr>
              <a:t>TECHNISCH</a:t>
            </a:r>
            <a:br>
              <a:rPr lang="en-US" sz="11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</a:b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Wijzigingen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installatie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nodig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bij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veelvuldige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starts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en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/of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langdurige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stilstand</a:t>
            </a:r>
            <a:endParaRPr lang="en-US" sz="1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590097-BD06-3F1B-C69C-9B42845B8324}"/>
              </a:ext>
            </a:extLst>
          </p:cNvPr>
          <p:cNvSpPr/>
          <p:nvPr/>
        </p:nvSpPr>
        <p:spPr>
          <a:xfrm>
            <a:off x="9241319" y="5629217"/>
            <a:ext cx="2219905" cy="759791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Arial"/>
                <a:ea typeface="Calibri"/>
                <a:cs typeface="Arial"/>
              </a:rPr>
              <a:t>BACK-UP</a:t>
            </a:r>
            <a:endParaRPr lang="en-US" dirty="0">
              <a:solidFill>
                <a:schemeClr val="accent3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Nood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aan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voldoende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betrouwbare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back-up </a:t>
            </a:r>
            <a:br>
              <a:rPr lang="en-US" sz="1000" dirty="0">
                <a:latin typeface="Arial"/>
                <a:ea typeface="Calibri"/>
                <a:cs typeface="Arial"/>
              </a:rPr>
            </a:b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= extra </a:t>
            </a:r>
            <a:r>
              <a:rPr lang="en-US" sz="1000" dirty="0" err="1">
                <a:solidFill>
                  <a:schemeClr val="tx1"/>
                </a:solidFill>
                <a:latin typeface="Arial"/>
                <a:ea typeface="Calibri"/>
                <a:cs typeface="Arial"/>
              </a:rPr>
              <a:t>investeringen</a:t>
            </a:r>
            <a:r>
              <a:rPr lang="en-US" sz="1000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AF3BD9C-0E57-5541-FF6B-AF99D19AACCE}"/>
              </a:ext>
            </a:extLst>
          </p:cNvPr>
          <p:cNvSpPr/>
          <p:nvPr/>
        </p:nvSpPr>
        <p:spPr>
          <a:xfrm>
            <a:off x="5156202" y="1707535"/>
            <a:ext cx="1872000" cy="18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>
                <a:solidFill>
                  <a:schemeClr val="accent2"/>
                </a:solidFill>
              </a:rPr>
              <a:t>PARTLOAD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031A7B5-EED7-C61B-9E05-A2DCF229669D}"/>
              </a:ext>
            </a:extLst>
          </p:cNvPr>
          <p:cNvSpPr/>
          <p:nvPr/>
        </p:nvSpPr>
        <p:spPr>
          <a:xfrm>
            <a:off x="9413479" y="1707535"/>
            <a:ext cx="1872000" cy="18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>
                <a:solidFill>
                  <a:schemeClr val="accent3"/>
                </a:solidFill>
              </a:rPr>
              <a:t>START/STOP</a:t>
            </a: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3F113274-C74A-4A37-CFE9-FCA36649E4D7}"/>
              </a:ext>
            </a:extLst>
          </p:cNvPr>
          <p:cNvSpPr/>
          <p:nvPr/>
        </p:nvSpPr>
        <p:spPr>
          <a:xfrm>
            <a:off x="3639685" y="2004349"/>
            <a:ext cx="533400" cy="1259668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chemeClr val="tx1"/>
              </a:solidFill>
            </a:endParaRP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A6EF4A37-902C-CB00-9CB1-A66DD400950C}"/>
              </a:ext>
            </a:extLst>
          </p:cNvPr>
          <p:cNvSpPr/>
          <p:nvPr/>
        </p:nvSpPr>
        <p:spPr>
          <a:xfrm>
            <a:off x="7957843" y="2013701"/>
            <a:ext cx="533400" cy="1259668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3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" grpId="0" animBg="1"/>
      <p:bldP spid="4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2C9DA-41F8-4160-57C0-4C91B929C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74EBA7F-7BD4-6922-C3BC-BBE227B19E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751612"/>
              </p:ext>
            </p:extLst>
          </p:nvPr>
        </p:nvGraphicFramePr>
        <p:xfrm>
          <a:off x="175322" y="2110736"/>
          <a:ext cx="8925076" cy="361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70FC305-5DA7-D1D5-AA5D-2AA4C9060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BA7A4F-2F56-F1CA-2F7F-01F50EEA8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F543783-72C2-40BC-74EA-13460C9B4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>
                <a:latin typeface="Arial Black"/>
              </a:rPr>
            </a:br>
            <a:r>
              <a:rPr lang="nl-BE" sz="2000" i="1">
                <a:latin typeface="+mn-lt"/>
                <a:sym typeface="Wingdings" panose="05000000000000000000" pitchFamily="2" charset="2"/>
              </a:rPr>
              <a:t>WIJZIGING OPERATIONEEL MODEL WKK</a:t>
            </a:r>
            <a:endParaRPr lang="en-US" sz="2000" i="1">
              <a:latin typeface="+mn-lt"/>
              <a:cs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39F5712-CA21-0052-85AB-12915F89940D}"/>
              </a:ext>
            </a:extLst>
          </p:cNvPr>
          <p:cNvSpPr/>
          <p:nvPr/>
        </p:nvSpPr>
        <p:spPr>
          <a:xfrm>
            <a:off x="9519920" y="2555240"/>
            <a:ext cx="2476232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cs typeface="Arial"/>
              </a:rPr>
              <a:t>36% minder </a:t>
            </a:r>
            <a:r>
              <a:rPr lang="en-US" sz="1200" b="1" dirty="0" err="1">
                <a:cs typeface="Arial"/>
              </a:rPr>
              <a:t>diensturen</a:t>
            </a:r>
            <a:r>
              <a:rPr lang="en-US" sz="1200" b="1" dirty="0">
                <a:cs typeface="Arial"/>
              </a:rPr>
              <a:t> </a:t>
            </a:r>
            <a:br>
              <a:rPr lang="en-US" sz="1200" b="1" dirty="0">
                <a:cs typeface="Arial"/>
              </a:rPr>
            </a:br>
            <a:r>
              <a:rPr lang="en-US" sz="1200" dirty="0">
                <a:cs typeface="Arial"/>
              </a:rPr>
              <a:t>per MW op 10 </a:t>
            </a:r>
            <a:r>
              <a:rPr lang="en-US" sz="1200" dirty="0" err="1">
                <a:cs typeface="Arial"/>
              </a:rPr>
              <a:t>jaar</a:t>
            </a:r>
            <a:r>
              <a:rPr lang="en-US" sz="1200" dirty="0">
                <a:cs typeface="Arial"/>
              </a:rPr>
              <a:t> </a:t>
            </a:r>
            <a:r>
              <a:rPr lang="en-US" sz="1200" dirty="0" err="1">
                <a:cs typeface="Arial"/>
              </a:rPr>
              <a:t>tijd</a:t>
            </a:r>
            <a:endParaRPr lang="en-US" sz="1200" dirty="0">
              <a:cs typeface="Arial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695503-35FA-8C77-641F-A5D2A203E335}"/>
              </a:ext>
            </a:extLst>
          </p:cNvPr>
          <p:cNvSpPr/>
          <p:nvPr/>
        </p:nvSpPr>
        <p:spPr>
          <a:xfrm>
            <a:off x="9519920" y="3608003"/>
            <a:ext cx="2476232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err="1">
                <a:cs typeface="Arial"/>
              </a:rPr>
              <a:t>Seizoensgebondenheid</a:t>
            </a:r>
            <a:br>
              <a:rPr lang="en-US" sz="1200">
                <a:cs typeface="Arial"/>
              </a:rPr>
            </a:br>
            <a:br>
              <a:rPr lang="en-US" sz="1200">
                <a:cs typeface="Arial"/>
              </a:rPr>
            </a:br>
            <a:r>
              <a:rPr lang="en-US" sz="1200">
                <a:cs typeface="Arial"/>
              </a:rPr>
              <a:t>Piek in </a:t>
            </a:r>
            <a:r>
              <a:rPr lang="en-US" sz="1200" err="1">
                <a:cs typeface="Arial"/>
              </a:rPr>
              <a:t>wintermaanden</a:t>
            </a:r>
            <a:br>
              <a:rPr lang="en-US" sz="1200">
                <a:cs typeface="Arial"/>
              </a:rPr>
            </a:br>
            <a:r>
              <a:rPr lang="en-US" sz="1200">
                <a:cs typeface="Arial"/>
              </a:rPr>
              <a:t>Dal in </a:t>
            </a:r>
            <a:r>
              <a:rPr lang="en-US" sz="1200" err="1">
                <a:cs typeface="Arial"/>
              </a:rPr>
              <a:t>zomermaanden</a:t>
            </a:r>
            <a:endParaRPr lang="en-US" err="1">
              <a:cs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3B6196-3F0C-C024-E908-63F60088F10F}"/>
              </a:ext>
            </a:extLst>
          </p:cNvPr>
          <p:cNvGrpSpPr/>
          <p:nvPr/>
        </p:nvGrpSpPr>
        <p:grpSpPr>
          <a:xfrm>
            <a:off x="1138466" y="1677747"/>
            <a:ext cx="513348" cy="3614400"/>
            <a:chOff x="898859" y="1410200"/>
            <a:chExt cx="513348" cy="320792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4C05103-6132-759A-1BE7-1AB3E416230A}"/>
                </a:ext>
              </a:extLst>
            </p:cNvPr>
            <p:cNvCxnSpPr/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606F4FA-4582-F28F-8557-62D677A0E05A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cs typeface="Arial"/>
                </a:rPr>
                <a:t>2016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36ED82-EA3C-5600-B7FA-C1854DC6D940}"/>
              </a:ext>
            </a:extLst>
          </p:cNvPr>
          <p:cNvGrpSpPr/>
          <p:nvPr/>
        </p:nvGrpSpPr>
        <p:grpSpPr>
          <a:xfrm>
            <a:off x="1920518" y="1677747"/>
            <a:ext cx="513348" cy="3614400"/>
            <a:chOff x="898859" y="1410200"/>
            <a:chExt cx="513348" cy="3207921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B37AF77-DE4F-5938-C5B5-71BE82A5F801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428662A-6463-4D6E-0187-3B6E2C1D9936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2017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115E3B-25CB-AEEE-2699-A552212C0C3C}"/>
              </a:ext>
            </a:extLst>
          </p:cNvPr>
          <p:cNvGrpSpPr/>
          <p:nvPr/>
        </p:nvGrpSpPr>
        <p:grpSpPr>
          <a:xfrm>
            <a:off x="2727837" y="1677746"/>
            <a:ext cx="513348" cy="3614400"/>
            <a:chOff x="898859" y="1410200"/>
            <a:chExt cx="513348" cy="320792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9EA895D-5B0A-1FA2-9893-DB08578755B8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8E7D985-10BF-42F7-2C3E-575CB40BAF1D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2018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D4FFD15-F6A7-BE16-AAE6-706A94B9F003}"/>
              </a:ext>
            </a:extLst>
          </p:cNvPr>
          <p:cNvGrpSpPr/>
          <p:nvPr/>
        </p:nvGrpSpPr>
        <p:grpSpPr>
          <a:xfrm>
            <a:off x="3535156" y="1677747"/>
            <a:ext cx="513348" cy="3614400"/>
            <a:chOff x="898859" y="1410200"/>
            <a:chExt cx="513348" cy="3207921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E6F0F3E-50D4-F3B9-B29F-7346B26FB792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39414B13-A252-0540-81EF-85C8751CB9DB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2019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9CB7CF-EA0A-B042-743A-B60CF6772A89}"/>
              </a:ext>
            </a:extLst>
          </p:cNvPr>
          <p:cNvGrpSpPr/>
          <p:nvPr/>
        </p:nvGrpSpPr>
        <p:grpSpPr>
          <a:xfrm>
            <a:off x="4317208" y="1677746"/>
            <a:ext cx="513348" cy="3614400"/>
            <a:chOff x="898859" y="1410200"/>
            <a:chExt cx="513348" cy="3207921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50D9337-59CE-FD32-3521-39B48295A518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C36EC479-7FB4-6F63-1926-105CDA86E2EF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2020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986FDDF-0A46-7234-F059-D38E0D4B5E64}"/>
              </a:ext>
            </a:extLst>
          </p:cNvPr>
          <p:cNvGrpSpPr/>
          <p:nvPr/>
        </p:nvGrpSpPr>
        <p:grpSpPr>
          <a:xfrm>
            <a:off x="5099262" y="1677747"/>
            <a:ext cx="513348" cy="3614400"/>
            <a:chOff x="898859" y="1410200"/>
            <a:chExt cx="513348" cy="320792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97DE874-12CE-6551-E121-D646C59B67D4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27A85A0-DB5F-EFD6-3E06-523F4ED2A2CC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2021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C55BC90-62C1-2AB8-11BA-AD91D3D0B65B}"/>
              </a:ext>
            </a:extLst>
          </p:cNvPr>
          <p:cNvGrpSpPr/>
          <p:nvPr/>
        </p:nvGrpSpPr>
        <p:grpSpPr>
          <a:xfrm>
            <a:off x="5891340" y="1677747"/>
            <a:ext cx="513348" cy="3614400"/>
            <a:chOff x="898859" y="1410200"/>
            <a:chExt cx="513348" cy="320792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504943F-1FE8-BFE1-39B1-C32BEBD62638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DA5DC9FE-AE01-06FA-F920-479C091CD730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2022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DFB6B8E-EA2D-551D-D979-DCDA281519A8}"/>
              </a:ext>
            </a:extLst>
          </p:cNvPr>
          <p:cNvGrpSpPr/>
          <p:nvPr/>
        </p:nvGrpSpPr>
        <p:grpSpPr>
          <a:xfrm>
            <a:off x="6696252" y="1677746"/>
            <a:ext cx="513348" cy="3614400"/>
            <a:chOff x="898859" y="1410200"/>
            <a:chExt cx="513348" cy="3207921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3BF2BC6-D4EE-78B1-5984-EAA07C0277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98EBCFF9-8FED-3BF1-179B-7AA0A922EFCC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4F45D6-4725-21CA-57C8-089E0882DD5E}"/>
              </a:ext>
            </a:extLst>
          </p:cNvPr>
          <p:cNvGrpSpPr/>
          <p:nvPr/>
        </p:nvGrpSpPr>
        <p:grpSpPr>
          <a:xfrm>
            <a:off x="7488332" y="1677747"/>
            <a:ext cx="513348" cy="3614400"/>
            <a:chOff x="898859" y="1410200"/>
            <a:chExt cx="513348" cy="3207921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6737948-7D01-021F-6685-D040B56D5407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46C7551-AF37-7F5C-329D-254E6C478AA3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2024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F91183E-F30F-B75B-1AB5-61C7A9D8B019}"/>
              </a:ext>
            </a:extLst>
          </p:cNvPr>
          <p:cNvGrpSpPr/>
          <p:nvPr/>
        </p:nvGrpSpPr>
        <p:grpSpPr>
          <a:xfrm>
            <a:off x="8303404" y="1677746"/>
            <a:ext cx="513348" cy="3614400"/>
            <a:chOff x="898859" y="1410200"/>
            <a:chExt cx="513348" cy="320792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F33FE23-7895-C0C4-3AFE-0A690456268F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0689F689-5081-A714-1535-75E50DDFD6F6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184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176F3-28CA-41EA-A778-A20D74A7C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42A2FC-3433-CB03-BD0E-0D587E4E7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774" y="1932772"/>
            <a:ext cx="8784566" cy="3625060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24393E2-F1C3-E8FB-DECA-CB3266ABB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B255A7-3927-6CA4-3AA8-D271F28725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46C7454-534F-10C6-F591-DFA68365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Arial Black"/>
              </a:rPr>
              <a:t>ACTIE 1: FLEXIBILITEIT </a:t>
            </a:r>
            <a:br>
              <a:rPr lang="nl-BE" dirty="0">
                <a:latin typeface="Arial Black"/>
                <a:cs typeface="Arial"/>
              </a:rPr>
            </a:br>
            <a:r>
              <a:rPr lang="nl-BE" sz="2000" i="1" dirty="0">
                <a:latin typeface="Arial"/>
                <a:cs typeface="Arial"/>
              </a:rPr>
              <a:t>WIJZIGING</a:t>
            </a:r>
            <a:r>
              <a:rPr lang="nl-BE" sz="2000" i="1" dirty="0">
                <a:latin typeface="+mn-lt"/>
                <a:sym typeface="Wingdings" panose="05000000000000000000" pitchFamily="2" charset="2"/>
              </a:rPr>
              <a:t> OPERATIONEEL MODEL WKK</a:t>
            </a:r>
            <a:endParaRPr lang="en-US" sz="2000" i="1">
              <a:latin typeface="+mn-lt"/>
              <a:cs typeface="Arial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CFDA430-11BF-0173-C77B-FAC8D7D9E250}"/>
              </a:ext>
            </a:extLst>
          </p:cNvPr>
          <p:cNvSpPr/>
          <p:nvPr/>
        </p:nvSpPr>
        <p:spPr>
          <a:xfrm>
            <a:off x="415504" y="2584928"/>
            <a:ext cx="2476232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cs typeface="Arial"/>
              </a:rPr>
              <a:t>25% </a:t>
            </a:r>
            <a:r>
              <a:rPr lang="en-US" sz="1200" b="1" dirty="0" err="1">
                <a:cs typeface="Arial"/>
              </a:rPr>
              <a:t>meer</a:t>
            </a:r>
            <a:r>
              <a:rPr lang="en-US" sz="1200" b="1" dirty="0">
                <a:cs typeface="Arial"/>
              </a:rPr>
              <a:t> start/stops </a:t>
            </a:r>
            <a:br>
              <a:rPr lang="en-US" sz="1200" dirty="0">
                <a:cs typeface="Arial"/>
              </a:rPr>
            </a:br>
            <a:r>
              <a:rPr lang="en-US" sz="1200" dirty="0">
                <a:cs typeface="Arial"/>
              </a:rPr>
              <a:t>in 10 </a:t>
            </a:r>
            <a:r>
              <a:rPr lang="en-US" sz="1200" dirty="0" err="1">
                <a:cs typeface="Arial"/>
              </a:rPr>
              <a:t>jaar</a:t>
            </a:r>
            <a:r>
              <a:rPr lang="en-US" sz="1200" dirty="0">
                <a:cs typeface="Arial"/>
              </a:rPr>
              <a:t> </a:t>
            </a:r>
            <a:r>
              <a:rPr lang="en-US" sz="1200" dirty="0" err="1">
                <a:cs typeface="Arial"/>
              </a:rPr>
              <a:t>tijd</a:t>
            </a:r>
            <a:endParaRPr lang="en-US" sz="1200" dirty="0">
              <a:cs typeface="Arial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1F01010-0DE8-CD23-7AA6-B865FFB60846}"/>
              </a:ext>
            </a:extLst>
          </p:cNvPr>
          <p:cNvSpPr/>
          <p:nvPr/>
        </p:nvSpPr>
        <p:spPr>
          <a:xfrm>
            <a:off x="415504" y="3637691"/>
            <a:ext cx="2476232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err="1">
                <a:cs typeface="Arial"/>
              </a:rPr>
              <a:t>Seizoensgebondenheid</a:t>
            </a:r>
            <a:r>
              <a:rPr lang="en-US" sz="1200">
                <a:cs typeface="Arial"/>
              </a:rPr>
              <a:t> </a:t>
            </a:r>
            <a:endParaRPr lang="en-US" err="1">
              <a:cs typeface="Arial"/>
            </a:endParaRPr>
          </a:p>
          <a:p>
            <a:pPr algn="ctr"/>
            <a:br>
              <a:rPr lang="en-US" sz="1200">
                <a:cs typeface="Arial"/>
              </a:rPr>
            </a:br>
            <a:r>
              <a:rPr lang="en-US" sz="1200">
                <a:cs typeface="Arial"/>
              </a:rPr>
              <a:t>Meer start/stops = </a:t>
            </a:r>
            <a:r>
              <a:rPr lang="en-US" sz="1200" err="1">
                <a:cs typeface="Arial"/>
              </a:rPr>
              <a:t>flexibiliteit</a:t>
            </a:r>
            <a:r>
              <a:rPr lang="en-US" sz="1200">
                <a:cs typeface="Arial"/>
              </a:rPr>
              <a:t> </a:t>
            </a:r>
            <a:r>
              <a:rPr lang="en-US" sz="1200" err="1">
                <a:cs typeface="Arial"/>
              </a:rPr>
              <a:t>nodig</a:t>
            </a:r>
            <a:r>
              <a:rPr lang="en-US" sz="1200">
                <a:cs typeface="Arial"/>
              </a:rPr>
              <a:t> in de </a:t>
            </a:r>
            <a:r>
              <a:rPr lang="en-US" sz="1200" err="1">
                <a:cs typeface="Arial"/>
              </a:rPr>
              <a:t>zomermaanden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CCEE75B-B41A-3057-5D6B-EC14363AE211}"/>
              </a:ext>
            </a:extLst>
          </p:cNvPr>
          <p:cNvGrpSpPr/>
          <p:nvPr/>
        </p:nvGrpSpPr>
        <p:grpSpPr>
          <a:xfrm>
            <a:off x="4135139" y="1440240"/>
            <a:ext cx="513348" cy="3632400"/>
            <a:chOff x="898859" y="1410200"/>
            <a:chExt cx="513348" cy="3207921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EB95DD34-AA12-87F8-CEFE-07847F829991}"/>
                </a:ext>
              </a:extLst>
            </p:cNvPr>
            <p:cNvCxnSpPr/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A465A87-51D8-8BFE-6387-47A8833F6933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cs typeface="Arial"/>
                </a:rPr>
                <a:t>2016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238DEAE-2BAC-6E52-E3B1-81B7E2A86FE7}"/>
              </a:ext>
            </a:extLst>
          </p:cNvPr>
          <p:cNvGrpSpPr/>
          <p:nvPr/>
        </p:nvGrpSpPr>
        <p:grpSpPr>
          <a:xfrm>
            <a:off x="4924144" y="1438167"/>
            <a:ext cx="513348" cy="3632400"/>
            <a:chOff x="898859" y="1410200"/>
            <a:chExt cx="513348" cy="3207921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E0593E2-1824-579E-3704-F0F52EEC3787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78D8B30F-2EB6-BFFC-3364-ADBE8786CA5B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 dirty="0">
                  <a:cs typeface="Arial"/>
                </a:rPr>
                <a:t>2017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339E3B0-0A8E-3F1F-2977-7F974508F649}"/>
              </a:ext>
            </a:extLst>
          </p:cNvPr>
          <p:cNvGrpSpPr/>
          <p:nvPr/>
        </p:nvGrpSpPr>
        <p:grpSpPr>
          <a:xfrm>
            <a:off x="5658496" y="1440239"/>
            <a:ext cx="513348" cy="3632400"/>
            <a:chOff x="898859" y="1410200"/>
            <a:chExt cx="513348" cy="3207921"/>
          </a:xfrm>
        </p:grpSpPr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4D0ADF18-4D8A-53B2-0EB7-1729261C2705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CEF8EF4-E8E3-1FE6-1B66-F17CF7129978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 dirty="0">
                  <a:cs typeface="Arial"/>
                </a:rPr>
                <a:t>2018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9E216A4-E845-CC57-82D1-1368F3F471E5}"/>
              </a:ext>
            </a:extLst>
          </p:cNvPr>
          <p:cNvGrpSpPr/>
          <p:nvPr/>
        </p:nvGrpSpPr>
        <p:grpSpPr>
          <a:xfrm>
            <a:off x="6427609" y="1440240"/>
            <a:ext cx="513348" cy="3632400"/>
            <a:chOff x="898859" y="1410200"/>
            <a:chExt cx="513348" cy="3207921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3F48830-8B64-72A0-0D1E-E4FB79C2333D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9D60B24C-6680-CBC4-796D-146886B7A077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 dirty="0">
                  <a:cs typeface="Arial"/>
                </a:rPr>
                <a:t>2019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26DE42F-F2DF-57E8-7C26-43A224D9903F}"/>
              </a:ext>
            </a:extLst>
          </p:cNvPr>
          <p:cNvGrpSpPr/>
          <p:nvPr/>
        </p:nvGrpSpPr>
        <p:grpSpPr>
          <a:xfrm>
            <a:off x="7176232" y="1440239"/>
            <a:ext cx="513348" cy="3632400"/>
            <a:chOff x="898859" y="1410200"/>
            <a:chExt cx="513348" cy="3207921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07E3E76-A04B-2C1E-8848-42DA797092F4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C0E4012E-DF26-1311-9412-DC896FA5114F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2020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33CCC2E-C80D-9B7F-153F-1597EB8F3624}"/>
              </a:ext>
            </a:extLst>
          </p:cNvPr>
          <p:cNvGrpSpPr/>
          <p:nvPr/>
        </p:nvGrpSpPr>
        <p:grpSpPr>
          <a:xfrm>
            <a:off x="7948019" y="1440240"/>
            <a:ext cx="513348" cy="3632400"/>
            <a:chOff x="898859" y="1410200"/>
            <a:chExt cx="513348" cy="3207921"/>
          </a:xfrm>
        </p:grpSpPr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B233DCD7-D76F-729C-D33B-D99FC6AB1DC8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C773BF60-2A65-07E6-DD43-91DDA52B3236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2021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0592DE3-0989-A752-C7A5-B4E1DE9CC553}"/>
              </a:ext>
            </a:extLst>
          </p:cNvPr>
          <p:cNvGrpSpPr/>
          <p:nvPr/>
        </p:nvGrpSpPr>
        <p:grpSpPr>
          <a:xfrm>
            <a:off x="8706299" y="1440240"/>
            <a:ext cx="513348" cy="3632400"/>
            <a:chOff x="898859" y="1410200"/>
            <a:chExt cx="513348" cy="3207921"/>
          </a:xfrm>
        </p:grpSpPr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612762B-40B8-43E6-389A-A8A6E2AA22D7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856CF078-BE46-7DF3-7C22-26C404545583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 dirty="0">
                  <a:cs typeface="Arial"/>
                </a:rPr>
                <a:t>2022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AA64EE6-5D5C-AE6A-6C09-B12629B22806}"/>
              </a:ext>
            </a:extLst>
          </p:cNvPr>
          <p:cNvGrpSpPr/>
          <p:nvPr/>
        </p:nvGrpSpPr>
        <p:grpSpPr>
          <a:xfrm>
            <a:off x="9464076" y="1440239"/>
            <a:ext cx="513348" cy="3632400"/>
            <a:chOff x="898859" y="1410200"/>
            <a:chExt cx="513348" cy="3207921"/>
          </a:xfrm>
        </p:grpSpPr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91A03A9-61FB-865F-D2EF-F609BC4E86CD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37538DE1-A64E-31FD-3527-B6131ACBFDC9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2023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1719BAE-DE5D-CC97-955B-F8830639E6A1}"/>
              </a:ext>
            </a:extLst>
          </p:cNvPr>
          <p:cNvGrpSpPr/>
          <p:nvPr/>
        </p:nvGrpSpPr>
        <p:grpSpPr>
          <a:xfrm>
            <a:off x="10236735" y="1440240"/>
            <a:ext cx="513348" cy="3632400"/>
            <a:chOff x="898859" y="1410200"/>
            <a:chExt cx="513348" cy="3207921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A4D2CDB2-7AB9-725B-E861-824D553C7F83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E45D387C-87D8-8B63-5D54-543E78FB46D7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 dirty="0">
                  <a:cs typeface="Arial"/>
                </a:rPr>
                <a:t>2024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F244B47-709F-4763-8AD4-013D3CF7BB7E}"/>
              </a:ext>
            </a:extLst>
          </p:cNvPr>
          <p:cNvGrpSpPr/>
          <p:nvPr/>
        </p:nvGrpSpPr>
        <p:grpSpPr>
          <a:xfrm>
            <a:off x="11014199" y="1440239"/>
            <a:ext cx="513348" cy="3632400"/>
            <a:chOff x="898859" y="1410200"/>
            <a:chExt cx="513348" cy="3207921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36979D16-F2A3-CC45-38D2-77276FDBC7BC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1ACC1EA4-B1E0-582B-5698-BEFD5070BB6B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51F3C-8274-7857-D832-082BFB1BB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2210263-0912-4EE9-A5A0-554FEDDBAB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887442"/>
              </p:ext>
            </p:extLst>
          </p:nvPr>
        </p:nvGraphicFramePr>
        <p:xfrm>
          <a:off x="282148" y="1714811"/>
          <a:ext cx="8814227" cy="3542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998C7611-53F9-A801-5412-C5E071C0B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5495925"/>
            <a:ext cx="6343650" cy="1362710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6B37D5C-6BAB-D124-B3FC-3940DB748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17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C01DC6-B195-EC40-B0F4-A89F967F53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903092A-B5A8-D1F8-162B-C34CC5D9E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>
                <a:latin typeface="Arial Black"/>
                <a:cs typeface="Arial"/>
              </a:rPr>
            </a:br>
            <a:r>
              <a:rPr lang="nl-BE" sz="2000" i="1">
                <a:latin typeface="Arial"/>
                <a:cs typeface="Arial"/>
              </a:rPr>
              <a:t>WIJZIGING OPERATIONEEL MODEL WKK</a:t>
            </a:r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48C941-78B3-8727-CB7E-C842B5889466}"/>
              </a:ext>
            </a:extLst>
          </p:cNvPr>
          <p:cNvSpPr/>
          <p:nvPr/>
        </p:nvSpPr>
        <p:spPr>
          <a:xfrm>
            <a:off x="9496132" y="2345382"/>
            <a:ext cx="2476232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cs typeface="Arial"/>
              </a:rPr>
              <a:t>33% minder </a:t>
            </a:r>
            <a:r>
              <a:rPr lang="en-US" sz="1200" b="1" dirty="0" err="1">
                <a:cs typeface="Arial"/>
              </a:rPr>
              <a:t>productie</a:t>
            </a:r>
            <a:br>
              <a:rPr lang="en-US" sz="1200" dirty="0">
                <a:cs typeface="Arial"/>
              </a:rPr>
            </a:br>
            <a:r>
              <a:rPr lang="en-US" sz="1200" dirty="0" err="1">
                <a:cs typeface="Arial"/>
              </a:rPr>
              <a:t>Tijdens</a:t>
            </a:r>
            <a:r>
              <a:rPr lang="en-US" sz="1200" dirty="0">
                <a:cs typeface="Arial"/>
              </a:rPr>
              <a:t> de </a:t>
            </a:r>
            <a:r>
              <a:rPr lang="en-US" sz="1200" dirty="0" err="1">
                <a:cs typeface="Arial"/>
              </a:rPr>
              <a:t>beschikbare</a:t>
            </a:r>
            <a:r>
              <a:rPr lang="en-US" sz="1200" dirty="0">
                <a:cs typeface="Arial"/>
              </a:rPr>
              <a:t> </a:t>
            </a:r>
            <a:r>
              <a:rPr lang="en-US" sz="1200" dirty="0" err="1">
                <a:cs typeface="Arial"/>
              </a:rPr>
              <a:t>tijd</a:t>
            </a:r>
            <a:endParaRPr lang="en-US" sz="1200" dirty="0">
              <a:cs typeface="Arial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D5A7186-B90E-90EF-AD29-15764063ABFB}"/>
              </a:ext>
            </a:extLst>
          </p:cNvPr>
          <p:cNvSpPr/>
          <p:nvPr/>
        </p:nvSpPr>
        <p:spPr>
          <a:xfrm>
            <a:off x="9902572" y="3305180"/>
            <a:ext cx="168656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cs typeface="Arial"/>
              </a:rPr>
              <a:t>Door</a:t>
            </a:r>
            <a:r>
              <a:rPr lang="en-US" sz="1000" b="1">
                <a:cs typeface="Arial"/>
              </a:rPr>
              <a:t> </a:t>
            </a:r>
            <a:br>
              <a:rPr lang="en-US" sz="1000">
                <a:cs typeface="Arial"/>
              </a:rPr>
            </a:br>
            <a:r>
              <a:rPr lang="en-US" sz="1000" err="1">
                <a:cs typeface="Arial"/>
              </a:rPr>
              <a:t>verhoogde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lastmodulaties</a:t>
            </a:r>
            <a:endParaRPr lang="en-US" sz="1000">
              <a:cs typeface="Arial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E7243C0-96C4-4B12-5887-8456767B9B6C}"/>
              </a:ext>
            </a:extLst>
          </p:cNvPr>
          <p:cNvSpPr/>
          <p:nvPr/>
        </p:nvSpPr>
        <p:spPr>
          <a:xfrm>
            <a:off x="9890968" y="4264978"/>
            <a:ext cx="168656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dirty="0">
                <a:cs typeface="Arial"/>
              </a:rPr>
              <a:t>Door </a:t>
            </a:r>
            <a:r>
              <a:rPr lang="en-US" sz="1000" dirty="0" err="1">
                <a:cs typeface="Arial"/>
              </a:rPr>
              <a:t>economische</a:t>
            </a:r>
            <a:r>
              <a:rPr lang="en-US" sz="1000" dirty="0">
                <a:cs typeface="Arial"/>
              </a:rPr>
              <a:t> </a:t>
            </a:r>
            <a:r>
              <a:rPr lang="en-US" sz="1000" dirty="0" err="1">
                <a:cs typeface="Arial"/>
              </a:rPr>
              <a:t>stilstanden</a:t>
            </a:r>
            <a:r>
              <a:rPr lang="en-US" sz="1000" dirty="0">
                <a:cs typeface="Arial"/>
              </a:rPr>
              <a:t> </a:t>
            </a:r>
            <a:r>
              <a:rPr lang="en-US" sz="1000" dirty="0" err="1">
                <a:cs typeface="Arial"/>
              </a:rPr>
              <a:t>bij</a:t>
            </a:r>
            <a:r>
              <a:rPr lang="en-US" sz="1000" dirty="0">
                <a:cs typeface="Arial"/>
              </a:rPr>
              <a:t> </a:t>
            </a:r>
            <a:r>
              <a:rPr lang="en-US" sz="1000" dirty="0" err="1">
                <a:cs typeface="Arial"/>
              </a:rPr>
              <a:t>klanten</a:t>
            </a:r>
            <a:endParaRPr lang="en-US" sz="1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43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3C1258B-397D-4662-BF63-BC5D587B1A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7923534"/>
              </p:ext>
            </p:extLst>
          </p:nvPr>
        </p:nvGraphicFramePr>
        <p:xfrm>
          <a:off x="3046730" y="1943518"/>
          <a:ext cx="8882166" cy="3511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9F0A563-5A91-D141-B5F1-309F751829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963" b="32862"/>
          <a:stretch>
            <a:fillRect/>
          </a:stretch>
        </p:blipFill>
        <p:spPr>
          <a:xfrm>
            <a:off x="4305935" y="5749469"/>
            <a:ext cx="6384290" cy="648001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760644-00AC-E5C2-1C8D-3767279C3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18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AF62F7-3D3E-5D27-115E-77C918F46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428B7FE-4569-C6BC-5C3C-D50C5038D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>
                <a:latin typeface="Arial Black"/>
                <a:cs typeface="Arial"/>
              </a:rPr>
            </a:br>
            <a:r>
              <a:rPr lang="nl-BE" sz="2000" i="1">
                <a:latin typeface="Arial"/>
                <a:cs typeface="Arial"/>
              </a:rPr>
              <a:t>WIJZIGING</a:t>
            </a:r>
            <a:r>
              <a:rPr lang="nl-BE" sz="2000" i="1">
                <a:latin typeface="Arial"/>
                <a:cs typeface="Arial"/>
                <a:sym typeface="Wingdings" panose="05000000000000000000" pitchFamily="2" charset="2"/>
              </a:rPr>
              <a:t> OPERATIONEEL MODEL WKK</a:t>
            </a:r>
            <a:endParaRPr lang="en-US" sz="2000" i="1">
              <a:latin typeface="Arial"/>
              <a:cs typeface="Arial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DD98330-E7B8-2E95-A957-A04D9871794E}"/>
              </a:ext>
            </a:extLst>
          </p:cNvPr>
          <p:cNvSpPr/>
          <p:nvPr/>
        </p:nvSpPr>
        <p:spPr>
          <a:xfrm>
            <a:off x="263104" y="1883888"/>
            <a:ext cx="2476232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cs typeface="Arial"/>
              </a:rPr>
              <a:t>3% minder “</a:t>
            </a:r>
            <a:r>
              <a:rPr lang="en-US" sz="1200" b="1" dirty="0" err="1">
                <a:cs typeface="Arial"/>
              </a:rPr>
              <a:t>rendabiliteit</a:t>
            </a:r>
            <a:r>
              <a:rPr lang="en-US" sz="1200" dirty="0">
                <a:cs typeface="Arial"/>
              </a:rPr>
              <a:t>”  </a:t>
            </a:r>
            <a:br>
              <a:rPr lang="en-US" sz="1200" dirty="0">
                <a:cs typeface="Arial"/>
              </a:rPr>
            </a:br>
            <a:r>
              <a:rPr lang="en-US" sz="1200" dirty="0">
                <a:cs typeface="Arial"/>
              </a:rPr>
              <a:t>ten </a:t>
            </a:r>
            <a:r>
              <a:rPr lang="en-US" sz="1200" dirty="0" err="1">
                <a:cs typeface="Arial"/>
              </a:rPr>
              <a:t>gevolge</a:t>
            </a:r>
            <a:r>
              <a:rPr lang="en-US" sz="1200" dirty="0">
                <a:cs typeface="Arial"/>
              </a:rPr>
              <a:t> van </a:t>
            </a:r>
            <a:br>
              <a:rPr lang="en-US" sz="1200" dirty="0">
                <a:cs typeface="Arial"/>
              </a:rPr>
            </a:br>
            <a:r>
              <a:rPr lang="en-US" sz="1200" dirty="0" err="1">
                <a:cs typeface="Arial"/>
              </a:rPr>
              <a:t>verhoogd</a:t>
            </a:r>
            <a:r>
              <a:rPr lang="en-US" sz="1200" dirty="0">
                <a:cs typeface="Arial"/>
              </a:rPr>
              <a:t> </a:t>
            </a:r>
            <a:r>
              <a:rPr lang="en-US" sz="1200" dirty="0" err="1">
                <a:cs typeface="Arial"/>
              </a:rPr>
              <a:t>aantal</a:t>
            </a:r>
            <a:r>
              <a:rPr lang="en-US" sz="1200" dirty="0">
                <a:cs typeface="Arial"/>
              </a:rPr>
              <a:t> </a:t>
            </a:r>
            <a:r>
              <a:rPr lang="en-US" sz="1200" dirty="0" err="1">
                <a:cs typeface="Arial"/>
              </a:rPr>
              <a:t>lastmodulaties</a:t>
            </a:r>
            <a:endParaRPr lang="en-US" sz="1200" dirty="0">
              <a:cs typeface="Arial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2DF79F2-85FA-885A-0AD3-89DD48EBB97D}"/>
              </a:ext>
            </a:extLst>
          </p:cNvPr>
          <p:cNvSpPr/>
          <p:nvPr/>
        </p:nvSpPr>
        <p:spPr>
          <a:xfrm>
            <a:off x="263104" y="2896011"/>
            <a:ext cx="2476232" cy="235270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err="1">
                <a:cs typeface="Arial"/>
              </a:rPr>
              <a:t>Sterke</a:t>
            </a:r>
            <a:r>
              <a:rPr lang="en-US" sz="1200" b="1">
                <a:cs typeface="Arial"/>
              </a:rPr>
              <a:t> </a:t>
            </a:r>
            <a:r>
              <a:rPr lang="en-US" sz="1200" b="1" err="1">
                <a:cs typeface="Arial"/>
              </a:rPr>
              <a:t>seizoensgebondenheid</a:t>
            </a:r>
            <a:r>
              <a:rPr lang="en-US" sz="1200">
                <a:cs typeface="Arial"/>
              </a:rPr>
              <a:t> </a:t>
            </a:r>
            <a:endParaRPr lang="en-US" err="1">
              <a:cs typeface="Arial"/>
            </a:endParaRPr>
          </a:p>
          <a:p>
            <a:pPr algn="ctr"/>
            <a:endParaRPr lang="en-US" sz="1200">
              <a:cs typeface="Arial"/>
            </a:endParaRPr>
          </a:p>
          <a:p>
            <a:pPr marL="171450" indent="-171450" algn="ctr">
              <a:buFont typeface="Wingdings"/>
              <a:buChar char="§"/>
            </a:pPr>
            <a:r>
              <a:rPr lang="en-US" sz="1200">
                <a:cs typeface="Arial"/>
              </a:rPr>
              <a:t>Hoge </a:t>
            </a:r>
            <a:r>
              <a:rPr lang="en-US" sz="1200" err="1">
                <a:cs typeface="Arial"/>
              </a:rPr>
              <a:t>usefactor</a:t>
            </a:r>
            <a:r>
              <a:rPr lang="en-US" sz="1200">
                <a:cs typeface="Arial"/>
              </a:rPr>
              <a:t> in de </a:t>
            </a:r>
            <a:r>
              <a:rPr lang="en-US" sz="1200" err="1">
                <a:cs typeface="Arial"/>
              </a:rPr>
              <a:t>wintermaanden</a:t>
            </a:r>
          </a:p>
          <a:p>
            <a:pPr marL="171450" indent="-171450" algn="ctr">
              <a:buFont typeface="Wingdings"/>
              <a:buChar char="§"/>
            </a:pPr>
            <a:r>
              <a:rPr lang="en-US" sz="1200">
                <a:cs typeface="Arial"/>
              </a:rPr>
              <a:t>Lage </a:t>
            </a:r>
            <a:r>
              <a:rPr lang="en-US" sz="1200" err="1">
                <a:cs typeface="Arial"/>
              </a:rPr>
              <a:t>usefactor</a:t>
            </a:r>
            <a:r>
              <a:rPr lang="en-US" sz="1200">
                <a:cs typeface="Arial"/>
              </a:rPr>
              <a:t> in de </a:t>
            </a:r>
            <a:r>
              <a:rPr lang="en-US" sz="1200" err="1">
                <a:cs typeface="Arial"/>
              </a:rPr>
              <a:t>zomermaanden</a:t>
            </a:r>
            <a:br>
              <a:rPr lang="en-US" sz="1200">
                <a:cs typeface="Arial"/>
              </a:rPr>
            </a:br>
            <a:br>
              <a:rPr lang="en-US" sz="1200">
                <a:cs typeface="Arial"/>
              </a:rPr>
            </a:br>
            <a:r>
              <a:rPr lang="en-US" sz="1200" b="1" err="1">
                <a:cs typeface="Arial"/>
              </a:rPr>
              <a:t>Flexibiliteit</a:t>
            </a:r>
            <a:r>
              <a:rPr lang="en-US" sz="1200" b="1">
                <a:cs typeface="Arial"/>
              </a:rPr>
              <a:t> </a:t>
            </a:r>
            <a:r>
              <a:rPr lang="en-US" sz="1200" err="1">
                <a:cs typeface="Arial"/>
              </a:rPr>
              <a:t>wordt</a:t>
            </a:r>
            <a:r>
              <a:rPr lang="en-US" sz="1200">
                <a:cs typeface="Arial"/>
              </a:rPr>
              <a:t> </a:t>
            </a:r>
            <a:r>
              <a:rPr lang="en-US" sz="1200" err="1">
                <a:cs typeface="Arial"/>
              </a:rPr>
              <a:t>meer</a:t>
            </a:r>
            <a:r>
              <a:rPr lang="en-US" sz="1200">
                <a:cs typeface="Arial"/>
              </a:rPr>
              <a:t> </a:t>
            </a:r>
            <a:r>
              <a:rPr lang="en-US" sz="1200" err="1">
                <a:cs typeface="Arial"/>
              </a:rPr>
              <a:t>en</a:t>
            </a:r>
            <a:r>
              <a:rPr lang="en-US" sz="1200">
                <a:cs typeface="Arial"/>
              </a:rPr>
              <a:t> </a:t>
            </a:r>
            <a:r>
              <a:rPr lang="en-US" sz="1200" err="1">
                <a:cs typeface="Arial"/>
              </a:rPr>
              <a:t>meer</a:t>
            </a:r>
            <a:r>
              <a:rPr lang="en-US" sz="1200">
                <a:cs typeface="Arial"/>
              </a:rPr>
              <a:t> </a:t>
            </a:r>
            <a:r>
              <a:rPr lang="en-US" sz="1200" err="1">
                <a:cs typeface="Arial"/>
              </a:rPr>
              <a:t>belangrijk</a:t>
            </a:r>
            <a:endParaRPr lang="en-US" sz="1200">
              <a:cs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E73386-5788-CDBD-0B74-E26C1B373060}"/>
              </a:ext>
            </a:extLst>
          </p:cNvPr>
          <p:cNvGrpSpPr/>
          <p:nvPr/>
        </p:nvGrpSpPr>
        <p:grpSpPr>
          <a:xfrm>
            <a:off x="4010044" y="1440240"/>
            <a:ext cx="513348" cy="3624698"/>
            <a:chOff x="898859" y="1410200"/>
            <a:chExt cx="513348" cy="3207921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313E4CB-3252-D01E-24E0-425C15E5B0A3}"/>
                </a:ext>
              </a:extLst>
            </p:cNvPr>
            <p:cNvCxnSpPr/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F66BE15-A36E-ED68-C516-B2CEC1D45FE0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cs typeface="Arial"/>
                </a:rPr>
                <a:t>2016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278DF1-E810-DD7D-A31D-0883D71BCB8B}"/>
              </a:ext>
            </a:extLst>
          </p:cNvPr>
          <p:cNvGrpSpPr/>
          <p:nvPr/>
        </p:nvGrpSpPr>
        <p:grpSpPr>
          <a:xfrm>
            <a:off x="4809817" y="1440240"/>
            <a:ext cx="513348" cy="3624698"/>
            <a:chOff x="898859" y="1410200"/>
            <a:chExt cx="513348" cy="320792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F6AE6D-DC8E-0D91-E00D-705D2A13358D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5A030B9-3A81-EC87-6108-56D2014705C7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2017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FD644E-2F08-6B7A-3E56-DF547BAF5884}"/>
              </a:ext>
            </a:extLst>
          </p:cNvPr>
          <p:cNvGrpSpPr/>
          <p:nvPr/>
        </p:nvGrpSpPr>
        <p:grpSpPr>
          <a:xfrm>
            <a:off x="5601525" y="1440239"/>
            <a:ext cx="513348" cy="3624698"/>
            <a:chOff x="898859" y="1410200"/>
            <a:chExt cx="513348" cy="3207921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B73623B-F081-859B-3A60-F3205FBDDC53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26ACC34-3C01-4AAF-6271-264A26C6DBE8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2018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D7294ED-85A6-20EC-37FC-40177F07D658}"/>
              </a:ext>
            </a:extLst>
          </p:cNvPr>
          <p:cNvGrpSpPr/>
          <p:nvPr/>
        </p:nvGrpSpPr>
        <p:grpSpPr>
          <a:xfrm>
            <a:off x="6394133" y="1440240"/>
            <a:ext cx="513348" cy="3624698"/>
            <a:chOff x="898859" y="1410200"/>
            <a:chExt cx="513348" cy="3207921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DE435C2-45F6-D61B-3B20-985B43039080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385BDA7C-2175-277F-AFF8-885F208D7D3F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2019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319CB1E-352C-63C2-BFAF-4B92DD74E0DA}"/>
              </a:ext>
            </a:extLst>
          </p:cNvPr>
          <p:cNvGrpSpPr/>
          <p:nvPr/>
        </p:nvGrpSpPr>
        <p:grpSpPr>
          <a:xfrm>
            <a:off x="7185709" y="1440239"/>
            <a:ext cx="513348" cy="3624698"/>
            <a:chOff x="898859" y="1410200"/>
            <a:chExt cx="513348" cy="3207921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78FA3F-4D48-57F3-AEAB-49955E220905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2AD758EB-1F11-38B8-2CB0-55024358BA7A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2020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FF7331A-AC36-274E-8D2A-CB137F8F63A1}"/>
              </a:ext>
            </a:extLst>
          </p:cNvPr>
          <p:cNvGrpSpPr/>
          <p:nvPr/>
        </p:nvGrpSpPr>
        <p:grpSpPr>
          <a:xfrm>
            <a:off x="7958766" y="1440240"/>
            <a:ext cx="513348" cy="3624698"/>
            <a:chOff x="898859" y="1410200"/>
            <a:chExt cx="513348" cy="3207921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F0D527F-9EDD-9031-C054-71BD6ED71867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9A0764F-F034-1C51-F9F6-AE40697019CF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2021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E1A6A5C-777E-21FC-4468-8047D10D1159}"/>
              </a:ext>
            </a:extLst>
          </p:cNvPr>
          <p:cNvGrpSpPr/>
          <p:nvPr/>
        </p:nvGrpSpPr>
        <p:grpSpPr>
          <a:xfrm>
            <a:off x="8760633" y="1440240"/>
            <a:ext cx="513348" cy="3624698"/>
            <a:chOff x="898859" y="1410200"/>
            <a:chExt cx="513348" cy="3207921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7B59AB1-E5F3-3E29-0C9F-4C98F74C2B24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EE4F0321-CFE0-4462-A191-725C52C9AD07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2022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A3367BA-6F10-95F1-B6B5-E118B4A0D911}"/>
              </a:ext>
            </a:extLst>
          </p:cNvPr>
          <p:cNvGrpSpPr/>
          <p:nvPr/>
        </p:nvGrpSpPr>
        <p:grpSpPr>
          <a:xfrm>
            <a:off x="9552473" y="1440239"/>
            <a:ext cx="513348" cy="3624698"/>
            <a:chOff x="898859" y="1410200"/>
            <a:chExt cx="513348" cy="3207921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568B3BF7-EE5A-F841-CF06-244C21C1A980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CFF2371A-5857-228B-2BB1-98E8BDBA074A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2023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A985039-9DD0-732B-0FC4-26553DF59CED}"/>
              </a:ext>
            </a:extLst>
          </p:cNvPr>
          <p:cNvGrpSpPr/>
          <p:nvPr/>
        </p:nvGrpSpPr>
        <p:grpSpPr>
          <a:xfrm>
            <a:off x="10344817" y="1440240"/>
            <a:ext cx="513348" cy="3624698"/>
            <a:chOff x="898859" y="1410200"/>
            <a:chExt cx="513348" cy="3207921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2048A66-E3F0-776C-02E7-477B1B254A80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7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DE30BFEE-61F8-B870-7AE9-1036B1903B64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2024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D0BBC4-1AE5-D6DC-C2F8-3CE5033A9ABD}"/>
              </a:ext>
            </a:extLst>
          </p:cNvPr>
          <p:cNvGrpSpPr/>
          <p:nvPr/>
        </p:nvGrpSpPr>
        <p:grpSpPr>
          <a:xfrm>
            <a:off x="11147453" y="1440239"/>
            <a:ext cx="513348" cy="3624698"/>
            <a:chOff x="898859" y="1410200"/>
            <a:chExt cx="513348" cy="3207921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8B019ED-A2BC-E77B-6CBF-20EA268776C5}"/>
                </a:ext>
              </a:extLst>
            </p:cNvPr>
            <p:cNvCxnSpPr>
              <a:cxnSpLocks/>
            </p:cNvCxnSpPr>
            <p:nvPr/>
          </p:nvCxnSpPr>
          <p:spPr>
            <a:xfrm>
              <a:off x="1147012" y="1718511"/>
              <a:ext cx="2007" cy="2899610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4DCEF9F5-08B2-AB4E-EF1A-7784F38917C0}"/>
                </a:ext>
              </a:extLst>
            </p:cNvPr>
            <p:cNvSpPr/>
            <p:nvPr/>
          </p:nvSpPr>
          <p:spPr>
            <a:xfrm>
              <a:off x="898859" y="1410200"/>
              <a:ext cx="513348" cy="31282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000">
                  <a:cs typeface="Arial"/>
                </a:rPr>
                <a:t>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42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7CA0265-CA7B-EFB5-910F-FFF266933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19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50E3B6-2AEA-1B35-E83D-FBD76B47D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B4D649D-AF53-22AB-CA2B-31400648A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>
                <a:latin typeface="Arial Black"/>
              </a:rPr>
            </a:br>
            <a:r>
              <a:rPr lang="nl-BE" sz="2000" i="1">
                <a:latin typeface="Arial"/>
                <a:cs typeface="Arial"/>
              </a:rPr>
              <a:t>WIJZIGING</a:t>
            </a:r>
            <a:r>
              <a:rPr lang="nl-BE" sz="2000" i="1">
                <a:latin typeface="Arial"/>
                <a:cs typeface="Arial"/>
                <a:sym typeface="Wingdings" panose="05000000000000000000" pitchFamily="2" charset="2"/>
              </a:rPr>
              <a:t> MODUS WKK &lt; &gt; OCGT</a:t>
            </a:r>
            <a:endParaRPr lang="en-US" sz="2000" i="1">
              <a:latin typeface="Arial"/>
              <a:cs typeface="Arial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2A69060-A9A8-E361-93B9-FDE327EA47BF}"/>
              </a:ext>
            </a:extLst>
          </p:cNvPr>
          <p:cNvSpPr/>
          <p:nvPr/>
        </p:nvSpPr>
        <p:spPr>
          <a:xfrm>
            <a:off x="9667665" y="2034050"/>
            <a:ext cx="2293916" cy="72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/>
              <a:t>Stoomvraag</a:t>
            </a:r>
            <a:endParaRPr lang="en-US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E5ACA6D6-B0C9-7046-315C-BE68046A660D}"/>
              </a:ext>
            </a:extLst>
          </p:cNvPr>
          <p:cNvSpPr/>
          <p:nvPr/>
        </p:nvSpPr>
        <p:spPr>
          <a:xfrm>
            <a:off x="6886860" y="2034050"/>
            <a:ext cx="2293916" cy="72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/>
              <a:t>Elektriciteitsmarkt</a:t>
            </a:r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448E2AB9-6C4E-DFD4-B856-FCB0D9583323}"/>
              </a:ext>
            </a:extLst>
          </p:cNvPr>
          <p:cNvSpPr/>
          <p:nvPr/>
        </p:nvSpPr>
        <p:spPr>
          <a:xfrm>
            <a:off x="8569630" y="97010"/>
            <a:ext cx="1725447" cy="72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/>
              <a:t>WKK</a:t>
            </a:r>
            <a:endParaRPr lang="en-US"/>
          </a:p>
        </p:txBody>
      </p: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691C87E9-DD84-1EBE-6C20-5A7A078090F8}"/>
              </a:ext>
            </a:extLst>
          </p:cNvPr>
          <p:cNvCxnSpPr>
            <a:cxnSpLocks/>
          </p:cNvCxnSpPr>
          <p:nvPr/>
        </p:nvCxnSpPr>
        <p:spPr>
          <a:xfrm flipV="1">
            <a:off x="8033817" y="821404"/>
            <a:ext cx="1398537" cy="1212646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764395A4-180B-3A30-BFB0-46E1FC145CE3}"/>
              </a:ext>
            </a:extLst>
          </p:cNvPr>
          <p:cNvCxnSpPr>
            <a:cxnSpLocks/>
          </p:cNvCxnSpPr>
          <p:nvPr/>
        </p:nvCxnSpPr>
        <p:spPr>
          <a:xfrm flipH="1" flipV="1">
            <a:off x="9432355" y="821404"/>
            <a:ext cx="1382269" cy="1212646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>
            <a:extLst>
              <a:ext uri="{FF2B5EF4-FFF2-40B4-BE49-F238E27FC236}">
                <a16:creationId xmlns:a16="http://schemas.microsoft.com/office/drawing/2014/main" id="{B3774350-5363-BA29-921D-9B176246B8ED}"/>
              </a:ext>
            </a:extLst>
          </p:cNvPr>
          <p:cNvSpPr txBox="1"/>
          <p:nvPr/>
        </p:nvSpPr>
        <p:spPr>
          <a:xfrm>
            <a:off x="3047119" y="2332131"/>
            <a:ext cx="3165428" cy="92333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nl-BE">
                <a:sym typeface="Wingdings" panose="05000000000000000000" pitchFamily="2" charset="2"/>
              </a:rPr>
              <a:t>Uitbating in functie van elektriciteitsmarkt</a:t>
            </a:r>
            <a:br>
              <a:rPr lang="nl-BE">
                <a:sym typeface="Wingdings" panose="05000000000000000000" pitchFamily="2" charset="2"/>
              </a:rPr>
            </a:br>
            <a:r>
              <a:rPr lang="nl-BE">
                <a:sym typeface="Wingdings" panose="05000000000000000000" pitchFamily="2" charset="2"/>
              </a:rPr>
              <a:t>(partload &gt; start/stop)</a:t>
            </a:r>
            <a:r>
              <a:rPr lang="nl-BE"/>
              <a:t> </a:t>
            </a:r>
            <a:endParaRPr lang="en-US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AA7966B8-1DEF-9EDC-6257-02672FE98BD5}"/>
              </a:ext>
            </a:extLst>
          </p:cNvPr>
          <p:cNvSpPr/>
          <p:nvPr/>
        </p:nvSpPr>
        <p:spPr>
          <a:xfrm rot="16200000">
            <a:off x="519682" y="1338489"/>
            <a:ext cx="1854022" cy="2899975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53E06C9-7172-E689-2669-314B1067582F}"/>
              </a:ext>
            </a:extLst>
          </p:cNvPr>
          <p:cNvSpPr/>
          <p:nvPr/>
        </p:nvSpPr>
        <p:spPr>
          <a:xfrm rot="16200000">
            <a:off x="519682" y="3525098"/>
            <a:ext cx="1854022" cy="2899975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7539FD-F01C-2592-030A-653E2798BB41}"/>
              </a:ext>
            </a:extLst>
          </p:cNvPr>
          <p:cNvSpPr txBox="1"/>
          <p:nvPr/>
        </p:nvSpPr>
        <p:spPr>
          <a:xfrm>
            <a:off x="0" y="2473365"/>
            <a:ext cx="25550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cs typeface="Arial"/>
              </a:rPr>
              <a:t>Bij </a:t>
            </a:r>
            <a:r>
              <a:rPr lang="en-US" b="1" err="1">
                <a:solidFill>
                  <a:schemeClr val="bg1"/>
                </a:solidFill>
                <a:cs typeface="Arial"/>
              </a:rPr>
              <a:t>stabiele</a:t>
            </a:r>
            <a:r>
              <a:rPr lang="en-US" b="1">
                <a:solidFill>
                  <a:schemeClr val="bg1"/>
                </a:solidFill>
                <a:cs typeface="Arial"/>
              </a:rPr>
              <a:t> / </a:t>
            </a:r>
            <a:r>
              <a:rPr lang="en-US" b="1" err="1">
                <a:solidFill>
                  <a:schemeClr val="bg1"/>
                </a:solidFill>
                <a:cs typeface="Arial"/>
              </a:rPr>
              <a:t>hoge</a:t>
            </a:r>
            <a:r>
              <a:rPr lang="en-US" b="1">
                <a:solidFill>
                  <a:schemeClr val="bg1"/>
                </a:solidFill>
                <a:cs typeface="Arial"/>
              </a:rPr>
              <a:t> </a:t>
            </a:r>
            <a:br>
              <a:rPr lang="en-US" b="1"/>
            </a:br>
            <a:r>
              <a:rPr lang="en-US" b="1" err="1">
                <a:solidFill>
                  <a:schemeClr val="bg1"/>
                </a:solidFill>
                <a:cs typeface="Arial"/>
              </a:rPr>
              <a:t>stoomvraag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B6466B-74EA-45FD-0821-DBB821D760B6}"/>
              </a:ext>
            </a:extLst>
          </p:cNvPr>
          <p:cNvSpPr txBox="1"/>
          <p:nvPr/>
        </p:nvSpPr>
        <p:spPr>
          <a:xfrm>
            <a:off x="0" y="4659974"/>
            <a:ext cx="25550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cs typeface="Arial"/>
              </a:rPr>
              <a:t>Bij </a:t>
            </a:r>
            <a:r>
              <a:rPr lang="en-US" b="1" err="1">
                <a:solidFill>
                  <a:schemeClr val="bg1"/>
                </a:solidFill>
                <a:cs typeface="Arial"/>
              </a:rPr>
              <a:t>verlaging</a:t>
            </a:r>
            <a:r>
              <a:rPr lang="en-US" b="1">
                <a:solidFill>
                  <a:schemeClr val="bg1"/>
                </a:solidFill>
                <a:cs typeface="Arial"/>
              </a:rPr>
              <a:t> van de </a:t>
            </a:r>
            <a:br>
              <a:rPr lang="en-US" b="1"/>
            </a:br>
            <a:r>
              <a:rPr lang="en-US" b="1" err="1">
                <a:solidFill>
                  <a:schemeClr val="bg1"/>
                </a:solidFill>
                <a:cs typeface="Arial"/>
              </a:rPr>
              <a:t>stoomvraag</a:t>
            </a:r>
          </a:p>
        </p:txBody>
      </p:sp>
      <p:sp>
        <p:nvSpPr>
          <p:cNvPr id="13" name="Tekstvak 26">
            <a:extLst>
              <a:ext uri="{FF2B5EF4-FFF2-40B4-BE49-F238E27FC236}">
                <a16:creationId xmlns:a16="http://schemas.microsoft.com/office/drawing/2014/main" id="{C678CAA0-120F-2CF9-296F-AFAB00700149}"/>
              </a:ext>
            </a:extLst>
          </p:cNvPr>
          <p:cNvSpPr txBox="1"/>
          <p:nvPr/>
        </p:nvSpPr>
        <p:spPr>
          <a:xfrm>
            <a:off x="3047120" y="3922393"/>
            <a:ext cx="3165428" cy="2123658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nl-BE">
                <a:sym typeface="Wingdings" panose="05000000000000000000" pitchFamily="2" charset="2"/>
              </a:rPr>
              <a:t>Door vermindering of stop industriële productie</a:t>
            </a:r>
            <a:endParaRPr lang="nl-BE" sz="1100"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Ø"/>
            </a:pPr>
            <a:r>
              <a:rPr lang="nl-BE" sz="1400">
                <a:sym typeface="Wingdings" panose="05000000000000000000" pitchFamily="2" charset="2"/>
              </a:rPr>
              <a:t>Wat bij noodzaak voor elektriciteit?</a:t>
            </a:r>
            <a:r>
              <a:rPr lang="nl-BE">
                <a:sym typeface="Wingdings" panose="05000000000000000000" pitchFamily="2" charset="2"/>
              </a:rPr>
              <a:t> </a:t>
            </a:r>
            <a:br>
              <a:rPr lang="nl-BE"/>
            </a:br>
            <a:r>
              <a:rPr lang="nl-BE" sz="1100">
                <a:sym typeface="Wingdings" panose="05000000000000000000" pitchFamily="2" charset="2"/>
              </a:rPr>
              <a:t>(eg security of </a:t>
            </a:r>
            <a:r>
              <a:rPr lang="nl-BE" sz="1100" err="1">
                <a:sym typeface="Wingdings" panose="05000000000000000000" pitchFamily="2" charset="2"/>
              </a:rPr>
              <a:t>supply</a:t>
            </a:r>
            <a:r>
              <a:rPr lang="nl-BE" sz="1100">
                <a:sym typeface="Wingdings" panose="05000000000000000000" pitchFamily="2" charset="2"/>
              </a:rPr>
              <a:t>, CRM vereisten)</a:t>
            </a:r>
            <a:endParaRPr lang="nl-BE" sz="1100">
              <a:cs typeface="Arial"/>
            </a:endParaRPr>
          </a:p>
          <a:p>
            <a:pPr marL="628650" lvl="1" indent="-171450" algn="ctr">
              <a:buFont typeface="Wingdings"/>
              <a:buChar char="Ø"/>
            </a:pPr>
            <a:endParaRPr lang="nl-BE" sz="1100">
              <a:cs typeface="Arial"/>
            </a:endParaRPr>
          </a:p>
          <a:p>
            <a:pPr marL="285750" indent="-285750">
              <a:buFont typeface="Wingdings"/>
              <a:buChar char="Ø"/>
            </a:pPr>
            <a:r>
              <a:rPr lang="nl-BE" sz="1400"/>
              <a:t>Elektriciteitsproductie loskoppelen van stoomvraag </a:t>
            </a:r>
            <a:br>
              <a:rPr lang="nl-BE" sz="1400"/>
            </a:br>
            <a:r>
              <a:rPr lang="nl-BE" sz="1400"/>
              <a:t>= installatie bypass schouw</a:t>
            </a:r>
            <a:endParaRPr lang="nl-BE" sz="1400">
              <a:cs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91ECC9-1BB0-0269-D99A-9786901BC8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870" t="13975" r="19374" b="27508"/>
          <a:stretch>
            <a:fillRect/>
          </a:stretch>
        </p:blipFill>
        <p:spPr>
          <a:xfrm>
            <a:off x="6880329" y="2810508"/>
            <a:ext cx="5074529" cy="322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6F0BBA55-FEEE-4EE6-9FC7-77E0C6F2D3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01</a:t>
            </a:r>
          </a:p>
        </p:txBody>
      </p:sp>
      <p:sp>
        <p:nvSpPr>
          <p:cNvPr id="153" name="Espace réservé du texte 152">
            <a:extLst>
              <a:ext uri="{FF2B5EF4-FFF2-40B4-BE49-F238E27FC236}">
                <a16:creationId xmlns:a16="http://schemas.microsoft.com/office/drawing/2014/main" id="{87A734DE-BAB9-4D90-A7A2-69FF913846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79083" y="2043809"/>
            <a:ext cx="1653017" cy="307777"/>
          </a:xfrm>
        </p:spPr>
        <p:txBody>
          <a:bodyPr/>
          <a:lstStyle/>
          <a:p>
            <a:pPr lvl="0"/>
            <a:r>
              <a:rPr lang="nl-NL" dirty="0"/>
              <a:t>Engie in België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CC0EBED-373F-4011-94B7-5BB252BDC9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02</a:t>
            </a:r>
          </a:p>
        </p:txBody>
      </p:sp>
      <p:sp>
        <p:nvSpPr>
          <p:cNvPr id="155" name="Espace réservé du texte 154">
            <a:extLst>
              <a:ext uri="{FF2B5EF4-FFF2-40B4-BE49-F238E27FC236}">
                <a16:creationId xmlns:a16="http://schemas.microsoft.com/office/drawing/2014/main" id="{7D63C275-1FFC-4E3D-A8B5-F521A93F73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79083" y="2949202"/>
            <a:ext cx="1653017" cy="307777"/>
          </a:xfrm>
        </p:spPr>
        <p:txBody>
          <a:bodyPr/>
          <a:lstStyle/>
          <a:p>
            <a:pPr lvl="0"/>
            <a:r>
              <a:rPr lang="nl-NL"/>
              <a:t>#Energize2030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2C45A76A-4E7F-4540-B73F-F75E5E812F8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03</a:t>
            </a:r>
          </a:p>
        </p:txBody>
      </p:sp>
      <p:sp>
        <p:nvSpPr>
          <p:cNvPr id="157" name="Espace réservé du texte 156">
            <a:extLst>
              <a:ext uri="{FF2B5EF4-FFF2-40B4-BE49-F238E27FC236}">
                <a16:creationId xmlns:a16="http://schemas.microsoft.com/office/drawing/2014/main" id="{4A1D875A-C504-433B-BF73-3861FAE3725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79083" y="3876741"/>
            <a:ext cx="1653017" cy="307777"/>
          </a:xfrm>
        </p:spPr>
        <p:txBody>
          <a:bodyPr/>
          <a:lstStyle/>
          <a:p>
            <a:pPr lvl="0"/>
            <a:r>
              <a:rPr lang="nl-NL"/>
              <a:t>WKK Portfolio</a:t>
            </a:r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8EBC105-56FF-4DC3-9103-2B6E50BDAD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vert="horz" wrap="none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05</a:t>
            </a:r>
            <a:endParaRPr lang="en-US"/>
          </a:p>
        </p:txBody>
      </p:sp>
      <p:sp>
        <p:nvSpPr>
          <p:cNvPr id="161" name="Espace réservé du texte 160">
            <a:extLst>
              <a:ext uri="{FF2B5EF4-FFF2-40B4-BE49-F238E27FC236}">
                <a16:creationId xmlns:a16="http://schemas.microsoft.com/office/drawing/2014/main" id="{9491782A-6997-4CAF-A480-2133763752E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837492" y="2043809"/>
            <a:ext cx="1653017" cy="307777"/>
          </a:xfrm>
        </p:spPr>
        <p:txBody>
          <a:bodyPr/>
          <a:lstStyle/>
          <a:p>
            <a:r>
              <a:rPr lang="nl-NL">
                <a:cs typeface="Arial"/>
              </a:rPr>
              <a:t>Actie 1: Flexibiliteit</a:t>
            </a:r>
            <a:endParaRPr lang="nl-NL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1E11E29A-142C-4693-B35D-EB0ADC52F2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vert="horz" wrap="none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06</a:t>
            </a:r>
            <a:endParaRPr lang="en-US"/>
          </a:p>
        </p:txBody>
      </p:sp>
      <p:sp>
        <p:nvSpPr>
          <p:cNvPr id="163" name="Espace réservé du texte 162">
            <a:extLst>
              <a:ext uri="{FF2B5EF4-FFF2-40B4-BE49-F238E27FC236}">
                <a16:creationId xmlns:a16="http://schemas.microsoft.com/office/drawing/2014/main" id="{AED0D159-87A7-4924-AE5E-BDC985C9158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37492" y="2949202"/>
            <a:ext cx="1653017" cy="307777"/>
          </a:xfrm>
        </p:spPr>
        <p:txBody>
          <a:bodyPr/>
          <a:lstStyle/>
          <a:p>
            <a:r>
              <a:rPr lang="nl-NL">
                <a:cs typeface="Arial"/>
              </a:rPr>
              <a:t>Actie 2: </a:t>
            </a:r>
            <a:r>
              <a:rPr lang="nl-NL" err="1">
                <a:cs typeface="Arial"/>
              </a:rPr>
              <a:t>Decarbonisatie</a:t>
            </a:r>
            <a:endParaRPr lang="nl-NL" err="1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1B407407-FF65-4E29-A707-7E0BF1DBA4B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 vert="horz" wrap="none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07</a:t>
            </a:r>
            <a:endParaRPr lang="en-US"/>
          </a:p>
        </p:txBody>
      </p:sp>
      <p:sp>
        <p:nvSpPr>
          <p:cNvPr id="165" name="Espace réservé du texte 164">
            <a:extLst>
              <a:ext uri="{FF2B5EF4-FFF2-40B4-BE49-F238E27FC236}">
                <a16:creationId xmlns:a16="http://schemas.microsoft.com/office/drawing/2014/main" id="{46E10945-6332-4B2C-B297-E845D57626A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37492" y="3876741"/>
            <a:ext cx="1653017" cy="307777"/>
          </a:xfrm>
        </p:spPr>
        <p:txBody>
          <a:bodyPr/>
          <a:lstStyle/>
          <a:p>
            <a:r>
              <a:rPr lang="nl-NL">
                <a:cs typeface="Arial"/>
              </a:rPr>
              <a:t>Conclusie</a:t>
            </a:r>
            <a:endParaRPr lang="nl-NL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C2A9C4C-4A13-4058-AE07-C3D657B92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3" name="Footer Placeholder 52">
            <a:extLst>
              <a:ext uri="{FF2B5EF4-FFF2-40B4-BE49-F238E27FC236}">
                <a16:creationId xmlns:a16="http://schemas.microsoft.com/office/drawing/2014/main" id="{11E2B67F-0775-481C-8536-F386911BA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3BE8E5F4-DFB8-288E-B62E-D61B52F8E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/>
              </a:rPr>
              <a:t>SAMENVATTING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73A2EB-1808-B36A-51EA-E83F42FDB0C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vert="horz" wrap="none" lIns="91440" tIns="45720" rIns="91440" bIns="45720" rtlCol="0" anchor="t">
            <a:noAutofit/>
          </a:bodyPr>
          <a:lstStyle/>
          <a:p>
            <a:r>
              <a:rPr lang="nl-BE">
                <a:cs typeface="Arial"/>
              </a:rPr>
              <a:t>04</a:t>
            </a:r>
            <a:endParaRPr lang="nl-B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FBB8511-FADA-DD4E-871C-114737D1F8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nl-BE">
                <a:cs typeface="Arial"/>
              </a:rPr>
              <a:t>Context</a:t>
            </a:r>
            <a:endParaRPr lang="nl-BE"/>
          </a:p>
        </p:txBody>
      </p:sp>
      <p:pic>
        <p:nvPicPr>
          <p:cNvPr id="7" name="Picture 6" descr="A person in a white hard hat&#10;&#10;AI-generated content may be incorrect.">
            <a:extLst>
              <a:ext uri="{FF2B5EF4-FFF2-40B4-BE49-F238E27FC236}">
                <a16:creationId xmlns:a16="http://schemas.microsoft.com/office/drawing/2014/main" id="{A0B58A9E-603B-09F9-96EA-590D5D1D7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5" r="18000"/>
          <a:stretch>
            <a:fillRect/>
          </a:stretch>
        </p:blipFill>
        <p:spPr>
          <a:xfrm>
            <a:off x="342899" y="1411708"/>
            <a:ext cx="4350231" cy="423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33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26">
            <a:extLst>
              <a:ext uri="{FF2B5EF4-FFF2-40B4-BE49-F238E27FC236}">
                <a16:creationId xmlns:a16="http://schemas.microsoft.com/office/drawing/2014/main" id="{DEB5B992-D5B0-E857-8557-7AA289BF6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850" y="2670680"/>
            <a:ext cx="5390734" cy="3668609"/>
          </a:xfrm>
          <a:prstGeom prst="rect">
            <a:avLst/>
          </a:prstGeom>
        </p:spPr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6CED68-D9CC-8A72-1C96-399BD2A9EF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6761" y="3090008"/>
            <a:ext cx="4420348" cy="279708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nl-BE" sz="1600" b="1" u="sng">
                <a:solidFill>
                  <a:schemeClr val="accent1"/>
                </a:solidFill>
                <a:latin typeface="Arial"/>
                <a:cs typeface="Arial"/>
              </a:rPr>
              <a:t>VOORDELEN OCGT</a:t>
            </a:r>
            <a:endParaRPr lang="en-US" u="sng">
              <a:solidFill>
                <a:schemeClr val="accent1"/>
              </a:solidFill>
            </a:endParaRPr>
          </a:p>
          <a:p>
            <a:pPr marL="506095" lvl="1" indent="0">
              <a:buFontTx/>
              <a:buNone/>
            </a:pPr>
            <a:endParaRPr lang="nl-BE" sz="1600">
              <a:latin typeface="Arial"/>
              <a:cs typeface="Arial"/>
            </a:endParaRPr>
          </a:p>
          <a:p>
            <a:pPr marL="179705" indent="-179705">
              <a:buFontTx/>
              <a:buChar char="-"/>
            </a:pPr>
            <a:endParaRPr lang="nl-BE" sz="1600"/>
          </a:p>
          <a:p>
            <a:pPr marL="179705" indent="-179705">
              <a:buChar char="-"/>
            </a:pPr>
            <a:endParaRPr lang="nl-BE" sz="1600">
              <a:latin typeface="Arial"/>
              <a:cs typeface="Arial"/>
            </a:endParaRPr>
          </a:p>
          <a:p>
            <a:pPr marL="179705" indent="-179705">
              <a:buChar char="-"/>
            </a:pPr>
            <a:endParaRPr lang="nl-BE" sz="1600">
              <a:latin typeface="Arial"/>
              <a:cs typeface="Arial"/>
            </a:endParaRPr>
          </a:p>
          <a:p>
            <a:pPr marL="179705" indent="-179705">
              <a:buChar char="-"/>
            </a:pPr>
            <a:endParaRPr lang="nl-BE" sz="1600">
              <a:latin typeface="Arial"/>
              <a:cs typeface="Arial"/>
            </a:endParaRPr>
          </a:p>
          <a:p>
            <a:pPr marL="0" indent="0">
              <a:buNone/>
            </a:pPr>
            <a:r>
              <a:rPr lang="nl-BE" sz="1600" b="1" i="1">
                <a:latin typeface="Arial"/>
                <a:cs typeface="Arial"/>
              </a:rPr>
              <a:t>Opgelet</a:t>
            </a:r>
            <a:r>
              <a:rPr lang="nl-BE" sz="1600" i="1">
                <a:latin typeface="Arial"/>
                <a:cs typeface="Arial"/>
              </a:rPr>
              <a:t>: aandacht voor correcte </a:t>
            </a:r>
            <a:br>
              <a:rPr lang="nl-BE" sz="1600" i="1">
                <a:latin typeface="Arial"/>
                <a:cs typeface="Arial"/>
              </a:rPr>
            </a:br>
            <a:r>
              <a:rPr lang="nl-BE" sz="1600" i="1">
                <a:latin typeface="Arial"/>
                <a:cs typeface="Arial"/>
              </a:rPr>
              <a:t>conserveringsmaatregelen op de recuperatieketel! </a:t>
            </a:r>
            <a:endParaRPr lang="en-US" sz="1600" i="1">
              <a:latin typeface="Arial"/>
              <a:cs typeface="Arial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49EDF1F-9297-624F-B36D-584F6061A0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20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60B452-CB1E-1581-5E40-EF4E69BA0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2BA6E75-D0F8-1DAE-5872-21493451D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ACTIE 1: FLEXIBILITEIT </a:t>
            </a:r>
            <a:br>
              <a:rPr lang="nl-BE"/>
            </a:br>
            <a:r>
              <a:rPr lang="nl-BE" sz="2000" i="1">
                <a:latin typeface="Arial"/>
                <a:cs typeface="Arial"/>
              </a:rPr>
              <a:t>WIJZIGING</a:t>
            </a:r>
            <a:r>
              <a:rPr lang="nl-BE" sz="2000" i="1">
                <a:latin typeface="Arial"/>
                <a:cs typeface="Arial"/>
                <a:sym typeface="Wingdings" panose="05000000000000000000" pitchFamily="2" charset="2"/>
              </a:rPr>
              <a:t> MODUS WKK &lt; &gt; OCGT</a:t>
            </a:r>
            <a:endParaRPr lang="en-US" sz="2000" i="1">
              <a:latin typeface="Arial"/>
              <a:cs typeface="Arial"/>
            </a:endParaRP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4BC153F7-E1E5-ED60-6852-E352E9552D72}"/>
              </a:ext>
            </a:extLst>
          </p:cNvPr>
          <p:cNvGrpSpPr/>
          <p:nvPr/>
        </p:nvGrpSpPr>
        <p:grpSpPr>
          <a:xfrm>
            <a:off x="9801546" y="139030"/>
            <a:ext cx="2243611" cy="3668609"/>
            <a:chOff x="2861724" y="2535270"/>
            <a:chExt cx="2243611" cy="3668609"/>
          </a:xfrm>
        </p:grpSpPr>
        <p:pic>
          <p:nvPicPr>
            <p:cNvPr id="10" name="Afbeelding 9" descr="Afbeelding met hemel, buitenshuis, wolk, gebouw&#10;&#10;Door AI gegenereerde inhoud is mogelijk onjuist.">
              <a:extLst>
                <a:ext uri="{FF2B5EF4-FFF2-40B4-BE49-F238E27FC236}">
                  <a16:creationId xmlns:a16="http://schemas.microsoft.com/office/drawing/2014/main" id="{0554EF6E-90EF-8DD2-DDB5-48883DE20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90"/>
            <a:stretch>
              <a:fillRect/>
            </a:stretch>
          </p:blipFill>
          <p:spPr>
            <a:xfrm>
              <a:off x="2861724" y="2535270"/>
              <a:ext cx="2243611" cy="3668609"/>
            </a:xfrm>
            <a:prstGeom prst="rect">
              <a:avLst/>
            </a:prstGeom>
          </p:spPr>
        </p:pic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8D83BE20-7FE6-9254-6BB9-6290328963E3}"/>
                </a:ext>
              </a:extLst>
            </p:cNvPr>
            <p:cNvSpPr/>
            <p:nvPr/>
          </p:nvSpPr>
          <p:spPr>
            <a:xfrm>
              <a:off x="3467594" y="3087584"/>
              <a:ext cx="653144" cy="2359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2BCCD38-7DC5-8723-C8D2-ED1C4BA483BE}"/>
              </a:ext>
            </a:extLst>
          </p:cNvPr>
          <p:cNvSpPr/>
          <p:nvPr/>
        </p:nvSpPr>
        <p:spPr>
          <a:xfrm>
            <a:off x="-446156" y="1447799"/>
            <a:ext cx="9660832" cy="914399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600">
                <a:latin typeface="Arial"/>
                <a:ea typeface="Segoe UI"/>
                <a:cs typeface="Segoe UI"/>
              </a:rPr>
              <a:t>​Bepaalde ENGIE</a:t>
            </a:r>
            <a:r>
              <a:rPr lang="nl-BE" sz="1600" baseline="0">
                <a:latin typeface="Arial"/>
                <a:ea typeface="Segoe UI"/>
                <a:cs typeface="Segoe UI"/>
              </a:rPr>
              <a:t> </a:t>
            </a:r>
            <a:r>
              <a:rPr lang="nl-BE" sz="1600" baseline="0" err="1">
                <a:latin typeface="Arial"/>
                <a:ea typeface="Segoe UI"/>
                <a:cs typeface="Segoe UI"/>
              </a:rPr>
              <a:t>WKK’s</a:t>
            </a:r>
            <a:r>
              <a:rPr lang="nl-BE" sz="1600" baseline="0">
                <a:latin typeface="Arial"/>
                <a:ea typeface="Segoe UI"/>
                <a:cs typeface="Segoe UI"/>
              </a:rPr>
              <a:t> hebben reeds mogelijkheid tot uitbating in OCGT modus (Open Cyclus Gas Turbine), andere worden binnenkort omgebouwd naar “dubbele” modus door installatie </a:t>
            </a:r>
            <a:r>
              <a:rPr lang="nl-BE" sz="1600" b="1" baseline="0">
                <a:latin typeface="Arial"/>
                <a:ea typeface="Segoe UI"/>
                <a:cs typeface="Segoe UI"/>
              </a:rPr>
              <a:t>bypass schouw</a:t>
            </a:r>
            <a:r>
              <a:rPr lang="nl-BE" sz="1600" baseline="0">
                <a:latin typeface="Arial"/>
                <a:ea typeface="Segoe UI"/>
                <a:cs typeface="Segoe UI"/>
              </a:rPr>
              <a:t>.</a:t>
            </a:r>
            <a:endParaRPr lang="en-US">
              <a:cs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0E05DF-E6D8-EE7E-F7C1-DC982446314C}"/>
              </a:ext>
            </a:extLst>
          </p:cNvPr>
          <p:cNvSpPr/>
          <p:nvPr/>
        </p:nvSpPr>
        <p:spPr>
          <a:xfrm>
            <a:off x="1032981" y="3534329"/>
            <a:ext cx="3642137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Verlaagde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boetes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onder</a:t>
            </a:r>
            <a:r>
              <a:rPr lang="en-US" sz="1200">
                <a:solidFill>
                  <a:schemeClr val="tx1"/>
                </a:solidFill>
                <a:cs typeface="Arial"/>
              </a:rPr>
              <a:t> CRM</a:t>
            </a:r>
          </a:p>
        </p:txBody>
      </p:sp>
      <p:pic>
        <p:nvPicPr>
          <p:cNvPr id="9" name="Graphic 8" descr="Badge Tick1 met effen opvulling">
            <a:extLst>
              <a:ext uri="{FF2B5EF4-FFF2-40B4-BE49-F238E27FC236}">
                <a16:creationId xmlns:a16="http://schemas.microsoft.com/office/drawing/2014/main" id="{F63455F9-3524-F6F4-8955-1E8F6E7E26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8801" y="3413540"/>
            <a:ext cx="649356" cy="63787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1D424F0-C585-F81C-9E44-FE842E8E6CB7}"/>
              </a:ext>
            </a:extLst>
          </p:cNvPr>
          <p:cNvSpPr/>
          <p:nvPr/>
        </p:nvSpPr>
        <p:spPr>
          <a:xfrm>
            <a:off x="1055068" y="4119633"/>
            <a:ext cx="3642137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Levering van MFRR 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diensten</a:t>
            </a:r>
            <a:r>
              <a:rPr lang="en-US" sz="1200">
                <a:solidFill>
                  <a:schemeClr val="tx1"/>
                </a:solidFill>
                <a:cs typeface="Arial"/>
              </a:rPr>
              <a:t> (ELIA)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mogelijk</a:t>
            </a:r>
          </a:p>
        </p:txBody>
      </p:sp>
      <p:pic>
        <p:nvPicPr>
          <p:cNvPr id="15" name="Graphic 14" descr="Badge Tick1 met effen opvulling">
            <a:extLst>
              <a:ext uri="{FF2B5EF4-FFF2-40B4-BE49-F238E27FC236}">
                <a16:creationId xmlns:a16="http://schemas.microsoft.com/office/drawing/2014/main" id="{4AFAEF31-EFE8-06EA-8C65-96C8D2A2BA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888" y="3998844"/>
            <a:ext cx="649356" cy="63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DBAF7-24D1-EAB1-BA9B-930268870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60F5B36-1FC1-97E8-4A56-13C7A3B511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0539" b="30539"/>
          <a:stretch/>
        </p:blipFill>
        <p:spPr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62521E9B-386E-6170-FEEC-355455E3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ACTIE 2: DECARBONISATIE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317435-859D-D63E-2C37-75787A324D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87FC18-FC1D-0BAA-8432-6990827D2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DF78FA1-7361-04C4-426B-AAF77C2FF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 dirty="0"/>
              <a:t>© ENGIE 2025 – Het Energiesysteem van de Toekomst</a:t>
            </a:r>
            <a:endParaRPr lang="en-US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0D2E0F-01DD-C889-24A7-12879AE2C8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7849" y="4714218"/>
            <a:ext cx="5138737" cy="101566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Decarbonisatie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als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sleutel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tot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een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</a:t>
            </a:r>
            <a:r>
              <a:rPr lang="en-US" err="1">
                <a:solidFill>
                  <a:srgbClr val="17255F"/>
                </a:solidFill>
                <a:latin typeface="Arial"/>
                <a:cs typeface="Arial"/>
              </a:rPr>
              <a:t>toekomstbestendig</a:t>
            </a:r>
            <a:r>
              <a:rPr lang="en-US">
                <a:solidFill>
                  <a:srgbClr val="17255F"/>
                </a:solidFill>
                <a:latin typeface="Arial"/>
                <a:cs typeface="Arial"/>
              </a:rPr>
              <a:t> WKK-portfolio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3C5D5-C8F3-3EDA-3D15-DE7A29FBE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0C9AB4-7513-DD85-CD8E-D7A807C16D3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2000"/>
          </a:blip>
          <a:stretch>
            <a:fillRect/>
          </a:stretch>
        </p:blipFill>
        <p:spPr>
          <a:xfrm>
            <a:off x="402395" y="375478"/>
            <a:ext cx="11409298" cy="610704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DCA02B-E107-4796-226B-80E074ADA1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6755" y="710624"/>
            <a:ext cx="10297456" cy="499038"/>
          </a:xfrm>
        </p:spPr>
        <p:txBody>
          <a:bodyPr/>
          <a:lstStyle/>
          <a:p>
            <a:r>
              <a:rPr lang="nl-BE"/>
              <a:t>3 PIJLERS VAN DECARBONISATIE</a:t>
            </a: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C9093EFE-6D9B-6F78-84C7-823E9F61E3CE}"/>
              </a:ext>
            </a:extLst>
          </p:cNvPr>
          <p:cNvSpPr/>
          <p:nvPr/>
        </p:nvSpPr>
        <p:spPr>
          <a:xfrm flipH="1">
            <a:off x="4278313" y="3960555"/>
            <a:ext cx="1440000" cy="2520000"/>
          </a:xfrm>
          <a:prstGeom prst="bentArrow">
            <a:avLst>
              <a:gd name="adj1" fmla="val 28414"/>
              <a:gd name="adj2" fmla="val 26366"/>
              <a:gd name="adj3" fmla="val 25000"/>
              <a:gd name="adj4" fmla="val 6271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BE">
              <a:solidFill>
                <a:schemeClr val="tx1"/>
              </a:solidFill>
            </a:endParaRPr>
          </a:p>
        </p:txBody>
      </p:sp>
      <p:sp>
        <p:nvSpPr>
          <p:cNvPr id="4" name="Arrow: Bent 3">
            <a:extLst>
              <a:ext uri="{FF2B5EF4-FFF2-40B4-BE49-F238E27FC236}">
                <a16:creationId xmlns:a16="http://schemas.microsoft.com/office/drawing/2014/main" id="{3CA51E72-EE46-8153-A28C-12291B96BEAD}"/>
              </a:ext>
            </a:extLst>
          </p:cNvPr>
          <p:cNvSpPr/>
          <p:nvPr/>
        </p:nvSpPr>
        <p:spPr>
          <a:xfrm>
            <a:off x="6098636" y="3960555"/>
            <a:ext cx="1440000" cy="2520000"/>
          </a:xfrm>
          <a:prstGeom prst="bentArrow">
            <a:avLst>
              <a:gd name="adj1" fmla="val 27049"/>
              <a:gd name="adj2" fmla="val 26366"/>
              <a:gd name="adj3" fmla="val 25000"/>
              <a:gd name="adj4" fmla="val 627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BE">
              <a:solidFill>
                <a:schemeClr val="tx1"/>
              </a:solidFill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8DD3C438-1AF0-A328-3F19-AFC0A6EDA74A}"/>
              </a:ext>
            </a:extLst>
          </p:cNvPr>
          <p:cNvSpPr/>
          <p:nvPr/>
        </p:nvSpPr>
        <p:spPr>
          <a:xfrm>
            <a:off x="5554690" y="3240555"/>
            <a:ext cx="720000" cy="3240000"/>
          </a:xfrm>
          <a:prstGeom prst="upArrow">
            <a:avLst>
              <a:gd name="adj1" fmla="val 54961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BE"/>
          </a:p>
        </p:txBody>
      </p:sp>
      <p:sp>
        <p:nvSpPr>
          <p:cNvPr id="7" name="TextBox 32">
            <a:extLst>
              <a:ext uri="{FF2B5EF4-FFF2-40B4-BE49-F238E27FC236}">
                <a16:creationId xmlns:a16="http://schemas.microsoft.com/office/drawing/2014/main" id="{87AFB468-9616-B4BE-7DD1-B89DDC6EDDA3}"/>
              </a:ext>
            </a:extLst>
          </p:cNvPr>
          <p:cNvSpPr txBox="1"/>
          <p:nvPr/>
        </p:nvSpPr>
        <p:spPr>
          <a:xfrm>
            <a:off x="887506" y="4050918"/>
            <a:ext cx="3390807" cy="61555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BE" sz="2000" b="1">
                <a:solidFill>
                  <a:schemeClr val="accent1"/>
                </a:solidFill>
              </a:rPr>
              <a:t>EFFICIËNTIE VERHOGING</a:t>
            </a:r>
          </a:p>
          <a:p>
            <a:pPr algn="r"/>
            <a:r>
              <a:rPr lang="nl-BE" sz="1400" i="1"/>
              <a:t>MOLECULEN BESPAREN</a:t>
            </a: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id="{D20CB710-1872-9A52-FA74-86C6FBC6F8F3}"/>
              </a:ext>
            </a:extLst>
          </p:cNvPr>
          <p:cNvSpPr txBox="1"/>
          <p:nvPr/>
        </p:nvSpPr>
        <p:spPr>
          <a:xfrm>
            <a:off x="4346498" y="2572778"/>
            <a:ext cx="3136383" cy="61555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b="1">
                <a:solidFill>
                  <a:schemeClr val="accent2"/>
                </a:solidFill>
              </a:rPr>
              <a:t>VERGROENING</a:t>
            </a:r>
          </a:p>
          <a:p>
            <a:pPr algn="ctr"/>
            <a:r>
              <a:rPr lang="nl-BE" sz="1400" i="1"/>
              <a:t>MOLECULEN VERVANGEN</a:t>
            </a:r>
          </a:p>
        </p:txBody>
      </p:sp>
      <p:sp>
        <p:nvSpPr>
          <p:cNvPr id="9" name="TextBox 34">
            <a:extLst>
              <a:ext uri="{FF2B5EF4-FFF2-40B4-BE49-F238E27FC236}">
                <a16:creationId xmlns:a16="http://schemas.microsoft.com/office/drawing/2014/main" id="{1586DAA9-C8CB-1CF0-42A8-A66DEB9B7A6B}"/>
              </a:ext>
            </a:extLst>
          </p:cNvPr>
          <p:cNvSpPr txBox="1"/>
          <p:nvPr/>
        </p:nvSpPr>
        <p:spPr>
          <a:xfrm>
            <a:off x="7538636" y="3997131"/>
            <a:ext cx="3465575" cy="61555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2000" b="1">
                <a:solidFill>
                  <a:schemeClr val="accent3"/>
                </a:solidFill>
              </a:rPr>
              <a:t>ELECTRIFICATIE</a:t>
            </a:r>
            <a:br>
              <a:rPr lang="nl-BE" sz="1600" b="1"/>
            </a:br>
            <a:r>
              <a:rPr lang="nl-BE" sz="1400" i="1"/>
              <a:t>ELECTRON VERVANGT MOLECULE</a:t>
            </a:r>
            <a:endParaRPr lang="nl-BE" i="1"/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7C12E28-240B-373C-62DB-9090021091B0}"/>
              </a:ext>
            </a:extLst>
          </p:cNvPr>
          <p:cNvSpPr txBox="1">
            <a:spLocks/>
          </p:cNvSpPr>
          <p:nvPr/>
        </p:nvSpPr>
        <p:spPr>
          <a:xfrm>
            <a:off x="11661652" y="6527011"/>
            <a:ext cx="300082" cy="2154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367B2E-B9DF-44EB-A21A-64C9723206C9}" type="slidenum">
              <a:rPr lang="en-US" sz="800" cap="all" smtClean="0">
                <a:solidFill>
                  <a:schemeClr val="bg1"/>
                </a:solidFill>
              </a:rPr>
              <a:pPr/>
              <a:t>22</a:t>
            </a:fld>
            <a:endParaRPr lang="en-US" sz="800" cap="all" dirty="0">
              <a:solidFill>
                <a:schemeClr val="bg1"/>
              </a:solidFill>
            </a:endParaRPr>
          </a:p>
        </p:txBody>
      </p:sp>
      <p:sp>
        <p:nvSpPr>
          <p:cNvPr id="13" name="Espace réservé du pied de page 6">
            <a:extLst>
              <a:ext uri="{FF2B5EF4-FFF2-40B4-BE49-F238E27FC236}">
                <a16:creationId xmlns:a16="http://schemas.microsoft.com/office/drawing/2014/main" id="{58633D3D-AE3C-450D-CB57-CEE1BA6120F9}"/>
              </a:ext>
            </a:extLst>
          </p:cNvPr>
          <p:cNvSpPr txBox="1">
            <a:spLocks/>
          </p:cNvSpPr>
          <p:nvPr/>
        </p:nvSpPr>
        <p:spPr>
          <a:xfrm>
            <a:off x="8567926" y="6527011"/>
            <a:ext cx="3189733" cy="2154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cap="all" dirty="0">
                <a:solidFill>
                  <a:schemeClr val="bg1"/>
                </a:solidFill>
              </a:rPr>
              <a:t>© ENGIE 2025 – Het Energiesysteem van de Toekomst</a:t>
            </a:r>
            <a:endParaRPr lang="en-US" sz="800" cap="al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96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CB39450-C5C6-161F-324C-2AEF24887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DECARBONISATIE: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EFFICIËNTIE VERHOGING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BBAD40-AC45-A16A-EDA8-61C0F1BA85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err="1">
                <a:latin typeface="Arial"/>
                <a:cs typeface="Arial"/>
              </a:rPr>
              <a:t>Moleculen</a:t>
            </a:r>
            <a:r>
              <a:rPr lang="en-US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besparen</a:t>
            </a:r>
            <a:endParaRPr lang="en-US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55FB0-DA45-6D21-C80F-213CC6647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6.1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E3DF3-B1E1-2BFF-558D-0EF519A50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E28664-C9A0-B14D-A7D3-D0482E77A9F4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689509-3B5D-F556-31A3-6A1B936D7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28887" y="6397471"/>
            <a:ext cx="3086102" cy="215444"/>
          </a:xfrm>
        </p:spPr>
        <p:txBody>
          <a:bodyPr/>
          <a:lstStyle/>
          <a:p>
            <a:pPr algn="l"/>
            <a:r>
              <a:rPr lang="nl-NL" dirty="0"/>
              <a:t>© ENGIE 2025 – Het Energiesysteem van de Toekomst</a:t>
            </a:r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122C4EC9-48B8-07E9-2102-A7A8DDA2B53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0390" b="30649"/>
          <a:stretch>
            <a:fillRect/>
          </a:stretch>
        </p:blipFill>
        <p:spPr>
          <a:xfrm>
            <a:off x="5768338" y="584340"/>
            <a:ext cx="6423662" cy="2518199"/>
          </a:xfrm>
          <a:prstGeom prst="rect">
            <a:avLst/>
          </a:prstGeom>
          <a:solidFill>
            <a:srgbClr val="E7E6E6"/>
          </a:solidFill>
        </p:spPr>
      </p:pic>
    </p:spTree>
    <p:extLst>
      <p:ext uri="{BB962C8B-B14F-4D97-AF65-F5344CB8AC3E}">
        <p14:creationId xmlns:p14="http://schemas.microsoft.com/office/powerpoint/2010/main" val="543332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35720-7F22-4D6F-B154-C622C216C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9A8A6F-490D-394C-EB2C-AD5172DB97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807" y="1210290"/>
            <a:ext cx="4770721" cy="69264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ctr" fontAlgn="ctr">
              <a:buNone/>
            </a:pPr>
            <a:r>
              <a:rPr lang="nl-BE" sz="1800" b="1" dirty="0">
                <a:solidFill>
                  <a:schemeClr val="accent2"/>
                </a:solidFill>
                <a:latin typeface="Arial"/>
                <a:cs typeface="Arial"/>
              </a:rPr>
              <a:t>PROJECT 1 – “FLASH TANK”</a:t>
            </a:r>
            <a:br>
              <a:rPr lang="nl-BE" sz="1800" b="1" dirty="0">
                <a:latin typeface="Arial"/>
                <a:cs typeface="Arial"/>
              </a:rPr>
            </a:br>
            <a:r>
              <a:rPr lang="nl-BE" sz="1800" b="1" dirty="0">
                <a:solidFill>
                  <a:schemeClr val="accent2"/>
                </a:solidFill>
                <a:latin typeface="Arial"/>
                <a:cs typeface="Arial"/>
              </a:rPr>
              <a:t>5% Rendementswinst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9F6ACB-EBFF-3EA9-20C7-8D05F4616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24</a:t>
            </a:fld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26E3C9-6DA7-F737-A4A8-FAA4D8D02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28887" y="6397471"/>
            <a:ext cx="319189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800" dirty="0">
                <a:solidFill>
                  <a:schemeClr val="accent1"/>
                </a:solidFill>
              </a:rPr>
              <a:t>© ENGIE 2025 – Het Energiesysteem van de Toekomst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80586F7-7470-D701-AD05-FF8C7B830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1 – EFFICIËNTIE VERHOGING </a:t>
            </a:r>
            <a:br>
              <a:rPr lang="nl-BE"/>
            </a:br>
            <a:r>
              <a:rPr lang="nl-BE" sz="2000" i="1">
                <a:latin typeface="+mn-lt"/>
              </a:rPr>
              <a:t>MOLECULE BESPAREN</a:t>
            </a:r>
            <a:endParaRPr lang="nl-BE" i="1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1026" name="Picture 2" descr="Afbeelding met hemel, buitenshuis, gebouw&#10;&#10;Automatisch gegenereerde beschrijving">
            <a:extLst>
              <a:ext uri="{FF2B5EF4-FFF2-40B4-BE49-F238E27FC236}">
                <a16:creationId xmlns:a16="http://schemas.microsoft.com/office/drawing/2014/main" id="{4B99B473-690A-3D4B-6045-E079F4F669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3315"/>
          <a:stretch>
            <a:fillRect/>
          </a:stretch>
        </p:blipFill>
        <p:spPr bwMode="auto">
          <a:xfrm>
            <a:off x="597635" y="1902931"/>
            <a:ext cx="4533893" cy="416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51DBB718-CB28-182B-F3CC-12CABA6EF183}"/>
              </a:ext>
            </a:extLst>
          </p:cNvPr>
          <p:cNvSpPr txBox="1">
            <a:spLocks/>
          </p:cNvSpPr>
          <p:nvPr/>
        </p:nvSpPr>
        <p:spPr>
          <a:xfrm>
            <a:off x="7275126" y="5477793"/>
            <a:ext cx="3737170" cy="702231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4"/>
              </a:buBlip>
              <a:defRPr sz="1500" kern="1200" spc="2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ctr">
              <a:buFontTx/>
              <a:buNone/>
            </a:pPr>
            <a:r>
              <a:rPr lang="nl-BE" b="1">
                <a:solidFill>
                  <a:schemeClr val="bg1"/>
                </a:solidFill>
                <a:latin typeface="Arial"/>
                <a:cs typeface="Arial"/>
              </a:rPr>
              <a:t>Meerdere projecten uitgevoerd op </a:t>
            </a:r>
            <a:r>
              <a:rPr lang="nl-BE" b="1" err="1">
                <a:solidFill>
                  <a:schemeClr val="bg1"/>
                </a:solidFill>
                <a:latin typeface="Arial"/>
                <a:cs typeface="Arial"/>
              </a:rPr>
              <a:t>WKK’s</a:t>
            </a:r>
            <a:r>
              <a:rPr lang="nl-BE" b="1">
                <a:solidFill>
                  <a:schemeClr val="bg1"/>
                </a:solidFill>
                <a:latin typeface="Arial"/>
                <a:cs typeface="Arial"/>
              </a:rPr>
              <a:t> van </a:t>
            </a:r>
            <a:r>
              <a:rPr lang="nl-BE" b="1" err="1">
                <a:solidFill>
                  <a:schemeClr val="bg1"/>
                </a:solidFill>
                <a:latin typeface="Arial"/>
                <a:cs typeface="Arial"/>
              </a:rPr>
              <a:t>Engie</a:t>
            </a:r>
            <a:r>
              <a:rPr lang="nl-BE" b="1">
                <a:solidFill>
                  <a:schemeClr val="bg1"/>
                </a:solidFill>
                <a:latin typeface="Arial"/>
                <a:cs typeface="Arial"/>
              </a:rPr>
              <a:t> Electrabel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2323115-994D-0C12-F695-21C7E3969D76}"/>
              </a:ext>
            </a:extLst>
          </p:cNvPr>
          <p:cNvSpPr/>
          <p:nvPr/>
        </p:nvSpPr>
        <p:spPr>
          <a:xfrm>
            <a:off x="7350826" y="2813459"/>
            <a:ext cx="3992088" cy="5185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b="1">
                <a:solidFill>
                  <a:schemeClr val="tx1"/>
                </a:solidFill>
                <a:latin typeface="Arial"/>
              </a:rPr>
              <a:t>Thermisch rendement</a:t>
            </a:r>
            <a:r>
              <a:rPr lang="nl-BE" sz="1200">
                <a:solidFill>
                  <a:schemeClr val="tx1"/>
                </a:solidFill>
                <a:latin typeface="Arial"/>
              </a:rPr>
              <a:t> onder nominale belasting is </a:t>
            </a:r>
            <a:r>
              <a:rPr lang="nl-BE" sz="1200" b="1">
                <a:solidFill>
                  <a:schemeClr val="tx1"/>
                </a:solidFill>
                <a:latin typeface="Arial"/>
              </a:rPr>
              <a:t>lager</a:t>
            </a:r>
            <a:endParaRPr lang="en-US" sz="1200" b="1">
              <a:solidFill>
                <a:schemeClr val="tx1"/>
              </a:solidFill>
              <a:latin typeface="Arial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4E40EEC-9432-52A7-7424-35642C4D20C8}"/>
              </a:ext>
            </a:extLst>
          </p:cNvPr>
          <p:cNvSpPr/>
          <p:nvPr/>
        </p:nvSpPr>
        <p:spPr>
          <a:xfrm>
            <a:off x="7350826" y="1903018"/>
            <a:ext cx="3992087" cy="77585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19710" indent="-171450" rtl="0">
              <a:lnSpc>
                <a:spcPts val="1725"/>
              </a:lnSpc>
              <a:buFont typeface="Wingdings"/>
              <a:buChar char="ü"/>
            </a:pPr>
            <a:r>
              <a:rPr lang="nl-BE" sz="1200" b="1">
                <a:solidFill>
                  <a:schemeClr val="tx1"/>
                </a:solidFill>
                <a:latin typeface="Arial"/>
              </a:rPr>
              <a:t>Energiebesparing </a:t>
            </a:r>
            <a:r>
              <a:rPr lang="nl-BE" sz="1200">
                <a:solidFill>
                  <a:schemeClr val="tx1"/>
                </a:solidFill>
                <a:latin typeface="Arial"/>
              </a:rPr>
              <a:t>in industriële processen leidt tot verlaging van stoomvraag</a:t>
            </a:r>
            <a:r>
              <a:rPr lang="en-US" sz="1200">
                <a:solidFill>
                  <a:schemeClr val="tx1"/>
                </a:solidFill>
                <a:latin typeface="Arial"/>
              </a:rPr>
              <a:t>​</a:t>
            </a:r>
            <a:endParaRPr lang="en-US">
              <a:solidFill>
                <a:schemeClr val="tx1"/>
              </a:solidFill>
              <a:cs typeface="Arial"/>
            </a:endParaRPr>
          </a:p>
          <a:p>
            <a:pPr marL="219710" indent="-171450" rtl="0">
              <a:lnSpc>
                <a:spcPts val="1725"/>
              </a:lnSpc>
              <a:buFont typeface="Wingdings"/>
              <a:buChar char="ü"/>
            </a:pPr>
            <a:r>
              <a:rPr lang="nl-BE" sz="1200">
                <a:solidFill>
                  <a:schemeClr val="tx1"/>
                </a:solidFill>
                <a:latin typeface="Arial"/>
              </a:rPr>
              <a:t>Uitbating van gasturbine op</a:t>
            </a:r>
            <a:r>
              <a:rPr lang="nl-BE" sz="1200" b="1">
                <a:solidFill>
                  <a:schemeClr val="tx1"/>
                </a:solidFill>
                <a:latin typeface="Arial"/>
              </a:rPr>
              <a:t> “part-load”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​</a:t>
            </a:r>
            <a:endParaRPr lang="en-US" sz="1200" b="1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DECAA8E-0DC3-77BE-7EAF-85A2E84D1210}"/>
              </a:ext>
            </a:extLst>
          </p:cNvPr>
          <p:cNvSpPr/>
          <p:nvPr/>
        </p:nvSpPr>
        <p:spPr>
          <a:xfrm>
            <a:off x="7350825" y="1210290"/>
            <a:ext cx="3992088" cy="54824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sz="1200" b="1">
                <a:solidFill>
                  <a:schemeClr val="tx1"/>
                </a:solidFill>
                <a:latin typeface="Arial"/>
              </a:rPr>
              <a:t>Technisch</a:t>
            </a:r>
            <a:r>
              <a:rPr lang="nl-BE" sz="1200" b="1" baseline="0">
                <a:solidFill>
                  <a:schemeClr val="tx1"/>
                </a:solidFill>
                <a:latin typeface="Arial"/>
              </a:rPr>
              <a:t> design WKK is geoptimaliseerd</a:t>
            </a:r>
            <a:r>
              <a:rPr lang="nl-BE" sz="1200" baseline="0">
                <a:solidFill>
                  <a:schemeClr val="tx1"/>
                </a:solidFill>
                <a:latin typeface="Arial"/>
              </a:rPr>
              <a:t> voor nominale belasting</a:t>
            </a:r>
            <a:r>
              <a:rPr lang="nl-BE" sz="1200">
                <a:solidFill>
                  <a:schemeClr val="tx1"/>
                </a:solidFill>
                <a:latin typeface="Arial"/>
                <a:ea typeface="Arial"/>
                <a:cs typeface="Arial"/>
              </a:rPr>
              <a:t>​</a:t>
            </a:r>
            <a:endParaRPr lang="en-US" sz="1200">
              <a:solidFill>
                <a:schemeClr val="tx1"/>
              </a:solidFill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136FFE1-B8E9-3841-8FD8-F45994461B46}"/>
              </a:ext>
            </a:extLst>
          </p:cNvPr>
          <p:cNvSpPr/>
          <p:nvPr/>
        </p:nvSpPr>
        <p:spPr>
          <a:xfrm>
            <a:off x="7350826" y="3496291"/>
            <a:ext cx="3992088" cy="15972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19710" indent="-171450">
              <a:lnSpc>
                <a:spcPts val="1725"/>
              </a:lnSpc>
              <a:buFont typeface="Wingdings"/>
              <a:buChar char="ü"/>
            </a:pPr>
            <a:r>
              <a:rPr lang="nl-BE" sz="1200">
                <a:solidFill>
                  <a:schemeClr val="tx1"/>
                </a:solidFill>
                <a:latin typeface="Arial"/>
              </a:rPr>
              <a:t>Installatie van “flash tank”: door </a:t>
            </a:r>
            <a:r>
              <a:rPr lang="nl-BE" sz="1200" b="1" err="1">
                <a:solidFill>
                  <a:schemeClr val="tx1"/>
                </a:solidFill>
                <a:latin typeface="Arial"/>
              </a:rPr>
              <a:t>opflashen</a:t>
            </a:r>
            <a:r>
              <a:rPr lang="nl-BE" sz="1200" b="1">
                <a:solidFill>
                  <a:schemeClr val="tx1"/>
                </a:solidFill>
                <a:latin typeface="Arial"/>
              </a:rPr>
              <a:t> van voedingswater</a:t>
            </a:r>
            <a:r>
              <a:rPr lang="nl-BE" sz="1200">
                <a:solidFill>
                  <a:schemeClr val="tx1"/>
                </a:solidFill>
                <a:latin typeface="Arial"/>
              </a:rPr>
              <a:t> wordt rendement van </a:t>
            </a:r>
            <a:r>
              <a:rPr lang="nl-BE" sz="1200" err="1">
                <a:solidFill>
                  <a:schemeClr val="tx1"/>
                </a:solidFill>
                <a:latin typeface="Arial"/>
              </a:rPr>
              <a:t>economizer</a:t>
            </a:r>
            <a:r>
              <a:rPr lang="nl-BE" sz="1200">
                <a:solidFill>
                  <a:schemeClr val="tx1"/>
                </a:solidFill>
                <a:latin typeface="Arial"/>
              </a:rPr>
              <a:t> terug gebracht naar niveau van nominale belasting. </a:t>
            </a:r>
            <a:r>
              <a:rPr lang="en-US" sz="1200">
                <a:solidFill>
                  <a:schemeClr val="tx1"/>
                </a:solidFill>
                <a:latin typeface="Arial"/>
              </a:rPr>
              <a:t>​</a:t>
            </a:r>
            <a:endParaRPr lang="en-US">
              <a:solidFill>
                <a:schemeClr val="tx1"/>
              </a:solidFill>
              <a:cs typeface="Arial"/>
            </a:endParaRPr>
          </a:p>
          <a:p>
            <a:pPr marL="219710" indent="-171450" rtl="0">
              <a:lnSpc>
                <a:spcPts val="1725"/>
              </a:lnSpc>
              <a:buFont typeface="Wingdings"/>
              <a:buChar char="ü"/>
            </a:pPr>
            <a:r>
              <a:rPr lang="nl-BE" sz="1200" b="1">
                <a:solidFill>
                  <a:schemeClr val="tx1"/>
                </a:solidFill>
                <a:latin typeface="Arial"/>
              </a:rPr>
              <a:t>Rendementswinst: tot 5 %</a:t>
            </a:r>
            <a:r>
              <a:rPr lang="nl-BE" sz="1200">
                <a:solidFill>
                  <a:schemeClr val="tx1"/>
                </a:solidFill>
                <a:latin typeface="Arial"/>
              </a:rPr>
              <a:t> verhoging op lagere </a:t>
            </a:r>
            <a:r>
              <a:rPr lang="nl-BE" sz="1200" err="1">
                <a:solidFill>
                  <a:schemeClr val="tx1"/>
                </a:solidFill>
                <a:latin typeface="Arial"/>
              </a:rPr>
              <a:t>belastingsniveaus</a:t>
            </a:r>
            <a:r>
              <a:rPr lang="nl-BE" sz="1200">
                <a:solidFill>
                  <a:schemeClr val="tx1"/>
                </a:solidFill>
                <a:latin typeface="Arial"/>
              </a:rPr>
              <a:t>​</a:t>
            </a:r>
            <a:endParaRPr lang="en-US" sz="120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67EDCA0-3F41-7F94-F1FF-E28DEE729676}"/>
              </a:ext>
            </a:extLst>
          </p:cNvPr>
          <p:cNvSpPr/>
          <p:nvPr/>
        </p:nvSpPr>
        <p:spPr>
          <a:xfrm>
            <a:off x="5935682" y="1210290"/>
            <a:ext cx="1419101" cy="54824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STARTPUNT</a:t>
            </a:r>
            <a:endParaRPr lang="en-US" sz="1400" b="1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4A0779D-C7C0-D69E-FF3A-5F477B01661E}"/>
              </a:ext>
            </a:extLst>
          </p:cNvPr>
          <p:cNvSpPr/>
          <p:nvPr/>
        </p:nvSpPr>
        <p:spPr>
          <a:xfrm>
            <a:off x="5935682" y="1903017"/>
            <a:ext cx="1419101" cy="77585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EVOLUTIE(S)</a:t>
            </a:r>
            <a:endParaRPr lang="en-US" sz="1400" b="1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009F5E7-F31E-64D8-52D9-420AA55AA32F}"/>
              </a:ext>
            </a:extLst>
          </p:cNvPr>
          <p:cNvSpPr/>
          <p:nvPr/>
        </p:nvSpPr>
        <p:spPr>
          <a:xfrm>
            <a:off x="5935682" y="2813458"/>
            <a:ext cx="1419101" cy="54824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UITDAGING</a:t>
            </a:r>
            <a:endParaRPr lang="en-US" sz="1400" b="1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1841B2F-2079-F77F-1B14-13A02D3E9BEB}"/>
              </a:ext>
            </a:extLst>
          </p:cNvPr>
          <p:cNvSpPr/>
          <p:nvPr/>
        </p:nvSpPr>
        <p:spPr>
          <a:xfrm>
            <a:off x="5935682" y="3496289"/>
            <a:ext cx="1419101" cy="159723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OPLOSSING</a:t>
            </a:r>
            <a:endParaRPr lang="en-US" sz="1400" b="1"/>
          </a:p>
        </p:txBody>
      </p:sp>
      <p:pic>
        <p:nvPicPr>
          <p:cNvPr id="17" name="Graphic 16" descr="Badge Tick1 met effen opvulling">
            <a:extLst>
              <a:ext uri="{FF2B5EF4-FFF2-40B4-BE49-F238E27FC236}">
                <a16:creationId xmlns:a16="http://schemas.microsoft.com/office/drawing/2014/main" id="{35D6B39A-D6F2-1DE7-508B-71DC659536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32566" y="5139047"/>
            <a:ext cx="1379516" cy="136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4CF1C-EA94-1B8F-AE58-0754E2970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982FC37-F6BD-4F5A-AF59-E97021AF4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25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27E761-4A37-C1EF-B66A-8C603706B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05088" y="6397471"/>
            <a:ext cx="3086101" cy="215444"/>
          </a:xfrm>
        </p:spPr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FE1BFD6-DB7C-A06C-2086-A67BB99D8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1 – EFFICIËNTIE VERHOGING </a:t>
            </a:r>
            <a:br>
              <a:rPr lang="nl-BE"/>
            </a:br>
            <a:r>
              <a:rPr lang="nl-BE" sz="2000" i="1">
                <a:latin typeface="+mn-lt"/>
              </a:rPr>
              <a:t>MOLECULE BESPAREN</a:t>
            </a:r>
            <a:endParaRPr lang="en-US">
              <a:latin typeface="+mn-lt"/>
            </a:endParaRP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72E172D0-CAB4-293B-23E4-89DDC8157E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522" y="1286491"/>
            <a:ext cx="5842745" cy="3497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 fontAlgn="ctr">
              <a:buNone/>
            </a:pPr>
            <a:r>
              <a:rPr lang="nl-BE" sz="1800" b="1">
                <a:solidFill>
                  <a:schemeClr val="accent2"/>
                </a:solidFill>
                <a:latin typeface="Arial"/>
                <a:cs typeface="Arial"/>
              </a:rPr>
              <a:t>PROJECT 2 – “STOOMNETWERKEN”</a:t>
            </a:r>
          </a:p>
          <a:p>
            <a:pPr marL="0" indent="0" algn="ctr">
              <a:buNone/>
            </a:pPr>
            <a:endParaRPr lang="nl-BE" b="1">
              <a:solidFill>
                <a:schemeClr val="accent2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endParaRPr lang="nl-BE" b="1">
              <a:solidFill>
                <a:schemeClr val="accent2"/>
              </a:solidFill>
              <a:latin typeface="Arial"/>
              <a:cs typeface="Arial"/>
            </a:endParaRPr>
          </a:p>
          <a:p>
            <a:pPr marL="179705" indent="-179705" algn="ctr" fontAlgn="ctr">
              <a:buChar char="•"/>
            </a:pPr>
            <a:endParaRPr lang="nl-BE" b="1">
              <a:solidFill>
                <a:srgbClr val="000000"/>
              </a:solidFill>
              <a:latin typeface="Arial"/>
              <a:cs typeface="Arial"/>
            </a:endParaRPr>
          </a:p>
          <a:p>
            <a:pPr marL="1142365" lvl="2" indent="-179705" algn="ctr" fontAlgn="ctr">
              <a:buFont typeface="Arial" panose="020B0604020202020204" pitchFamily="34" charset="0"/>
              <a:buChar char="•"/>
            </a:pPr>
            <a:endParaRPr lang="nl-BE" b="1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endParaRPr lang="nl-BE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nl-BE">
              <a:solidFill>
                <a:srgbClr val="0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FCC6BB-FFB2-6A3F-CECB-DBD02FB322DF}"/>
              </a:ext>
            </a:extLst>
          </p:cNvPr>
          <p:cNvCxnSpPr/>
          <p:nvPr/>
        </p:nvCxnSpPr>
        <p:spPr>
          <a:xfrm>
            <a:off x="-37546" y="1171713"/>
            <a:ext cx="4691267" cy="8832"/>
          </a:xfrm>
          <a:prstGeom prst="straightConnector1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arallelogram 2">
            <a:extLst>
              <a:ext uri="{FF2B5EF4-FFF2-40B4-BE49-F238E27FC236}">
                <a16:creationId xmlns:a16="http://schemas.microsoft.com/office/drawing/2014/main" id="{3E3059C3-93D3-129C-7EBB-63089BB98F00}"/>
              </a:ext>
            </a:extLst>
          </p:cNvPr>
          <p:cNvSpPr/>
          <p:nvPr/>
        </p:nvSpPr>
        <p:spPr>
          <a:xfrm>
            <a:off x="1047759" y="1712152"/>
            <a:ext cx="5843366" cy="903356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sz="1200">
                <a:solidFill>
                  <a:schemeClr val="bg1"/>
                </a:solidFill>
                <a:cs typeface="Arial"/>
              </a:rPr>
              <a:t>Door koppeling van stoominfrastructuur (productie-assets) van meerdere bedrijven, kunnen er significante winsten geboekt worden</a:t>
            </a:r>
            <a:endParaRPr lang="en-US" sz="1200">
              <a:solidFill>
                <a:schemeClr val="bg1"/>
              </a:solidFill>
              <a:cs typeface="Arial"/>
            </a:endParaRP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C292281D-3B68-F149-26FD-DB9B24FEB690}"/>
              </a:ext>
            </a:extLst>
          </p:cNvPr>
          <p:cNvSpPr/>
          <p:nvPr/>
        </p:nvSpPr>
        <p:spPr>
          <a:xfrm>
            <a:off x="-288503" y="1712151"/>
            <a:ext cx="1956065" cy="903356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Arial"/>
              </a:rPr>
              <a:t>CONCEPT</a:t>
            </a:r>
            <a:endParaRPr lang="en-US" sz="1200">
              <a:solidFill>
                <a:schemeClr val="bg1"/>
              </a:solidFill>
              <a:cs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4DCE00-1CED-F00D-4759-AF57930A365C}"/>
              </a:ext>
            </a:extLst>
          </p:cNvPr>
          <p:cNvSpPr/>
          <p:nvPr/>
        </p:nvSpPr>
        <p:spPr>
          <a:xfrm>
            <a:off x="883478" y="2871720"/>
            <a:ext cx="5442223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Optimalisatie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belasting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>
                <a:solidFill>
                  <a:schemeClr val="tx1"/>
                </a:solidFill>
                <a:cs typeface="Arial"/>
              </a:rPr>
              <a:t>van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bestaande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productie-installaties</a:t>
            </a:r>
            <a:endParaRPr lang="en-US" sz="1200">
              <a:solidFill>
                <a:schemeClr val="tx1"/>
              </a:solidFill>
              <a:cs typeface="Arial"/>
            </a:endParaRPr>
          </a:p>
        </p:txBody>
      </p:sp>
      <p:pic>
        <p:nvPicPr>
          <p:cNvPr id="14" name="Graphic 13" descr="Badge Tick1 met effen opvulling">
            <a:extLst>
              <a:ext uri="{FF2B5EF4-FFF2-40B4-BE49-F238E27FC236}">
                <a16:creationId xmlns:a16="http://schemas.microsoft.com/office/drawing/2014/main" id="{CDE8DB2F-A9BF-1C41-3556-9EFD69988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65" y="2750931"/>
            <a:ext cx="649356" cy="6378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47D6D8-78CD-3909-8A32-276752E999DB}"/>
              </a:ext>
            </a:extLst>
          </p:cNvPr>
          <p:cNvSpPr/>
          <p:nvPr/>
        </p:nvSpPr>
        <p:spPr>
          <a:xfrm>
            <a:off x="883478" y="3434937"/>
            <a:ext cx="5442223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Verhoging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stoombetrouwbaarheid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>
                <a:solidFill>
                  <a:schemeClr val="tx1"/>
                </a:solidFill>
                <a:cs typeface="Arial"/>
              </a:rPr>
              <a:t>door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groter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aantal</a:t>
            </a:r>
            <a:r>
              <a:rPr lang="en-US" sz="1200">
                <a:solidFill>
                  <a:schemeClr val="tx1"/>
                </a:solidFill>
                <a:cs typeface="Arial"/>
              </a:rPr>
              <a:t> assets</a:t>
            </a:r>
            <a:endParaRPr lang="en-US" sz="1200" err="1">
              <a:solidFill>
                <a:schemeClr val="tx1"/>
              </a:solidFill>
              <a:cs typeface="Arial"/>
            </a:endParaRPr>
          </a:p>
        </p:txBody>
      </p:sp>
      <p:pic>
        <p:nvPicPr>
          <p:cNvPr id="16" name="Graphic 15" descr="Badge Tick1 met effen opvulling">
            <a:extLst>
              <a:ext uri="{FF2B5EF4-FFF2-40B4-BE49-F238E27FC236}">
                <a16:creationId xmlns:a16="http://schemas.microsoft.com/office/drawing/2014/main" id="{275BAAF9-E61B-AB93-6DF3-BE5BFAD63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65" y="3314148"/>
            <a:ext cx="649356" cy="63787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7B6C8D5-1AD2-A71E-3E69-F7466207547C}"/>
              </a:ext>
            </a:extLst>
          </p:cNvPr>
          <p:cNvSpPr/>
          <p:nvPr/>
        </p:nvSpPr>
        <p:spPr>
          <a:xfrm>
            <a:off x="883478" y="3942937"/>
            <a:ext cx="5442223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Toegang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mogelijk</a:t>
            </a:r>
            <a:r>
              <a:rPr lang="en-US" sz="1200">
                <a:solidFill>
                  <a:schemeClr val="tx1"/>
                </a:solidFill>
                <a:cs typeface="Arial"/>
              </a:rPr>
              <a:t> tot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exotherme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stoom</a:t>
            </a:r>
            <a:r>
              <a:rPr lang="en-US" sz="1200">
                <a:solidFill>
                  <a:schemeClr val="tx1"/>
                </a:solidFill>
                <a:cs typeface="Arial"/>
              </a:rPr>
              <a:t> of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andere</a:t>
            </a:r>
            <a:r>
              <a:rPr lang="en-US" sz="1200">
                <a:solidFill>
                  <a:schemeClr val="tx1"/>
                </a:solidFill>
                <a:cs typeface="Arial"/>
              </a:rPr>
              <a:t> fatale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warmte</a:t>
            </a:r>
            <a:endParaRPr lang="en-US" sz="1200">
              <a:solidFill>
                <a:schemeClr val="tx1"/>
              </a:solidFill>
              <a:cs typeface="Arial"/>
            </a:endParaRPr>
          </a:p>
        </p:txBody>
      </p:sp>
      <p:pic>
        <p:nvPicPr>
          <p:cNvPr id="18" name="Graphic 17" descr="Badge Tick1 met effen opvulling">
            <a:extLst>
              <a:ext uri="{FF2B5EF4-FFF2-40B4-BE49-F238E27FC236}">
                <a16:creationId xmlns:a16="http://schemas.microsoft.com/office/drawing/2014/main" id="{5F5AE51F-B5BC-C6C8-3AF1-3841FF047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65" y="3822147"/>
            <a:ext cx="649356" cy="637871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137392B-1E7D-FCAB-075A-D2FAD0E6786A}"/>
              </a:ext>
            </a:extLst>
          </p:cNvPr>
          <p:cNvSpPr/>
          <p:nvPr/>
        </p:nvSpPr>
        <p:spPr>
          <a:xfrm>
            <a:off x="883478" y="4473024"/>
            <a:ext cx="5442223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Besparing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mogelijk</a:t>
            </a:r>
            <a:r>
              <a:rPr lang="en-US" sz="1200">
                <a:solidFill>
                  <a:schemeClr val="tx1"/>
                </a:solidFill>
                <a:cs typeface="Arial"/>
              </a:rPr>
              <a:t> op OPEX/CAPEX door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gedeelde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infrastructuur</a:t>
            </a:r>
            <a:endParaRPr lang="en-US" sz="1200">
              <a:solidFill>
                <a:schemeClr val="tx1"/>
              </a:solidFill>
              <a:cs typeface="Arial"/>
            </a:endParaRPr>
          </a:p>
        </p:txBody>
      </p:sp>
      <p:pic>
        <p:nvPicPr>
          <p:cNvPr id="24" name="Graphic 23" descr="Badge Tick1 met effen opvulling">
            <a:extLst>
              <a:ext uri="{FF2B5EF4-FFF2-40B4-BE49-F238E27FC236}">
                <a16:creationId xmlns:a16="http://schemas.microsoft.com/office/drawing/2014/main" id="{FAFE63D0-3BF3-AF0D-5D08-B20153930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65" y="4352234"/>
            <a:ext cx="649356" cy="63787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D726E51-1F0E-3277-844B-42A4F1A97DA0}"/>
              </a:ext>
            </a:extLst>
          </p:cNvPr>
          <p:cNvSpPr/>
          <p:nvPr/>
        </p:nvSpPr>
        <p:spPr>
          <a:xfrm>
            <a:off x="883478" y="5025198"/>
            <a:ext cx="5442223" cy="3953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200">
                <a:solidFill>
                  <a:schemeClr val="tx1"/>
                </a:solidFill>
                <a:cs typeface="Arial"/>
              </a:rPr>
              <a:t>   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Noodzaak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voor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neutrale</a:t>
            </a:r>
            <a:r>
              <a:rPr lang="en-US" sz="1200" b="1">
                <a:solidFill>
                  <a:schemeClr val="tx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cs typeface="Arial"/>
              </a:rPr>
              <a:t>toegang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en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beheer</a:t>
            </a:r>
            <a:r>
              <a:rPr lang="en-US" sz="1200">
                <a:solidFill>
                  <a:schemeClr val="tx1"/>
                </a:solidFill>
                <a:cs typeface="Arial"/>
              </a:rPr>
              <a:t> van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dergelijk</a:t>
            </a:r>
            <a:r>
              <a:rPr lang="en-US" sz="1200">
                <a:solidFill>
                  <a:schemeClr val="tx1"/>
                </a:solidFill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cs typeface="Arial"/>
              </a:rPr>
              <a:t>netwerk</a:t>
            </a:r>
            <a:r>
              <a:rPr lang="en-US" sz="1200">
                <a:solidFill>
                  <a:schemeClr val="tx1"/>
                </a:solidFill>
                <a:cs typeface="Arial"/>
              </a:rPr>
              <a:t>.</a:t>
            </a:r>
          </a:p>
        </p:txBody>
      </p:sp>
      <p:pic>
        <p:nvPicPr>
          <p:cNvPr id="26" name="Graphic 25" descr="Badge Tick1 met effen opvulling">
            <a:extLst>
              <a:ext uri="{FF2B5EF4-FFF2-40B4-BE49-F238E27FC236}">
                <a16:creationId xmlns:a16="http://schemas.microsoft.com/office/drawing/2014/main" id="{0954B327-F52F-D368-DCA0-605D38123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65" y="4904408"/>
            <a:ext cx="649356" cy="63787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31A3187-71BC-B593-7C83-198CBFD4C993}"/>
              </a:ext>
            </a:extLst>
          </p:cNvPr>
          <p:cNvSpPr/>
          <p:nvPr/>
        </p:nvSpPr>
        <p:spPr>
          <a:xfrm>
            <a:off x="-4418" y="5644320"/>
            <a:ext cx="12211877" cy="63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500" b="1" baseline="0" dirty="0">
                <a:latin typeface="Arial"/>
              </a:rPr>
              <a:t>Engie onderzoekt actief mogelijkheden voor dergelijke projecten</a:t>
            </a:r>
            <a:endParaRPr lang="en-US" dirty="0"/>
          </a:p>
        </p:txBody>
      </p:sp>
      <p:pic>
        <p:nvPicPr>
          <p:cNvPr id="28" name="Graphic 27" descr="Sociaal netwerk met effen opvulling">
            <a:extLst>
              <a:ext uri="{FF2B5EF4-FFF2-40B4-BE49-F238E27FC236}">
                <a16:creationId xmlns:a16="http://schemas.microsoft.com/office/drawing/2014/main" id="{9A8569B3-5F50-92BF-B674-A6759F36A3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27583" y="5600148"/>
            <a:ext cx="740355" cy="729312"/>
          </a:xfrm>
          <a:prstGeom prst="rect">
            <a:avLst/>
          </a:prstGeom>
        </p:spPr>
      </p:pic>
      <p:pic>
        <p:nvPicPr>
          <p:cNvPr id="2050" name="Picture 2" descr="Mining Processing Plant View Inside Stock Photo (Edit Now) 413810740">
            <a:extLst>
              <a:ext uri="{FF2B5EF4-FFF2-40B4-BE49-F238E27FC236}">
                <a16:creationId xmlns:a16="http://schemas.microsoft.com/office/drawing/2014/main" id="{39CF9140-4407-0E3E-51EF-E8B31E7E5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85"/>
          <a:stretch>
            <a:fillRect/>
          </a:stretch>
        </p:blipFill>
        <p:spPr bwMode="auto">
          <a:xfrm>
            <a:off x="7665849" y="1982736"/>
            <a:ext cx="4153828" cy="332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47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7" grpId="0" animBg="1"/>
      <p:bldP spid="23" grpId="0" animBg="1"/>
      <p:bldP spid="25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69B74-DAE7-DAD3-65EA-5B915CD09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077A7951-E224-7E55-1A0B-16084DF79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DECARBONISATIE: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VERGROENING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A0B7FC-E9D2-82B5-90AC-5A6C9477B9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err="1">
                <a:latin typeface="Arial"/>
                <a:cs typeface="Arial"/>
              </a:rPr>
              <a:t>Moleculen</a:t>
            </a:r>
            <a:r>
              <a:rPr lang="en-US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vervangen</a:t>
            </a:r>
            <a:endParaRPr lang="en-US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A68DD-A0D3-46BC-6C92-CA32B4A72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6.2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9EB79-242C-7F14-C2CE-431C4CCE4B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E28664-C9A0-B14D-A7D3-D0482E77A9F4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89DAC-7C79-AE1F-DCAB-4E42CFD7D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28887" y="6397471"/>
            <a:ext cx="3086102" cy="215444"/>
          </a:xfrm>
        </p:spPr>
        <p:txBody>
          <a:bodyPr/>
          <a:lstStyle/>
          <a:p>
            <a:pPr algn="l"/>
            <a:r>
              <a:rPr lang="nl-NL" dirty="0"/>
              <a:t>© ENGIE 2025 – Het Energiesysteem van de Toekomst</a:t>
            </a:r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6B17973-4E0A-F92D-6C8B-FCFCB183CCC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4120" r="24120"/>
          <a:stretch/>
        </p:blipFill>
        <p:spPr>
          <a:prstGeom prst="rect">
            <a:avLst/>
          </a:prstGeom>
          <a:solidFill>
            <a:srgbClr val="E7E6E6"/>
          </a:solidFill>
        </p:spPr>
      </p:pic>
    </p:spTree>
    <p:extLst>
      <p:ext uri="{BB962C8B-B14F-4D97-AF65-F5344CB8AC3E}">
        <p14:creationId xmlns:p14="http://schemas.microsoft.com/office/powerpoint/2010/main" val="987649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329CD-036B-C1E5-0570-B8FB9024E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B0E04-9F96-D43C-D30B-C86FFFF48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27</a:t>
            </a:fld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752FFD-F3B8-338D-B529-64A19B939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32150" y="6397471"/>
            <a:ext cx="319189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800" dirty="0">
                <a:solidFill>
                  <a:schemeClr val="accent1"/>
                </a:solidFill>
              </a:rPr>
              <a:t>© ENGIE 2025 – Het Energiesysteem van de Toekomst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C91499F-0E7A-3126-56DA-87794869B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2 – VERGROENING</a:t>
            </a:r>
            <a:br>
              <a:rPr lang="nl-BE"/>
            </a:br>
            <a:r>
              <a:rPr lang="nl-BE" sz="2000" i="1">
                <a:latin typeface="+mn-lt"/>
              </a:rPr>
              <a:t>MOLECULE VERVANGEN</a:t>
            </a:r>
            <a:endParaRPr lang="nl-BE" i="1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4" name="Afbeelding 3" descr="Afbeelding met hemel, buitenshuis, industrie, engineering&#10;&#10;Door AI gegenereerde inhoud is mogelijk onjuist.">
            <a:extLst>
              <a:ext uri="{FF2B5EF4-FFF2-40B4-BE49-F238E27FC236}">
                <a16:creationId xmlns:a16="http://schemas.microsoft.com/office/drawing/2014/main" id="{77AA1A3C-023A-56CE-DE85-F0E9653761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709" y="2401852"/>
            <a:ext cx="5195046" cy="345087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7B0ABCFD-C897-A9A8-8FA9-6922A893566F}"/>
              </a:ext>
            </a:extLst>
          </p:cNvPr>
          <p:cNvSpPr/>
          <p:nvPr/>
        </p:nvSpPr>
        <p:spPr>
          <a:xfrm>
            <a:off x="7732059" y="3623480"/>
            <a:ext cx="1492623" cy="22292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74DB083-DA5A-DB5A-614E-85CE06F6FEC0}"/>
              </a:ext>
            </a:extLst>
          </p:cNvPr>
          <p:cNvSpPr/>
          <p:nvPr/>
        </p:nvSpPr>
        <p:spPr>
          <a:xfrm>
            <a:off x="9827558" y="2401852"/>
            <a:ext cx="2097680" cy="82330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>
                <a:solidFill>
                  <a:srgbClr val="FF0000"/>
                </a:solidFill>
              </a:rPr>
              <a:t>Specifieke parallelle recuperatieketel voor vloeibare nevenstroom</a:t>
            </a:r>
            <a:endParaRPr lang="en-US" sz="1400">
              <a:solidFill>
                <a:srgbClr val="FF0000"/>
              </a:solidFill>
            </a:endParaRP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E0BA5EE7-B13C-545E-23B1-FFD4601C7A36}"/>
              </a:ext>
            </a:extLst>
          </p:cNvPr>
          <p:cNvCxnSpPr>
            <a:cxnSpLocks/>
          </p:cNvCxnSpPr>
          <p:nvPr/>
        </p:nvCxnSpPr>
        <p:spPr>
          <a:xfrm flipV="1">
            <a:off x="9224682" y="3225154"/>
            <a:ext cx="1651716" cy="151294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467E6AE-895A-CA75-D48F-A2267D0DF4AF}"/>
              </a:ext>
            </a:extLst>
          </p:cNvPr>
          <p:cNvSpPr txBox="1">
            <a:spLocks/>
          </p:cNvSpPr>
          <p:nvPr/>
        </p:nvSpPr>
        <p:spPr>
          <a:xfrm>
            <a:off x="441565" y="1286491"/>
            <a:ext cx="11231962" cy="404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4"/>
              </a:buBlip>
              <a:defRPr sz="1500" kern="1200" spc="2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nl-BE" sz="1800" b="1" dirty="0">
                <a:solidFill>
                  <a:schemeClr val="accent2"/>
                </a:solidFill>
                <a:latin typeface="Arial"/>
                <a:cs typeface="Arial"/>
              </a:rPr>
              <a:t>OPTIE 1 – VERVANGEN AARDGAS IN NAVERBRANDING </a:t>
            </a:r>
            <a:br>
              <a:rPr lang="nl-BE" sz="1800" b="1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nl-BE" sz="1800" b="1" dirty="0">
                <a:solidFill>
                  <a:schemeClr val="accent2"/>
                </a:solidFill>
                <a:latin typeface="Arial"/>
                <a:cs typeface="Arial"/>
              </a:rPr>
              <a:t>DOOR ZIJSTROMEN UIT INDUSTRIEEL PROCES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4E3052FB-23E4-BEF6-C315-C42DC1CBA2A4}"/>
              </a:ext>
            </a:extLst>
          </p:cNvPr>
          <p:cNvSpPr/>
          <p:nvPr/>
        </p:nvSpPr>
        <p:spPr>
          <a:xfrm>
            <a:off x="441474" y="4573103"/>
            <a:ext cx="1060704" cy="914399"/>
          </a:xfrm>
          <a:prstGeom prst="snip1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62878B22-79AC-D73E-66CE-E8AC963F9E52}"/>
              </a:ext>
            </a:extLst>
          </p:cNvPr>
          <p:cNvSpPr/>
          <p:nvPr/>
        </p:nvSpPr>
        <p:spPr>
          <a:xfrm>
            <a:off x="430431" y="3501885"/>
            <a:ext cx="1060704" cy="914399"/>
          </a:xfrm>
          <a:prstGeom prst="snip1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 descr="Staafdiagram met stijgende lijn met effen opvulling">
            <a:extLst>
              <a:ext uri="{FF2B5EF4-FFF2-40B4-BE49-F238E27FC236}">
                <a16:creationId xmlns:a16="http://schemas.microsoft.com/office/drawing/2014/main" id="{CB6586D7-4288-DCE2-D126-6C3AA0E961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7148" y="3645452"/>
            <a:ext cx="648914" cy="637872"/>
          </a:xfrm>
          <a:prstGeom prst="rect">
            <a:avLst/>
          </a:prstGeom>
        </p:spPr>
      </p:pic>
      <p:pic>
        <p:nvPicPr>
          <p:cNvPr id="21" name="Graphic 20" descr="Hoogspanning met effen opvulling">
            <a:extLst>
              <a:ext uri="{FF2B5EF4-FFF2-40B4-BE49-F238E27FC236}">
                <a16:creationId xmlns:a16="http://schemas.microsoft.com/office/drawing/2014/main" id="{3256C4B8-5045-A174-F3C4-723E272668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7147" y="4705627"/>
            <a:ext cx="648914" cy="637872"/>
          </a:xfrm>
          <a:prstGeom prst="rect">
            <a:avLst/>
          </a:prstGeom>
        </p:spPr>
      </p:pic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C06AAEA9-B947-F3CF-A49E-1AEEF01AF11A}"/>
              </a:ext>
            </a:extLst>
          </p:cNvPr>
          <p:cNvSpPr/>
          <p:nvPr/>
        </p:nvSpPr>
        <p:spPr>
          <a:xfrm>
            <a:off x="1499060" y="2871573"/>
            <a:ext cx="5075537" cy="48463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200" baseline="0">
                <a:latin typeface="Arial"/>
              </a:rPr>
              <a:t>Kan zowel </a:t>
            </a:r>
            <a:r>
              <a:rPr lang="nl-BE" sz="1200" b="1" baseline="0">
                <a:latin typeface="Arial"/>
              </a:rPr>
              <a:t>gasvormig als vloeibaar</a:t>
            </a:r>
            <a:r>
              <a:rPr lang="nl-BE" sz="1200" b="1">
                <a:latin typeface="Arial"/>
                <a:ea typeface="Arial"/>
                <a:cs typeface="Arial"/>
              </a:rPr>
              <a:t>​</a:t>
            </a:r>
            <a:endParaRPr lang="en-US" sz="1200" b="1">
              <a:cs typeface="Arial"/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FD7C83B5-B812-164A-A428-3D4CF4F58C67}"/>
              </a:ext>
            </a:extLst>
          </p:cNvPr>
          <p:cNvSpPr/>
          <p:nvPr/>
        </p:nvSpPr>
        <p:spPr>
          <a:xfrm>
            <a:off x="441474" y="2430668"/>
            <a:ext cx="1060704" cy="914399"/>
          </a:xfrm>
          <a:prstGeom prst="snip1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Energiecentrale met effen opvulling">
            <a:extLst>
              <a:ext uri="{FF2B5EF4-FFF2-40B4-BE49-F238E27FC236}">
                <a16:creationId xmlns:a16="http://schemas.microsoft.com/office/drawing/2014/main" id="{EACDF662-1168-AF61-9195-4AF68C67F4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7148" y="2574234"/>
            <a:ext cx="648914" cy="637872"/>
          </a:xfrm>
          <a:prstGeom prst="rect">
            <a:avLst/>
          </a:prstGeom>
        </p:spPr>
      </p:pic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C202AA23-8FC0-360F-6866-3A824923061B}"/>
              </a:ext>
            </a:extLst>
          </p:cNvPr>
          <p:cNvSpPr/>
          <p:nvPr/>
        </p:nvSpPr>
        <p:spPr>
          <a:xfrm>
            <a:off x="1499060" y="3933497"/>
            <a:ext cx="5075537" cy="48463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sz="1200">
                <a:solidFill>
                  <a:srgbClr val="FFFFFF"/>
                </a:solidFill>
                <a:latin typeface="Arial"/>
              </a:rPr>
              <a:t>In plaats van verbranding in gasketels, RTO, fakkel </a:t>
            </a:r>
            <a:r>
              <a:rPr lang="nl-BE" sz="1200" err="1">
                <a:solidFill>
                  <a:srgbClr val="FFFFFF"/>
                </a:solidFill>
                <a:latin typeface="Arial"/>
              </a:rPr>
              <a:t>ed</a:t>
            </a:r>
            <a:r>
              <a:rPr lang="nl-BE" sz="1200">
                <a:solidFill>
                  <a:srgbClr val="FFFFFF"/>
                </a:solidFill>
                <a:latin typeface="Arial"/>
              </a:rPr>
              <a:t> </a:t>
            </a:r>
            <a:endParaRPr lang="en-US"/>
          </a:p>
          <a:p>
            <a:pPr marL="171450" indent="-171450">
              <a:buFont typeface="Wingdings"/>
              <a:buChar char="Ø"/>
            </a:pPr>
            <a:r>
              <a:rPr lang="nl-BE" sz="1200">
                <a:solidFill>
                  <a:srgbClr val="FFFFFF"/>
                </a:solidFill>
                <a:latin typeface="Arial"/>
              </a:rPr>
              <a:t>Valorisatie aan </a:t>
            </a:r>
            <a:r>
              <a:rPr lang="nl-BE" sz="1200" b="1">
                <a:solidFill>
                  <a:srgbClr val="FFFFFF"/>
                </a:solidFill>
                <a:latin typeface="Arial"/>
              </a:rPr>
              <a:t>hoger rendement in recuperatieketel</a:t>
            </a:r>
            <a:r>
              <a:rPr lang="nl-BE" sz="1200">
                <a:solidFill>
                  <a:srgbClr val="FFFFFF"/>
                </a:solidFill>
                <a:latin typeface="Arial"/>
              </a:rPr>
              <a:t> van WKK. </a:t>
            </a:r>
            <a:endParaRPr lang="nl-BE">
              <a:cs typeface="Arial"/>
            </a:endParaRPr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9E9B1F96-9E4F-B57D-5BA8-311A68841C0F}"/>
              </a:ext>
            </a:extLst>
          </p:cNvPr>
          <p:cNvSpPr/>
          <p:nvPr/>
        </p:nvSpPr>
        <p:spPr>
          <a:xfrm>
            <a:off x="1499060" y="5014006"/>
            <a:ext cx="5075537" cy="48463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sz="1200">
                <a:solidFill>
                  <a:srgbClr val="FFFFFF"/>
                </a:solidFill>
                <a:latin typeface="Arial"/>
              </a:rPr>
              <a:t>Wordt</a:t>
            </a:r>
            <a:r>
              <a:rPr lang="nl-BE" sz="1200" b="1">
                <a:solidFill>
                  <a:srgbClr val="FFFFFF"/>
                </a:solidFill>
                <a:latin typeface="Arial"/>
              </a:rPr>
              <a:t> breed toegepast</a:t>
            </a:r>
            <a:r>
              <a:rPr lang="nl-BE" sz="1200">
                <a:solidFill>
                  <a:srgbClr val="FFFFFF"/>
                </a:solidFill>
                <a:latin typeface="Arial"/>
              </a:rPr>
              <a:t> op verschillende </a:t>
            </a:r>
            <a:r>
              <a:rPr lang="nl-BE" sz="1200" err="1">
                <a:solidFill>
                  <a:srgbClr val="FFFFFF"/>
                </a:solidFill>
                <a:latin typeface="Arial"/>
              </a:rPr>
              <a:t>WKK’s</a:t>
            </a:r>
            <a:r>
              <a:rPr lang="nl-BE" sz="1200">
                <a:solidFill>
                  <a:srgbClr val="FFFFFF"/>
                </a:solidFill>
                <a:latin typeface="Arial"/>
              </a:rPr>
              <a:t> in de Enige vloot</a:t>
            </a:r>
          </a:p>
        </p:txBody>
      </p:sp>
    </p:spTree>
    <p:extLst>
      <p:ext uri="{BB962C8B-B14F-4D97-AF65-F5344CB8AC3E}">
        <p14:creationId xmlns:p14="http://schemas.microsoft.com/office/powerpoint/2010/main" val="31246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6" grpId="0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696A6-7BEC-D43C-0613-569A1562A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A4B03A-AA7A-73C8-C5C2-2841229B0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28</a:t>
            </a:fld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D3E888-7065-3565-0B80-2EC53946D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32150" y="6397471"/>
            <a:ext cx="319189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800" dirty="0">
                <a:solidFill>
                  <a:schemeClr val="accent1"/>
                </a:solidFill>
              </a:rPr>
              <a:t>© ENGIE 2025 – Het Energiesysteem van de Toekomst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6F6B39D4-7C9C-720A-574E-47D394338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2 – VERGROENING</a:t>
            </a:r>
            <a:br>
              <a:rPr lang="nl-BE"/>
            </a:br>
            <a:r>
              <a:rPr lang="nl-BE" sz="2000" i="1">
                <a:latin typeface="+mn-lt"/>
              </a:rPr>
              <a:t>MOLECULE VERVANGEN</a:t>
            </a:r>
            <a:endParaRPr lang="nl-BE" i="1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F44B438E-F34F-9431-C7B3-7015DEE37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27" y="5155559"/>
            <a:ext cx="5192035" cy="986870"/>
          </a:xfrm>
          <a:prstGeom prst="rect">
            <a:avLst/>
          </a:prstGeom>
        </p:spPr>
      </p:pic>
      <p:pic>
        <p:nvPicPr>
          <p:cNvPr id="3" name="Picture 2" descr="Biométhane : de nouveaux tarifs d’achat imminents | Les clés de la ...">
            <a:extLst>
              <a:ext uri="{FF2B5EF4-FFF2-40B4-BE49-F238E27FC236}">
                <a16:creationId xmlns:a16="http://schemas.microsoft.com/office/drawing/2014/main" id="{E470368F-ED0C-1087-BB0E-AEBB96D23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71" y="1791673"/>
            <a:ext cx="5020280" cy="311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4BC3BDC7-E6C4-FF69-CCAA-F41D4B3CC201}"/>
              </a:ext>
            </a:extLst>
          </p:cNvPr>
          <p:cNvSpPr txBox="1">
            <a:spLocks/>
          </p:cNvSpPr>
          <p:nvPr/>
        </p:nvSpPr>
        <p:spPr>
          <a:xfrm>
            <a:off x="441565" y="1286491"/>
            <a:ext cx="11231962" cy="404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5"/>
              </a:buBlip>
              <a:defRPr sz="1500" kern="1200" spc="2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nl-BE" sz="1800" b="1">
                <a:solidFill>
                  <a:schemeClr val="accent2"/>
                </a:solidFill>
                <a:latin typeface="Arial"/>
                <a:cs typeface="Arial"/>
              </a:rPr>
              <a:t>OPTIE 2 – AARDGAS VERVANGEN DOOR BIOMETHAAN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60E91B-6A99-7260-EBAB-ABFFAAE99C56}"/>
              </a:ext>
            </a:extLst>
          </p:cNvPr>
          <p:cNvSpPr txBox="1"/>
          <p:nvPr/>
        </p:nvSpPr>
        <p:spPr>
          <a:xfrm>
            <a:off x="7255279" y="2045255"/>
            <a:ext cx="4941089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  <a:cs typeface="Arial"/>
              </a:rPr>
              <a:t>REX </a:t>
            </a:r>
            <a:r>
              <a:rPr lang="en-US" sz="1600" b="1" err="1">
                <a:solidFill>
                  <a:schemeClr val="accent1"/>
                </a:solidFill>
                <a:cs typeface="Arial"/>
              </a:rPr>
              <a:t>uit</a:t>
            </a:r>
            <a:r>
              <a:rPr lang="en-US" sz="1600" b="1">
                <a:solidFill>
                  <a:schemeClr val="accent1"/>
                </a:solidFill>
                <a:cs typeface="Arial"/>
              </a:rPr>
              <a:t> testcases</a:t>
            </a:r>
            <a:endParaRPr lang="en-US">
              <a:solidFill>
                <a:schemeClr val="accent1"/>
              </a:solidFill>
            </a:endParaRPr>
          </a:p>
          <a:p>
            <a:r>
              <a:rPr lang="nl-BE" sz="1200" i="1">
                <a:cs typeface="Arial"/>
              </a:rPr>
              <a:t>CO2 administratie staat nog niet op punt, maar wordt aan gewerkt </a:t>
            </a:r>
            <a:endParaRPr lang="en-US" sz="1200" i="1">
              <a:cs typeface="Arial"/>
            </a:endParaRPr>
          </a:p>
          <a:p>
            <a:pPr marL="171450" indent="-171450">
              <a:buFont typeface="Wingdings"/>
              <a:buChar char="Ø"/>
            </a:pPr>
            <a:r>
              <a:rPr lang="nl-BE" sz="1200" i="1">
                <a:cs typeface="Arial"/>
              </a:rPr>
              <a:t>Buitenlandse </a:t>
            </a:r>
            <a:r>
              <a:rPr lang="nl-BE" sz="1200" i="1" err="1">
                <a:cs typeface="Arial"/>
              </a:rPr>
              <a:t>biomethaan</a:t>
            </a:r>
            <a:r>
              <a:rPr lang="nl-BE" sz="1200" i="1">
                <a:cs typeface="Arial"/>
              </a:rPr>
              <a:t> wordt nog niet erkend voor CO2 register door VEKA</a:t>
            </a:r>
            <a:endParaRPr lang="en-US" sz="1200" i="1">
              <a:cs typeface="Arial"/>
            </a:endParaRPr>
          </a:p>
          <a:p>
            <a:endParaRPr lang="en-US" sz="1200" b="1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9D887A-873B-4401-B86C-5601DEC38C43}"/>
              </a:ext>
            </a:extLst>
          </p:cNvPr>
          <p:cNvSpPr txBox="1"/>
          <p:nvPr/>
        </p:nvSpPr>
        <p:spPr>
          <a:xfrm>
            <a:off x="7255279" y="2994995"/>
            <a:ext cx="4941089" cy="12695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 err="1">
                <a:solidFill>
                  <a:schemeClr val="accent3"/>
                </a:solidFill>
                <a:cs typeface="Arial"/>
              </a:rPr>
              <a:t>Ambities</a:t>
            </a:r>
            <a:r>
              <a:rPr lang="en-US" sz="1600" b="1" dirty="0">
                <a:solidFill>
                  <a:schemeClr val="accent3"/>
                </a:solidFill>
                <a:cs typeface="Arial"/>
              </a:rPr>
              <a:t> Engie </a:t>
            </a:r>
            <a:r>
              <a:rPr lang="en-US" sz="1600" b="1" dirty="0" err="1">
                <a:solidFill>
                  <a:schemeClr val="accent3"/>
                </a:solidFill>
                <a:cs typeface="Arial"/>
              </a:rPr>
              <a:t>voor</a:t>
            </a:r>
            <a:r>
              <a:rPr lang="en-US" sz="1600" b="1" dirty="0">
                <a:solidFill>
                  <a:schemeClr val="accent3"/>
                </a:solidFill>
                <a:cs typeface="Arial"/>
              </a:rPr>
              <a:t> </a:t>
            </a:r>
            <a:r>
              <a:rPr lang="en-US" sz="1600" b="1" dirty="0" err="1">
                <a:solidFill>
                  <a:schemeClr val="accent3"/>
                </a:solidFill>
                <a:cs typeface="Arial"/>
              </a:rPr>
              <a:t>biomethaan</a:t>
            </a:r>
            <a:r>
              <a:rPr lang="en-US" sz="1600" b="1" dirty="0">
                <a:solidFill>
                  <a:schemeClr val="accent3"/>
                </a:solidFill>
                <a:cs typeface="Arial"/>
              </a:rPr>
              <a:t> in EU</a:t>
            </a:r>
            <a:endParaRPr lang="en-US" dirty="0">
              <a:solidFill>
                <a:schemeClr val="accent3"/>
              </a:solidFill>
              <a:cs typeface="Arial"/>
            </a:endParaRPr>
          </a:p>
          <a:p>
            <a:pPr marL="227965" indent="-179705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nl-BE" sz="1200" i="1" dirty="0">
                <a:ea typeface="+mn-lt"/>
                <a:cs typeface="+mn-lt"/>
              </a:rPr>
              <a:t>2030: 10 </a:t>
            </a:r>
            <a:r>
              <a:rPr lang="nl-BE" sz="1200" i="1" dirty="0" err="1">
                <a:ea typeface="+mn-lt"/>
                <a:cs typeface="+mn-lt"/>
              </a:rPr>
              <a:t>TWh</a:t>
            </a:r>
            <a:r>
              <a:rPr lang="nl-BE" sz="1200" i="1" dirty="0">
                <a:ea typeface="+mn-lt"/>
                <a:cs typeface="+mn-lt"/>
              </a:rPr>
              <a:t>/</a:t>
            </a:r>
            <a:r>
              <a:rPr lang="nl-BE" sz="1200" i="1" dirty="0" err="1">
                <a:ea typeface="+mn-lt"/>
                <a:cs typeface="+mn-lt"/>
              </a:rPr>
              <a:t>yr</a:t>
            </a:r>
            <a:r>
              <a:rPr lang="nl-BE" sz="1200" i="1" dirty="0">
                <a:ea typeface="+mn-lt"/>
                <a:cs typeface="+mn-lt"/>
              </a:rPr>
              <a:t> productie. </a:t>
            </a:r>
            <a:endParaRPr lang="en-US" sz="1200" i="1" dirty="0">
              <a:ea typeface="+mn-lt"/>
              <a:cs typeface="+mn-lt"/>
            </a:endParaRPr>
          </a:p>
          <a:p>
            <a:pPr marL="227965" indent="-179705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nl-BE" sz="1200" i="1" dirty="0">
                <a:ea typeface="+mn-lt"/>
                <a:cs typeface="+mn-lt"/>
              </a:rPr>
              <a:t>Vandaag: 1,17 </a:t>
            </a:r>
            <a:r>
              <a:rPr lang="nl-BE" sz="1200" i="1" dirty="0" err="1">
                <a:ea typeface="+mn-lt"/>
                <a:cs typeface="+mn-lt"/>
              </a:rPr>
              <a:t>TWh</a:t>
            </a:r>
            <a:r>
              <a:rPr lang="nl-BE" sz="1200" i="1" dirty="0">
                <a:ea typeface="+mn-lt"/>
                <a:cs typeface="+mn-lt"/>
              </a:rPr>
              <a:t>/</a:t>
            </a:r>
            <a:r>
              <a:rPr lang="nl-BE" sz="1200" i="1" dirty="0" err="1">
                <a:ea typeface="+mn-lt"/>
                <a:cs typeface="+mn-lt"/>
              </a:rPr>
              <a:t>yr</a:t>
            </a:r>
            <a:r>
              <a:rPr lang="nl-BE" sz="1200" i="1" dirty="0">
                <a:ea typeface="+mn-lt"/>
                <a:cs typeface="+mn-lt"/>
              </a:rPr>
              <a:t> op 42 sites, </a:t>
            </a:r>
            <a:br>
              <a:rPr lang="nl-BE" sz="1200" i="1" dirty="0">
                <a:ea typeface="+mn-lt"/>
                <a:cs typeface="+mn-lt"/>
              </a:rPr>
            </a:br>
            <a:r>
              <a:rPr lang="nl-BE" sz="1200" i="1" dirty="0">
                <a:ea typeface="+mn-lt"/>
                <a:cs typeface="+mn-lt"/>
              </a:rPr>
              <a:t>voornamelijk FR, UK en NL</a:t>
            </a:r>
            <a:endParaRPr lang="en-US" sz="1200" i="1" dirty="0">
              <a:ea typeface="+mn-lt"/>
              <a:cs typeface="+mn-lt"/>
            </a:endParaRPr>
          </a:p>
          <a:p>
            <a:pPr marL="227965" indent="-179705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nl-BE" sz="1200" i="1" dirty="0">
                <a:ea typeface="+mn-lt"/>
                <a:cs typeface="+mn-lt"/>
              </a:rPr>
              <a:t>Actieve ontwikkeling en overnames in BE (</a:t>
            </a:r>
            <a:r>
              <a:rPr lang="nl-BE" sz="1200" i="1" dirty="0" err="1">
                <a:ea typeface="+mn-lt"/>
                <a:cs typeface="+mn-lt"/>
              </a:rPr>
              <a:t>BioGas</a:t>
            </a:r>
            <a:r>
              <a:rPr lang="nl-BE" sz="1200" i="1" dirty="0">
                <a:ea typeface="+mn-lt"/>
                <a:cs typeface="+mn-lt"/>
              </a:rPr>
              <a:t> Bree). </a:t>
            </a:r>
            <a:endParaRPr lang="en-US" sz="1200" i="1" dirty="0"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4DB396-F952-91F7-9C7C-6799BBF795AE}"/>
              </a:ext>
            </a:extLst>
          </p:cNvPr>
          <p:cNvSpPr txBox="1"/>
          <p:nvPr/>
        </p:nvSpPr>
        <p:spPr>
          <a:xfrm>
            <a:off x="7255279" y="4452734"/>
            <a:ext cx="4941089" cy="10207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cs typeface="Arial"/>
              </a:rPr>
              <a:t>Biomethane Purchase Agreements</a:t>
            </a:r>
            <a:endParaRPr lang="en-US">
              <a:solidFill>
                <a:schemeClr val="accent2"/>
              </a:solidFill>
              <a:cs typeface="Arial"/>
            </a:endParaRPr>
          </a:p>
          <a:p>
            <a:pPr marL="48260">
              <a:spcBef>
                <a:spcPts val="500"/>
              </a:spcBef>
            </a:pPr>
            <a:r>
              <a:rPr lang="nl-BE" sz="1200" i="1" err="1">
                <a:ea typeface="+mn-lt"/>
                <a:cs typeface="+mn-lt"/>
              </a:rPr>
              <a:t>Biomethane</a:t>
            </a:r>
            <a:r>
              <a:rPr lang="nl-BE" sz="1200" i="1">
                <a:ea typeface="+mn-lt"/>
                <a:cs typeface="+mn-lt"/>
              </a:rPr>
              <a:t> </a:t>
            </a:r>
            <a:r>
              <a:rPr lang="nl-BE" sz="1200" i="1" err="1">
                <a:ea typeface="+mn-lt"/>
                <a:cs typeface="+mn-lt"/>
              </a:rPr>
              <a:t>Purchase</a:t>
            </a:r>
            <a:r>
              <a:rPr lang="nl-BE" sz="1200" i="1">
                <a:ea typeface="+mn-lt"/>
                <a:cs typeface="+mn-lt"/>
              </a:rPr>
              <a:t> </a:t>
            </a:r>
            <a:r>
              <a:rPr lang="nl-BE" sz="1200" i="1" err="1">
                <a:ea typeface="+mn-lt"/>
                <a:cs typeface="+mn-lt"/>
              </a:rPr>
              <a:t>Agreements</a:t>
            </a:r>
            <a:r>
              <a:rPr lang="nl-BE" sz="1200" i="1">
                <a:ea typeface="+mn-lt"/>
                <a:cs typeface="+mn-lt"/>
              </a:rPr>
              <a:t> werden reeds getekend.</a:t>
            </a:r>
            <a:endParaRPr lang="en-US" sz="1200" i="1">
              <a:ea typeface="+mn-lt"/>
              <a:cs typeface="+mn-lt"/>
            </a:endParaRPr>
          </a:p>
          <a:p>
            <a:pPr marL="219710" indent="-171450">
              <a:spcBef>
                <a:spcPts val="500"/>
              </a:spcBef>
              <a:buFont typeface="Wingdings"/>
              <a:buChar char="Ø"/>
            </a:pPr>
            <a:r>
              <a:rPr lang="en-US" sz="1200" i="1" err="1">
                <a:ea typeface="+mn-lt"/>
                <a:cs typeface="+mn-lt"/>
              </a:rPr>
              <a:t>Prijs-premie</a:t>
            </a:r>
            <a:r>
              <a:rPr lang="en-US" sz="1200" i="1">
                <a:ea typeface="+mn-lt"/>
                <a:cs typeface="+mn-lt"/>
              </a:rPr>
              <a:t> tov "clean gas cost"</a:t>
            </a:r>
          </a:p>
          <a:p>
            <a:endParaRPr lang="en-US" sz="1200" b="1">
              <a:cs typeface="Arial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DC5FAF-7104-43FA-FE80-966D866AB849}"/>
              </a:ext>
            </a:extLst>
          </p:cNvPr>
          <p:cNvSpPr/>
          <p:nvPr/>
        </p:nvSpPr>
        <p:spPr>
          <a:xfrm>
            <a:off x="6179240" y="2123590"/>
            <a:ext cx="923233" cy="914399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D9F912-3D02-65C2-3004-78E37B72B3A7}"/>
              </a:ext>
            </a:extLst>
          </p:cNvPr>
          <p:cNvSpPr/>
          <p:nvPr/>
        </p:nvSpPr>
        <p:spPr>
          <a:xfrm>
            <a:off x="6179240" y="3173663"/>
            <a:ext cx="923233" cy="914399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D4EDBF-E1EE-DE65-51FC-06E9641E2F94}"/>
              </a:ext>
            </a:extLst>
          </p:cNvPr>
          <p:cNvSpPr/>
          <p:nvPr/>
        </p:nvSpPr>
        <p:spPr>
          <a:xfrm>
            <a:off x="6179239" y="4511809"/>
            <a:ext cx="923233" cy="91439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 descr="Gloeilamp en tandwiel met effen opvulling">
            <a:extLst>
              <a:ext uri="{FF2B5EF4-FFF2-40B4-BE49-F238E27FC236}">
                <a16:creationId xmlns:a16="http://schemas.microsoft.com/office/drawing/2014/main" id="{B150BB81-0224-665A-5A33-F2CC484564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7166" y="2265556"/>
            <a:ext cx="643797" cy="643798"/>
          </a:xfrm>
          <a:prstGeom prst="rect">
            <a:avLst/>
          </a:prstGeom>
        </p:spPr>
      </p:pic>
      <p:pic>
        <p:nvPicPr>
          <p:cNvPr id="20" name="Graphic 19" descr="Roos met effen opvulling">
            <a:extLst>
              <a:ext uri="{FF2B5EF4-FFF2-40B4-BE49-F238E27FC236}">
                <a16:creationId xmlns:a16="http://schemas.microsoft.com/office/drawing/2014/main" id="{8CE314C0-4612-949E-BA4B-1268F84098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17166" y="3306336"/>
            <a:ext cx="643797" cy="643798"/>
          </a:xfrm>
          <a:prstGeom prst="rect">
            <a:avLst/>
          </a:prstGeom>
        </p:spPr>
      </p:pic>
      <p:pic>
        <p:nvPicPr>
          <p:cNvPr id="21" name="Graphic 20" descr="Contract met effen opvulling">
            <a:extLst>
              <a:ext uri="{FF2B5EF4-FFF2-40B4-BE49-F238E27FC236}">
                <a16:creationId xmlns:a16="http://schemas.microsoft.com/office/drawing/2014/main" id="{C206F3E2-CD2B-27B5-78C8-18BF093F16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317166" y="4644483"/>
            <a:ext cx="643798" cy="64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9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3957E72-6A63-546D-AA09-BA0824EA9A90}"/>
              </a:ext>
            </a:extLst>
          </p:cNvPr>
          <p:cNvSpPr/>
          <p:nvPr/>
        </p:nvSpPr>
        <p:spPr>
          <a:xfrm>
            <a:off x="355409" y="1712012"/>
            <a:ext cx="3506474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9E3ECB5-283C-8107-4F9D-287A1AD7176A}"/>
              </a:ext>
            </a:extLst>
          </p:cNvPr>
          <p:cNvSpPr/>
          <p:nvPr/>
        </p:nvSpPr>
        <p:spPr>
          <a:xfrm>
            <a:off x="8098421" y="1720335"/>
            <a:ext cx="3647929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FD1DB7-8C2E-5D1F-E101-8F8D54DAF2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Espace réservé du numéro de diapositive 4">
            <a:extLst>
              <a:ext uri="{FF2B5EF4-FFF2-40B4-BE49-F238E27FC236}">
                <a16:creationId xmlns:a16="http://schemas.microsoft.com/office/drawing/2014/main" id="{4C8FF2F2-E8F2-4B92-D155-C6DDB06CD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3333" y="6397470"/>
            <a:ext cx="309700" cy="2154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C4091-A270-4E27-A4DE-B8A83EF38F73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Espace réservé du pied de page 3">
            <a:extLst>
              <a:ext uri="{FF2B5EF4-FFF2-40B4-BE49-F238E27FC236}">
                <a16:creationId xmlns:a16="http://schemas.microsoft.com/office/drawing/2014/main" id="{61D7357B-E17B-4E78-E8BA-5E342A516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01001" y="6397471"/>
            <a:ext cx="3191899" cy="2154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© ENGIE 2025 – Het Energiesysteem van de Toekomst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CBD971D-A4F5-E30F-AF22-D1AB9379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>
                <a:latin typeface="Arial Black"/>
              </a:rPr>
              <a:t>ENGIE ALS BELANGRIJKE SPELER OP HET GEBIED VAN BIOMETHAAN</a:t>
            </a:r>
            <a:endParaRPr lang="en-US" sz="2800" b="1"/>
          </a:p>
        </p:txBody>
      </p:sp>
      <p:sp>
        <p:nvSpPr>
          <p:cNvPr id="25" name="Espace réservé du texte 1">
            <a:extLst>
              <a:ext uri="{FF2B5EF4-FFF2-40B4-BE49-F238E27FC236}">
                <a16:creationId xmlns:a16="http://schemas.microsoft.com/office/drawing/2014/main" id="{5CCEB552-B08D-34C5-0FFE-A6A38ED76E6C}"/>
              </a:ext>
            </a:extLst>
          </p:cNvPr>
          <p:cNvSpPr txBox="1">
            <a:spLocks/>
          </p:cNvSpPr>
          <p:nvPr/>
        </p:nvSpPr>
        <p:spPr>
          <a:xfrm>
            <a:off x="429671" y="2249703"/>
            <a:ext cx="3432206" cy="3610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68275" indent="-168275" algn="l" defTabSz="914400" rtl="0" eaLnBrk="1" latinLnBrk="0" hangingPunct="1">
              <a:lnSpc>
                <a:spcPct val="98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49288" indent="-192088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 Nova Light" panose="020B0304020202020204" pitchFamily="34" charset="0"/>
              <a:buChar char="–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sng" strike="noStrike" kern="1200" cap="all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Production</a:t>
            </a:r>
            <a:br>
              <a:rPr kumimoji="0" lang="en-US" sz="2400" b="1" i="0" u="none" strike="noStrike" kern="1200" cap="all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</a:br>
            <a:endParaRPr kumimoji="0" lang="en-US" sz="2200" b="1" i="0" u="none" strike="noStrike" kern="1200" cap="all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1" i="0" u="none" strike="noStrike" kern="1200" cap="all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1" i="0" u="sng" strike="noStrike" kern="1200" cap="all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b="1" u="sng" cap="all">
              <a:solidFill>
                <a:srgbClr val="003C56"/>
              </a:solidFill>
              <a:latin typeface="Arial Nova Cond" panose="020B0506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1" i="0" u="sng" strike="noStrike" kern="1200" cap="all" spc="0" normalizeH="0" baseline="0" noProof="0">
              <a:ln>
                <a:noFill/>
              </a:ln>
              <a:solidFill>
                <a:srgbClr val="00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b="1" u="sng" cap="all" noProof="0">
              <a:solidFill>
                <a:srgbClr val="003C56"/>
              </a:solidFill>
              <a:latin typeface="Arial Nova Cond" panose="020B0506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24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</a:br>
            <a:endParaRPr kumimoji="0" lang="en-US" sz="400" b="1" i="0" u="none" strike="noStrike" kern="1200" cap="all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26" name="Espace réservé du texte 1">
            <a:extLst>
              <a:ext uri="{FF2B5EF4-FFF2-40B4-BE49-F238E27FC236}">
                <a16:creationId xmlns:a16="http://schemas.microsoft.com/office/drawing/2014/main" id="{EC82D951-5C63-874F-F798-A01AC41B0617}"/>
              </a:ext>
            </a:extLst>
          </p:cNvPr>
          <p:cNvSpPr txBox="1">
            <a:spLocks/>
          </p:cNvSpPr>
          <p:nvPr/>
        </p:nvSpPr>
        <p:spPr>
          <a:xfrm>
            <a:off x="356007" y="3004169"/>
            <a:ext cx="3459629" cy="55399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68275" indent="-168275" algn="l" defTabSz="914400" rtl="0" eaLnBrk="1" latinLnBrk="0" hangingPunct="1">
              <a:lnSpc>
                <a:spcPct val="98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49288" indent="-192088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 Nova Light" panose="020B0304020202020204" pitchFamily="34" charset="0"/>
              <a:buChar char="–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53A3D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29" name="Espace réservé du texte 1">
            <a:extLst>
              <a:ext uri="{FF2B5EF4-FFF2-40B4-BE49-F238E27FC236}">
                <a16:creationId xmlns:a16="http://schemas.microsoft.com/office/drawing/2014/main" id="{2778A91A-5866-E3C8-DEB1-9D06ED6B50AE}"/>
              </a:ext>
            </a:extLst>
          </p:cNvPr>
          <p:cNvSpPr txBox="1">
            <a:spLocks/>
          </p:cNvSpPr>
          <p:nvPr/>
        </p:nvSpPr>
        <p:spPr>
          <a:xfrm>
            <a:off x="356006" y="5459388"/>
            <a:ext cx="3513475" cy="457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68275" indent="-168275" algn="l" defTabSz="914400" rtl="0" eaLnBrk="1" latinLnBrk="0" hangingPunct="1">
              <a:lnSpc>
                <a:spcPct val="98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49288" indent="-192088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 Nova Light" panose="020B0304020202020204" pitchFamily="34" charset="0"/>
              <a:buChar char="–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5598C"/>
                </a:solidFill>
                <a:effectLst/>
                <a:uLnTx/>
                <a:uFillTx/>
                <a:latin typeface="Arial Nova Light" panose="020B0304020202020204" pitchFamily="34" charset="0"/>
                <a:ea typeface="+mn-ea"/>
                <a:cs typeface="+mn-cs"/>
              </a:rPr>
            </a:br>
            <a:endParaRPr kumimoji="0" lang="en-US" sz="1700" b="1" i="0" u="none" strike="noStrike" kern="1200" cap="none" spc="0" normalizeH="0" baseline="0" noProof="0">
              <a:ln>
                <a:noFill/>
              </a:ln>
              <a:solidFill>
                <a:srgbClr val="353A3D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50FEB5E-D2E4-4CE6-3803-7A1842348949}"/>
              </a:ext>
            </a:extLst>
          </p:cNvPr>
          <p:cNvSpPr txBox="1"/>
          <p:nvPr/>
        </p:nvSpPr>
        <p:spPr>
          <a:xfrm>
            <a:off x="8162672" y="2946857"/>
            <a:ext cx="152332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Condate</a:t>
            </a: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 Biogas (South </a:t>
            </a:r>
            <a:r>
              <a:rPr kumimoji="0" lang="en-US" sz="1050" b="1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Molton</a:t>
            </a: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, Devon)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B855A4-FD3F-9119-35B4-860B15B5DD90}"/>
              </a:ext>
            </a:extLst>
          </p:cNvPr>
          <p:cNvSpPr/>
          <p:nvPr/>
        </p:nvSpPr>
        <p:spPr>
          <a:xfrm>
            <a:off x="309162" y="1347587"/>
            <a:ext cx="3506475" cy="297342"/>
          </a:xfrm>
          <a:prstGeom prst="rect">
            <a:avLst/>
          </a:prstGeom>
          <a:solidFill>
            <a:srgbClr val="003C56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CF0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  <a:sym typeface="+mj-lt"/>
              </a:rPr>
              <a:t>State of play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D121AB-D658-166F-7626-F056ACB76E6E}"/>
              </a:ext>
            </a:extLst>
          </p:cNvPr>
          <p:cNvSpPr/>
          <p:nvPr/>
        </p:nvSpPr>
        <p:spPr>
          <a:xfrm>
            <a:off x="3903017" y="1347587"/>
            <a:ext cx="4101233" cy="297342"/>
          </a:xfrm>
          <a:prstGeom prst="rect">
            <a:avLst/>
          </a:prstGeom>
          <a:solidFill>
            <a:srgbClr val="003C56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CF0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  <a:sym typeface="+mj-lt"/>
              </a:rPr>
              <a:t>ENGIE Production sites in France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7B61FE-A4ED-309D-7249-6ECFEE006081}"/>
              </a:ext>
            </a:extLst>
          </p:cNvPr>
          <p:cNvSpPr>
            <a:spLocks/>
          </p:cNvSpPr>
          <p:nvPr/>
        </p:nvSpPr>
        <p:spPr>
          <a:xfrm>
            <a:off x="3899991" y="1712012"/>
            <a:ext cx="4108584" cy="3592250"/>
          </a:xfrm>
          <a:prstGeom prst="rect">
            <a:avLst/>
          </a:prstGeom>
          <a:solidFill>
            <a:srgbClr val="E8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86E44BC-623F-B16B-FF79-BAFD4B9F5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315" y="2004070"/>
            <a:ext cx="1679423" cy="98470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2BE39BA-D352-32B9-847E-0E90264AC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2914" y="1996582"/>
            <a:ext cx="1586305" cy="99219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F81443DF-C27E-F71B-CE1B-BC23273CC9C3}"/>
              </a:ext>
            </a:extLst>
          </p:cNvPr>
          <p:cNvSpPr txBox="1"/>
          <p:nvPr/>
        </p:nvSpPr>
        <p:spPr>
          <a:xfrm>
            <a:off x="9991606" y="2946850"/>
            <a:ext cx="164761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Gorst</a:t>
            </a: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 Energy (Clyst St Mary, outskirts of Exeter)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01B6801-2A49-60D5-2960-C39DA8BF0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2671" y="3429431"/>
            <a:ext cx="1762067" cy="98000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FFEDFFF-A676-D45A-5E02-1FA424076D19}"/>
              </a:ext>
            </a:extLst>
          </p:cNvPr>
          <p:cNvSpPr/>
          <p:nvPr/>
        </p:nvSpPr>
        <p:spPr>
          <a:xfrm>
            <a:off x="8105774" y="1347587"/>
            <a:ext cx="3647929" cy="297342"/>
          </a:xfrm>
          <a:prstGeom prst="rect">
            <a:avLst/>
          </a:prstGeom>
          <a:solidFill>
            <a:srgbClr val="003C56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CF0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  <a:sym typeface="+mj-lt"/>
              </a:rPr>
              <a:t>ENGIE Production sites in UK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3EC3A9A-0793-A654-C630-9588F71E8241}"/>
              </a:ext>
            </a:extLst>
          </p:cNvPr>
          <p:cNvSpPr txBox="1"/>
          <p:nvPr/>
        </p:nvSpPr>
        <p:spPr>
          <a:xfrm>
            <a:off x="8148259" y="4366589"/>
            <a:ext cx="181512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Sustainable Energy Generation (South Somerset)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53AAF0B5-7B33-C41C-42D4-7B5F36B7F50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4E4E4"/>
              </a:clrFrom>
              <a:clrTo>
                <a:srgbClr val="E4E4E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7598" y="1703159"/>
            <a:ext cx="1062037" cy="282070"/>
          </a:xfrm>
          <a:prstGeom prst="rect">
            <a:avLst/>
          </a:prstGeom>
        </p:spPr>
      </p:pic>
      <p:pic>
        <p:nvPicPr>
          <p:cNvPr id="1030" name="Picture 6" descr="ENGIE acquires Rainbarrow Farm">
            <a:extLst>
              <a:ext uri="{FF2B5EF4-FFF2-40B4-BE49-F238E27FC236}">
                <a16:creationId xmlns:a16="http://schemas.microsoft.com/office/drawing/2014/main" id="{9FAE6942-FD49-1EBF-4C0D-5A639F58D7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4"/>
          <a:stretch/>
        </p:blipFill>
        <p:spPr bwMode="auto">
          <a:xfrm>
            <a:off x="10032137" y="3429431"/>
            <a:ext cx="1688485" cy="98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6762E18-79BF-EE0C-AD07-93A41CB91359}"/>
              </a:ext>
            </a:extLst>
          </p:cNvPr>
          <p:cNvSpPr txBox="1"/>
          <p:nvPr/>
        </p:nvSpPr>
        <p:spPr>
          <a:xfrm>
            <a:off x="10032137" y="4447380"/>
            <a:ext cx="169112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Rainbarrow</a:t>
            </a: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 farm (Dorset)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9FA751D-C99C-76D6-C266-9D07D447262F}"/>
              </a:ext>
            </a:extLst>
          </p:cNvPr>
          <p:cNvSpPr/>
          <p:nvPr/>
        </p:nvSpPr>
        <p:spPr>
          <a:xfrm>
            <a:off x="8105774" y="4767299"/>
            <a:ext cx="3647929" cy="297342"/>
          </a:xfrm>
          <a:prstGeom prst="rect">
            <a:avLst/>
          </a:prstGeom>
          <a:solidFill>
            <a:srgbClr val="003C56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CF0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  <a:sym typeface="+mj-lt"/>
              </a:rPr>
              <a:t>ENGIE Production site in NL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pic>
        <p:nvPicPr>
          <p:cNvPr id="31" name="Picture 23">
            <a:extLst>
              <a:ext uri="{FF2B5EF4-FFF2-40B4-BE49-F238E27FC236}">
                <a16:creationId xmlns:a16="http://schemas.microsoft.com/office/drawing/2014/main" id="{D86FDD85-97B5-450D-550A-D8E03B3536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3722" y="5140539"/>
            <a:ext cx="1667708" cy="979200"/>
          </a:xfrm>
          <a:prstGeom prst="rect">
            <a:avLst/>
          </a:prstGeom>
        </p:spPr>
      </p:pic>
      <p:sp>
        <p:nvSpPr>
          <p:cNvPr id="33" name="ZoneTexte 22">
            <a:extLst>
              <a:ext uri="{FF2B5EF4-FFF2-40B4-BE49-F238E27FC236}">
                <a16:creationId xmlns:a16="http://schemas.microsoft.com/office/drawing/2014/main" id="{D30F5D11-BEDC-5224-C984-883A0130CE10}"/>
              </a:ext>
            </a:extLst>
          </p:cNvPr>
          <p:cNvSpPr txBox="1"/>
          <p:nvPr/>
        </p:nvSpPr>
        <p:spPr>
          <a:xfrm>
            <a:off x="8170025" y="6077504"/>
            <a:ext cx="18151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Sustenso</a:t>
            </a: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 BV, Alkmaar</a:t>
            </a:r>
          </a:p>
        </p:txBody>
      </p:sp>
      <p:sp>
        <p:nvSpPr>
          <p:cNvPr id="34" name="ZoneTexte 22">
            <a:extLst>
              <a:ext uri="{FF2B5EF4-FFF2-40B4-BE49-F238E27FC236}">
                <a16:creationId xmlns:a16="http://schemas.microsoft.com/office/drawing/2014/main" id="{E7005909-DDED-056D-4BDF-8555E0939F99}"/>
              </a:ext>
            </a:extLst>
          </p:cNvPr>
          <p:cNvSpPr txBox="1"/>
          <p:nvPr/>
        </p:nvSpPr>
        <p:spPr>
          <a:xfrm>
            <a:off x="10045024" y="6057638"/>
            <a:ext cx="18151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YouTube Sans"/>
                <a:ea typeface="+mn-ea"/>
                <a:cs typeface="+mn-cs"/>
              </a:rPr>
              <a:t>Hardenberg</a:t>
            </a:r>
          </a:p>
        </p:txBody>
      </p:sp>
      <p:pic>
        <p:nvPicPr>
          <p:cNvPr id="35" name="Picture 2" descr="Biométhane : de nouveaux tarifs d’achat imminents | Les clés de la ...">
            <a:extLst>
              <a:ext uri="{FF2B5EF4-FFF2-40B4-BE49-F238E27FC236}">
                <a16:creationId xmlns:a16="http://schemas.microsoft.com/office/drawing/2014/main" id="{85DBF645-E38C-D756-E3A8-43B2C8705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873" y="5125720"/>
            <a:ext cx="1579103" cy="9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AE15EDA9-4CE8-5476-A5D6-50EB06F437D6}"/>
              </a:ext>
            </a:extLst>
          </p:cNvPr>
          <p:cNvSpPr txBox="1"/>
          <p:nvPr/>
        </p:nvSpPr>
        <p:spPr>
          <a:xfrm>
            <a:off x="1158437" y="6241372"/>
            <a:ext cx="2672455" cy="39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* Including 13 minority stakes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** at 100%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sp>
        <p:nvSpPr>
          <p:cNvPr id="46" name="Espace réservé du texte 1">
            <a:extLst>
              <a:ext uri="{FF2B5EF4-FFF2-40B4-BE49-F238E27FC236}">
                <a16:creationId xmlns:a16="http://schemas.microsoft.com/office/drawing/2014/main" id="{BC40F79A-1252-F72E-9B00-1A883071C6EF}"/>
              </a:ext>
            </a:extLst>
          </p:cNvPr>
          <p:cNvSpPr txBox="1">
            <a:spLocks/>
          </p:cNvSpPr>
          <p:nvPr/>
        </p:nvSpPr>
        <p:spPr>
          <a:xfrm>
            <a:off x="1183960" y="2408274"/>
            <a:ext cx="2474081" cy="277768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68275" indent="-168275" algn="l" defTabSz="914400" rtl="0" eaLnBrk="1" latinLnBrk="0" hangingPunct="1">
              <a:lnSpc>
                <a:spcPct val="98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49288" indent="-192088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 Nova Light" panose="020B0304020202020204" pitchFamily="34" charset="0"/>
              <a:buChar char="–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8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1" i="0" u="none" strike="noStrike" kern="1200" cap="all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500" b="1" i="0" u="none" strike="noStrike" kern="1200" cap="all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35 sites* </a:t>
            </a:r>
            <a:r>
              <a:rPr kumimoji="0" lang="en-US" sz="1600" b="0" i="0" u="none" strike="noStrike" kern="1200" cap="all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&amp;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730 GWh/y**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4 SITES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&amp; 230 GWh/y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600" b="1" i="0" u="none" strike="noStrike" kern="1200" cap="all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1" i="0" u="none" strike="noStrike" kern="1200" cap="all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2 sites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&amp; 140 GWh/y</a:t>
            </a:r>
            <a:endParaRPr kumimoji="0" lang="en-US" sz="1600" b="1" i="0" u="none" strike="noStrike" kern="1200" cap="all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all" spc="0" normalizeH="0" baseline="0" noProof="0">
              <a:ln>
                <a:noFill/>
              </a:ln>
              <a:solidFill>
                <a:srgbClr val="173C56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>
                <a:ln>
                  <a:noFill/>
                </a:ln>
                <a:solidFill>
                  <a:srgbClr val="17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1 site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C56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</a:rPr>
              <a:t>&amp; 68 GWh/y</a:t>
            </a:r>
          </a:p>
        </p:txBody>
      </p:sp>
      <p:pic>
        <p:nvPicPr>
          <p:cNvPr id="47" name="Picture 20" descr="Shape, rectangle&#10;&#10;Description automatically generated">
            <a:extLst>
              <a:ext uri="{FF2B5EF4-FFF2-40B4-BE49-F238E27FC236}">
                <a16:creationId xmlns:a16="http://schemas.microsoft.com/office/drawing/2014/main" id="{FCB7FF7E-DC73-27F6-A052-DE20451C90E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/>
          <a:stretch/>
        </p:blipFill>
        <p:spPr>
          <a:xfrm>
            <a:off x="502118" y="2766414"/>
            <a:ext cx="540000" cy="3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48" name="Image 47" descr="Une image contenant symbole, Symétrie, ligne, rouge&#10;&#10;Description générée automatiquement">
            <a:extLst>
              <a:ext uri="{FF2B5EF4-FFF2-40B4-BE49-F238E27FC236}">
                <a16:creationId xmlns:a16="http://schemas.microsoft.com/office/drawing/2014/main" id="{AB989B99-EA47-838E-6B1F-13A9D642A6F1}"/>
              </a:ext>
            </a:extLst>
          </p:cNvPr>
          <p:cNvPicPr preferRelativeResize="0"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502118" y="3436504"/>
            <a:ext cx="540000" cy="360000"/>
          </a:xfrm>
          <a:prstGeom prst="rect">
            <a:avLst/>
          </a:prstGeom>
        </p:spPr>
      </p:pic>
      <p:pic>
        <p:nvPicPr>
          <p:cNvPr id="49" name="Picture 2" descr="Résultat d’images pour PAY BAS DRAPEAU">
            <a:extLst>
              <a:ext uri="{FF2B5EF4-FFF2-40B4-BE49-F238E27FC236}">
                <a16:creationId xmlns:a16="http://schemas.microsoft.com/office/drawing/2014/main" id="{9AE16D4B-CF8B-0281-25E3-785616F50D3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33" y="4123891"/>
            <a:ext cx="54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Flag Of Belgium - The Symbol Of Independence. Pictures &amp; Ima">
            <a:extLst>
              <a:ext uri="{FF2B5EF4-FFF2-40B4-BE49-F238E27FC236}">
                <a16:creationId xmlns:a16="http://schemas.microsoft.com/office/drawing/2014/main" id="{326A2338-D5A7-B8C8-AEEB-05F0EB447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5" y="4848814"/>
            <a:ext cx="547798" cy="34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B5392B05-DB69-B728-ADB2-D594DB5317D2}"/>
              </a:ext>
            </a:extLst>
          </p:cNvPr>
          <p:cNvSpPr/>
          <p:nvPr/>
        </p:nvSpPr>
        <p:spPr>
          <a:xfrm>
            <a:off x="3894002" y="5314519"/>
            <a:ext cx="4071502" cy="9815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BDA746-3A91-14FE-7EAD-02E7F1DF164B}"/>
              </a:ext>
            </a:extLst>
          </p:cNvPr>
          <p:cNvSpPr/>
          <p:nvPr/>
        </p:nvSpPr>
        <p:spPr>
          <a:xfrm>
            <a:off x="3916631" y="5175784"/>
            <a:ext cx="4048873" cy="224219"/>
          </a:xfrm>
          <a:prstGeom prst="rect">
            <a:avLst/>
          </a:prstGeom>
          <a:solidFill>
            <a:srgbClr val="003C56"/>
          </a:solidFill>
          <a:ln>
            <a:noFill/>
          </a:ln>
        </p:spPr>
        <p:txBody>
          <a:bodyPr wrap="square" anchor="ctr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CF0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ova Cond" panose="020B0506020202020204" pitchFamily="34" charset="0"/>
                <a:ea typeface="+mn-ea"/>
                <a:cs typeface="+mn-cs"/>
                <a:sym typeface="+mj-lt"/>
              </a:rPr>
              <a:t>1 new site in Belgium in Sept. 2024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 Cond" panose="020B0506020202020204" pitchFamily="34" charset="0"/>
              <a:ea typeface="+mn-ea"/>
              <a:cs typeface="+mn-cs"/>
            </a:endParaRPr>
          </a:p>
        </p:txBody>
      </p:sp>
      <p:pic>
        <p:nvPicPr>
          <p:cNvPr id="54" name="Picture 28">
            <a:extLst>
              <a:ext uri="{FF2B5EF4-FFF2-40B4-BE49-F238E27FC236}">
                <a16:creationId xmlns:a16="http://schemas.microsoft.com/office/drawing/2014/main" id="{3B9BB56E-6A24-78E5-F67A-77ADB4AF118A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r="-982" b="19043"/>
          <a:stretch/>
        </p:blipFill>
        <p:spPr>
          <a:xfrm>
            <a:off x="3993289" y="5471920"/>
            <a:ext cx="1249163" cy="776004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CA5A2532-AE32-75D4-0B54-332B6E6EC6BE}"/>
              </a:ext>
            </a:extLst>
          </p:cNvPr>
          <p:cNvSpPr txBox="1"/>
          <p:nvPr/>
        </p:nvSpPr>
        <p:spPr>
          <a:xfrm>
            <a:off x="5260826" y="5629478"/>
            <a:ext cx="196637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BE" sz="1050" b="1">
                <a:solidFill>
                  <a:srgbClr val="002060"/>
                </a:solidFill>
                <a:latin typeface="YouTube Sans"/>
              </a:rPr>
              <a:t>Biogas Bree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897E481-66DE-3EDF-7586-42985DC3E9FD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0298" y="1893175"/>
            <a:ext cx="4085151" cy="28938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3E1E210-A9B9-1385-FC74-55CCA86EB982}"/>
              </a:ext>
            </a:extLst>
          </p:cNvPr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8046" y="3647918"/>
            <a:ext cx="934706" cy="4783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2B1DAC6-22FF-4651-030A-3467B43D6074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1881" y="4054762"/>
            <a:ext cx="950194" cy="54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7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5235862-BEB5-EEBF-84EA-08D0C7F8BC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5385" b="45787"/>
          <a:stretch>
            <a:fillRect/>
          </a:stretch>
        </p:blipFill>
        <p:spPr>
          <a:xfrm>
            <a:off x="369888" y="367166"/>
            <a:ext cx="11822112" cy="3057418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3E0F898D-11D0-57D9-3118-AB8F83C11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 dirty="0"/>
              <a:t>Engie in België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FB9D727-4ECF-0B2E-2252-B672CB1D35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7849" y="4714218"/>
            <a:ext cx="5138737" cy="14516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dirty="0">
                <a:solidFill>
                  <a:srgbClr val="17255F"/>
                </a:solidFill>
                <a:latin typeface="Arial"/>
                <a:cs typeface="Arial"/>
              </a:rPr>
              <a:t>Wereldspeler in slimme energieoplossingen en duurzame energie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123794D-BB10-D062-993C-CAE5A59502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DA83DA-F889-8249-AAC2-5119DB419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2D4A685-674C-D343-AFC2-6E29A9B74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91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22EA6-2357-ABFE-9DD8-DDDDCA2BD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3739BE-7B06-0C19-22A4-D11956CEE4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40" t="22240" r="21488" b="20278"/>
          <a:stretch>
            <a:fillRect/>
          </a:stretch>
        </p:blipFill>
        <p:spPr>
          <a:xfrm>
            <a:off x="2117981" y="3436593"/>
            <a:ext cx="1426094" cy="145916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DA5B78-9FC8-71A3-2821-50CDB302D3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30</a:t>
            </a:fld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B9961-AB14-624C-D9DC-D6B846E7E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32150" y="6397471"/>
            <a:ext cx="319189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800" dirty="0">
                <a:solidFill>
                  <a:schemeClr val="accent1"/>
                </a:solidFill>
              </a:rPr>
              <a:t>© ENGIE 2025 – Het Energiesysteem van de Toekomst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12FF1D6-D7F1-6CF9-0AC4-270F979B6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2 – VERGROENING</a:t>
            </a:r>
            <a:br>
              <a:rPr lang="nl-BE"/>
            </a:br>
            <a:r>
              <a:rPr lang="nl-BE" sz="2000" i="1">
                <a:latin typeface="+mn-lt"/>
              </a:rPr>
              <a:t>MOLECULE VERVANGEN</a:t>
            </a:r>
            <a:endParaRPr lang="nl-BE" i="1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46F8AA2B-1E7B-9A1F-C6BC-0620D36C7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976" y="2001143"/>
            <a:ext cx="5600886" cy="3345504"/>
          </a:xfrm>
          <a:prstGeom prst="rect">
            <a:avLst/>
          </a:prstGeom>
        </p:spPr>
      </p:pic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5805273F-D13E-C90E-AD85-DB572DF7F791}"/>
              </a:ext>
            </a:extLst>
          </p:cNvPr>
          <p:cNvSpPr txBox="1">
            <a:spLocks/>
          </p:cNvSpPr>
          <p:nvPr/>
        </p:nvSpPr>
        <p:spPr>
          <a:xfrm>
            <a:off x="441565" y="1286491"/>
            <a:ext cx="11231962" cy="404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5"/>
              </a:buBlip>
              <a:defRPr sz="1500" kern="1200" spc="2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nl-BE" sz="1800" b="1">
                <a:solidFill>
                  <a:schemeClr val="accent2"/>
                </a:solidFill>
                <a:latin typeface="Arial"/>
                <a:cs typeface="Arial"/>
              </a:rPr>
              <a:t>OPTIE 3 – AARDGAS VERVANGEN DOOR WATERSTOF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D78188B-0460-6EA5-76D3-1F0EBEE6BDAE}"/>
              </a:ext>
            </a:extLst>
          </p:cNvPr>
          <p:cNvSpPr/>
          <p:nvPr/>
        </p:nvSpPr>
        <p:spPr>
          <a:xfrm>
            <a:off x="1754458" y="3123580"/>
            <a:ext cx="2094004" cy="2097634"/>
          </a:xfrm>
          <a:prstGeom prst="ellipse">
            <a:avLst/>
          </a:prstGeom>
          <a:noFill/>
          <a:ln w="28575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EEAA8E-C912-2488-DD63-74B6FC4F78AF}"/>
              </a:ext>
            </a:extLst>
          </p:cNvPr>
          <p:cNvGrpSpPr/>
          <p:nvPr/>
        </p:nvGrpSpPr>
        <p:grpSpPr>
          <a:xfrm rot="18600000">
            <a:off x="2612519" y="2667271"/>
            <a:ext cx="435892" cy="362680"/>
            <a:chOff x="3728304" y="3002913"/>
            <a:chExt cx="435892" cy="36268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3CD2827-9967-202B-57FB-BC25F2E5B9A5}"/>
                </a:ext>
              </a:extLst>
            </p:cNvPr>
            <p:cNvCxnSpPr/>
            <p:nvPr/>
          </p:nvCxnSpPr>
          <p:spPr>
            <a:xfrm flipV="1">
              <a:off x="3728304" y="3073096"/>
              <a:ext cx="361435" cy="29249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BB37EF3-7915-9AAA-FF6A-71394E82106E}"/>
                </a:ext>
              </a:extLst>
            </p:cNvPr>
            <p:cNvSpPr/>
            <p:nvPr/>
          </p:nvSpPr>
          <p:spPr>
            <a:xfrm>
              <a:off x="4071873" y="3002913"/>
              <a:ext cx="92323" cy="892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7FFC8BA-F355-3B55-7E66-00779A7A82BF}"/>
              </a:ext>
            </a:extLst>
          </p:cNvPr>
          <p:cNvSpPr txBox="1"/>
          <p:nvPr/>
        </p:nvSpPr>
        <p:spPr>
          <a:xfrm>
            <a:off x="1520869" y="1813996"/>
            <a:ext cx="2630051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>
                <a:solidFill>
                  <a:schemeClr val="tx2"/>
                </a:solidFill>
                <a:cs typeface="Arial"/>
              </a:rPr>
              <a:t>REEDS TESTEN GEDAAN MET BIJMENGING OP GASTURBINE IN 2021</a:t>
            </a:r>
            <a:endParaRPr lang="en-US">
              <a:solidFill>
                <a:schemeClr val="tx2"/>
              </a:solidFill>
            </a:endParaRPr>
          </a:p>
          <a:p>
            <a:pPr algn="ctr"/>
            <a:r>
              <a:rPr lang="en-US" sz="1000" err="1">
                <a:cs typeface="Arial"/>
              </a:rPr>
              <a:t>Voorlopig</a:t>
            </a:r>
            <a:r>
              <a:rPr lang="en-US" sz="1000">
                <a:cs typeface="Arial"/>
              </a:rPr>
              <a:t> is </a:t>
            </a:r>
            <a:r>
              <a:rPr lang="en-US" sz="1000" err="1">
                <a:cs typeface="Arial"/>
              </a:rPr>
              <a:t>enkel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bijmenging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technisch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haalbaar</a:t>
            </a:r>
            <a:r>
              <a:rPr lang="en-US" sz="1000">
                <a:cs typeface="Arial"/>
              </a:rPr>
              <a:t>; </a:t>
            </a:r>
            <a:r>
              <a:rPr lang="en-US" sz="1000" err="1">
                <a:cs typeface="Arial"/>
              </a:rPr>
              <a:t>geen</a:t>
            </a:r>
            <a:r>
              <a:rPr lang="en-US" sz="1000">
                <a:cs typeface="Arial"/>
              </a:rPr>
              <a:t> 100%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46C23A-F9CA-C0CE-66AE-84FD620BED6C}"/>
              </a:ext>
            </a:extLst>
          </p:cNvPr>
          <p:cNvSpPr txBox="1"/>
          <p:nvPr/>
        </p:nvSpPr>
        <p:spPr>
          <a:xfrm>
            <a:off x="3992486" y="2704390"/>
            <a:ext cx="2294408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b="1">
                <a:solidFill>
                  <a:schemeClr val="tx2"/>
                </a:solidFill>
                <a:cs typeface="Arial"/>
              </a:rPr>
              <a:t> UITDAGINGEN</a:t>
            </a:r>
            <a:endParaRPr lang="en-US">
              <a:solidFill>
                <a:schemeClr val="tx2"/>
              </a:solidFill>
              <a:cs typeface="Arial"/>
            </a:endParaRPr>
          </a:p>
          <a:p>
            <a:pPr algn="r"/>
            <a:r>
              <a:rPr lang="en-US" sz="1000">
                <a:solidFill>
                  <a:srgbClr val="000000"/>
                </a:solidFill>
                <a:cs typeface="Arial"/>
              </a:rPr>
              <a:t>Er </a:t>
            </a:r>
            <a:r>
              <a:rPr lang="en-US" sz="1000" err="1">
                <a:solidFill>
                  <a:srgbClr val="000000"/>
                </a:solidFill>
                <a:cs typeface="Arial"/>
              </a:rPr>
              <a:t>blijven</a:t>
            </a:r>
            <a:r>
              <a:rPr lang="en-US" sz="1000">
                <a:solidFill>
                  <a:srgbClr val="000000"/>
                </a:solidFill>
                <a:cs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cs typeface="Arial"/>
              </a:rPr>
              <a:t>uitdagingen</a:t>
            </a:r>
            <a:r>
              <a:rPr lang="en-US" sz="1000">
                <a:solidFill>
                  <a:srgbClr val="000000"/>
                </a:solidFill>
                <a:cs typeface="Arial"/>
              </a:rPr>
              <a:t>, </a:t>
            </a:r>
            <a:r>
              <a:rPr lang="en-US" sz="1000" err="1">
                <a:solidFill>
                  <a:srgbClr val="000000"/>
                </a:solidFill>
                <a:cs typeface="Arial"/>
              </a:rPr>
              <a:t>zoals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onder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andere</a:t>
            </a:r>
            <a:r>
              <a:rPr lang="en-US" sz="1000">
                <a:cs typeface="Arial"/>
              </a:rPr>
              <a:t> NOx</a:t>
            </a:r>
            <a:endParaRPr lang="en-US"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6C316D-CE4D-7DF1-CAF0-7968F99B6FFE}"/>
              </a:ext>
            </a:extLst>
          </p:cNvPr>
          <p:cNvSpPr txBox="1"/>
          <p:nvPr/>
        </p:nvSpPr>
        <p:spPr>
          <a:xfrm>
            <a:off x="3942242" y="5346269"/>
            <a:ext cx="266563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b="1">
                <a:solidFill>
                  <a:schemeClr val="tx2"/>
                </a:solidFill>
                <a:cs typeface="Arial"/>
              </a:rPr>
              <a:t>GEEN POSITIEVE BUSINESS CASE OP KORTE &amp; MIDELLANGE TERMIJN</a:t>
            </a:r>
            <a:endParaRPr lang="en-US"/>
          </a:p>
          <a:p>
            <a:pPr algn="r"/>
            <a:r>
              <a:rPr lang="en-US" sz="1000">
                <a:cs typeface="Arial"/>
              </a:rPr>
              <a:t>Door </a:t>
            </a:r>
            <a:r>
              <a:rPr lang="en-US" sz="1000" err="1">
                <a:cs typeface="Arial"/>
              </a:rPr>
              <a:t>hoge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kostprijs</a:t>
            </a:r>
            <a:r>
              <a:rPr lang="en-US" sz="1000">
                <a:cs typeface="Arial"/>
              </a:rPr>
              <a:t> van H2 </a:t>
            </a:r>
            <a:r>
              <a:rPr lang="en-US" sz="1000" err="1">
                <a:cs typeface="Arial"/>
              </a:rPr>
              <a:t>zijn</a:t>
            </a:r>
            <a:r>
              <a:rPr lang="en-US" sz="1000">
                <a:cs typeface="Arial"/>
              </a:rPr>
              <a:t> er </a:t>
            </a:r>
            <a:r>
              <a:rPr lang="en-US" sz="1000" err="1">
                <a:cs typeface="Arial"/>
              </a:rPr>
              <a:t>momenteel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geen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piositieve</a:t>
            </a:r>
            <a:r>
              <a:rPr lang="en-US" sz="1000">
                <a:cs typeface="Arial"/>
              </a:rPr>
              <a:t> business cases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95E4EF-B7F5-EC20-7C31-15AB33D40B8B}"/>
              </a:ext>
            </a:extLst>
          </p:cNvPr>
          <p:cNvSpPr txBox="1"/>
          <p:nvPr/>
        </p:nvSpPr>
        <p:spPr>
          <a:xfrm>
            <a:off x="70137" y="5346268"/>
            <a:ext cx="2766123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2"/>
                </a:solidFill>
                <a:cs typeface="Arial"/>
              </a:rPr>
              <a:t>VERTRAGING IN REALISATIE VAN PROJECTEN VOOR WATERSTOFPRODUCTIE </a:t>
            </a:r>
            <a:r>
              <a:rPr lang="en-US" sz="1000" b="1" err="1">
                <a:solidFill>
                  <a:schemeClr val="tx2"/>
                </a:solidFill>
                <a:cs typeface="Arial"/>
              </a:rPr>
              <a:t>MERKBAAr</a:t>
            </a:r>
            <a:endParaRPr lang="en-US" sz="1000" b="1">
              <a:solidFill>
                <a:schemeClr val="tx2"/>
              </a:solidFill>
              <a:cs typeface="Arial"/>
            </a:endParaRPr>
          </a:p>
          <a:p>
            <a:r>
              <a:rPr lang="en-US" sz="1000" err="1">
                <a:cs typeface="Arial"/>
              </a:rPr>
              <a:t>Onvoldoende</a:t>
            </a:r>
            <a:r>
              <a:rPr lang="en-US" sz="1000">
                <a:cs typeface="Arial"/>
              </a:rPr>
              <a:t> </a:t>
            </a:r>
            <a:r>
              <a:rPr lang="en-US" sz="1000" err="1">
                <a:cs typeface="Arial"/>
              </a:rPr>
              <a:t>beschikbare</a:t>
            </a:r>
            <a:r>
              <a:rPr lang="en-US" sz="1000">
                <a:cs typeface="Arial"/>
              </a:rPr>
              <a:t> volumes </a:t>
            </a:r>
            <a:r>
              <a:rPr lang="en-US" sz="1000" err="1">
                <a:cs typeface="Arial"/>
              </a:rPr>
              <a:t>zorgen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voor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hoge</a:t>
            </a:r>
            <a:r>
              <a:rPr lang="en-US" sz="1000">
                <a:cs typeface="Arial"/>
              </a:rPr>
              <a:t> </a:t>
            </a:r>
            <a:r>
              <a:rPr lang="en-US" sz="1000" err="1">
                <a:cs typeface="Arial"/>
              </a:rPr>
              <a:t>prijs</a:t>
            </a:r>
            <a:r>
              <a:rPr lang="en-US" sz="1000">
                <a:cs typeface="Arial"/>
              </a:rPr>
              <a:t> door </a:t>
            </a:r>
            <a:r>
              <a:rPr lang="en-US" sz="1000" err="1">
                <a:cs typeface="Arial"/>
              </a:rPr>
              <a:t>schaarste</a:t>
            </a:r>
            <a:endParaRPr lang="en-US" sz="1000"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FFD85B-27CC-F24A-8195-6A50BDE4CD69}"/>
              </a:ext>
            </a:extLst>
          </p:cNvPr>
          <p:cNvSpPr txBox="1"/>
          <p:nvPr/>
        </p:nvSpPr>
        <p:spPr>
          <a:xfrm>
            <a:off x="199929" y="2627631"/>
            <a:ext cx="208297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2"/>
                </a:solidFill>
                <a:cs typeface="Arial"/>
              </a:rPr>
              <a:t>ANDERE </a:t>
            </a:r>
            <a:r>
              <a:rPr lang="en-US" sz="1000" b="1" err="1">
                <a:solidFill>
                  <a:schemeClr val="tx2"/>
                </a:solidFill>
                <a:cs typeface="Arial"/>
              </a:rPr>
              <a:t>MARKTEN</a:t>
            </a:r>
            <a:r>
              <a:rPr lang="en-US" sz="1000" b="1">
                <a:solidFill>
                  <a:schemeClr val="tx2"/>
                </a:solidFill>
                <a:cs typeface="Arial"/>
              </a:rPr>
              <a:t> </a:t>
            </a:r>
            <a:r>
              <a:rPr lang="en-US" sz="1000" b="1" err="1">
                <a:solidFill>
                  <a:schemeClr val="tx2"/>
                </a:solidFill>
                <a:cs typeface="Arial"/>
              </a:rPr>
              <a:t>KRIJGEN</a:t>
            </a:r>
            <a:r>
              <a:rPr lang="en-US" sz="1000" b="1">
                <a:solidFill>
                  <a:schemeClr val="tx2"/>
                </a:solidFill>
                <a:cs typeface="Arial"/>
              </a:rPr>
              <a:t> </a:t>
            </a:r>
            <a:r>
              <a:rPr lang="en-US" sz="1000" b="1" err="1">
                <a:solidFill>
                  <a:schemeClr val="tx2"/>
                </a:solidFill>
                <a:cs typeface="Arial"/>
              </a:rPr>
              <a:t>PRIORITEIT</a:t>
            </a:r>
            <a:endParaRPr lang="en-US" err="1">
              <a:solidFill>
                <a:schemeClr val="tx2"/>
              </a:solidFill>
              <a:cs typeface="Arial"/>
            </a:endParaRPr>
          </a:p>
          <a:p>
            <a:r>
              <a:rPr lang="en-US" sz="1000" err="1">
                <a:solidFill>
                  <a:srgbClr val="000000"/>
                </a:solidFill>
                <a:cs typeface="Arial"/>
              </a:rPr>
              <a:t>Gebruik</a:t>
            </a:r>
            <a:r>
              <a:rPr lang="en-US" sz="1000">
                <a:solidFill>
                  <a:srgbClr val="000000"/>
                </a:solidFill>
                <a:cs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cs typeface="Arial"/>
              </a:rPr>
              <a:t>moleculen</a:t>
            </a:r>
            <a:r>
              <a:rPr lang="en-US" sz="1000">
                <a:solidFill>
                  <a:srgbClr val="000000"/>
                </a:solidFill>
                <a:cs typeface="Arial"/>
              </a:rPr>
              <a:t>, </a:t>
            </a:r>
            <a:br>
              <a:rPr lang="en-US" sz="1000">
                <a:solidFill>
                  <a:srgbClr val="000000"/>
                </a:solidFill>
                <a:cs typeface="Arial"/>
              </a:rPr>
            </a:br>
            <a:r>
              <a:rPr lang="en-US" sz="1000" err="1">
                <a:solidFill>
                  <a:srgbClr val="000000"/>
                </a:solidFill>
                <a:cs typeface="Arial"/>
              </a:rPr>
              <a:t>geen</a:t>
            </a:r>
            <a:r>
              <a:rPr lang="en-US" sz="1000">
                <a:solidFill>
                  <a:srgbClr val="000000"/>
                </a:solidFill>
                <a:cs typeface="Arial"/>
              </a:rPr>
              <a:t> </a:t>
            </a:r>
            <a:r>
              <a:rPr lang="en-US" sz="1000" err="1">
                <a:solidFill>
                  <a:srgbClr val="000000"/>
                </a:solidFill>
                <a:cs typeface="Arial"/>
              </a:rPr>
              <a:t>verbranding</a:t>
            </a:r>
            <a:endParaRPr lang="en-US" sz="1000">
              <a:solidFill>
                <a:srgbClr val="000000"/>
              </a:solidFill>
              <a:cs typeface="Arial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62949B0-E423-3233-23B6-5EA580564249}"/>
              </a:ext>
            </a:extLst>
          </p:cNvPr>
          <p:cNvGrpSpPr/>
          <p:nvPr/>
        </p:nvGrpSpPr>
        <p:grpSpPr>
          <a:xfrm rot="15240000">
            <a:off x="1406716" y="3382516"/>
            <a:ext cx="435892" cy="362680"/>
            <a:chOff x="3728304" y="3002913"/>
            <a:chExt cx="435892" cy="362680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B29720D-3958-7DEB-49E9-CA35C25303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304" y="3073096"/>
              <a:ext cx="361435" cy="29249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CF3A6C1-8357-47F7-09E2-DEDA6559885C}"/>
                </a:ext>
              </a:extLst>
            </p:cNvPr>
            <p:cNvSpPr/>
            <p:nvPr/>
          </p:nvSpPr>
          <p:spPr>
            <a:xfrm>
              <a:off x="4071873" y="3002913"/>
              <a:ext cx="92323" cy="892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314C9A-2EDF-7592-DCEE-961C6196C3FB}"/>
              </a:ext>
            </a:extLst>
          </p:cNvPr>
          <p:cNvGrpSpPr/>
          <p:nvPr/>
        </p:nvGrpSpPr>
        <p:grpSpPr>
          <a:xfrm rot="4920000">
            <a:off x="3569205" y="4919078"/>
            <a:ext cx="435892" cy="362680"/>
            <a:chOff x="3728304" y="3002913"/>
            <a:chExt cx="435892" cy="362680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A59BBDF-5D7F-A4F1-8A40-BB2C4CFC0F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304" y="3073096"/>
              <a:ext cx="361435" cy="29249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0CC1E9B-E5C1-7E0E-07E5-6E344CBE68A6}"/>
                </a:ext>
              </a:extLst>
            </p:cNvPr>
            <p:cNvSpPr/>
            <p:nvPr/>
          </p:nvSpPr>
          <p:spPr>
            <a:xfrm>
              <a:off x="4071873" y="3002913"/>
              <a:ext cx="92323" cy="892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5B631A7-99F2-4212-1189-F4E48401DE55}"/>
              </a:ext>
            </a:extLst>
          </p:cNvPr>
          <p:cNvGrpSpPr/>
          <p:nvPr/>
        </p:nvGrpSpPr>
        <p:grpSpPr>
          <a:xfrm rot="10800000">
            <a:off x="1572095" y="4884886"/>
            <a:ext cx="435892" cy="362680"/>
            <a:chOff x="3728304" y="3002913"/>
            <a:chExt cx="435892" cy="362680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F01F168-30D3-AB45-7AB6-2093C7F985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304" y="3073096"/>
              <a:ext cx="361435" cy="29249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EB12033-6D3C-7D45-E68D-ABA10A81F287}"/>
                </a:ext>
              </a:extLst>
            </p:cNvPr>
            <p:cNvSpPr/>
            <p:nvPr/>
          </p:nvSpPr>
          <p:spPr>
            <a:xfrm>
              <a:off x="4071873" y="3002913"/>
              <a:ext cx="92323" cy="892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33038B3-2986-D814-DC72-4C97390D45A4}"/>
              </a:ext>
            </a:extLst>
          </p:cNvPr>
          <p:cNvGrpSpPr/>
          <p:nvPr/>
        </p:nvGrpSpPr>
        <p:grpSpPr>
          <a:xfrm>
            <a:off x="3798084" y="3406940"/>
            <a:ext cx="435892" cy="362680"/>
            <a:chOff x="3728304" y="3002913"/>
            <a:chExt cx="435892" cy="362680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A27BD59-CF3D-C331-6235-D6AB4FDF7D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8304" y="3073096"/>
              <a:ext cx="361435" cy="29249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8CEFDA7-D5DF-C22D-C8E5-F3BF9A2D4C88}"/>
                </a:ext>
              </a:extLst>
            </p:cNvPr>
            <p:cNvSpPr/>
            <p:nvPr/>
          </p:nvSpPr>
          <p:spPr>
            <a:xfrm>
              <a:off x="4071873" y="3002913"/>
              <a:ext cx="92323" cy="8923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720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/>
      <p:bldP spid="22" grpId="0"/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EAA1A-0DA6-E1E3-5DD9-7BFABAEB1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8FBCE91-8B6C-07F4-10BC-4C790B79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DECARBONISATIE: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ELECTRIFICATIE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A7010A-B587-32E7-67B4-D544E3FE52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Electron </a:t>
            </a:r>
            <a:r>
              <a:rPr lang="en-US" err="1">
                <a:latin typeface="Arial"/>
                <a:cs typeface="Arial"/>
              </a:rPr>
              <a:t>vervangt</a:t>
            </a:r>
            <a:r>
              <a:rPr lang="en-US">
                <a:latin typeface="Arial"/>
                <a:cs typeface="Arial"/>
              </a:rPr>
              <a:t> molecule</a:t>
            </a:r>
            <a:endParaRPr lang="en-US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025AC-AA57-8EA6-F1C8-35024196EC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6.3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8F2AB-96E9-3BA3-EA5F-115229999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E28664-C9A0-B14D-A7D3-D0482E77A9F4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C98F5B-9690-18AE-4352-992FB287D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22819" y="6397471"/>
            <a:ext cx="3086102" cy="215444"/>
          </a:xfrm>
        </p:spPr>
        <p:txBody>
          <a:bodyPr/>
          <a:lstStyle/>
          <a:p>
            <a:pPr algn="l"/>
            <a:r>
              <a:rPr lang="nl-NL" dirty="0"/>
              <a:t>© ENGIE 2025 – Het Energiesysteem van de Toekomst</a:t>
            </a:r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06FACD1-0664-F928-892E-1484676FF41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36300" b="8197"/>
          <a:stretch>
            <a:fillRect/>
          </a:stretch>
        </p:blipFill>
        <p:spPr>
          <a:xfrm>
            <a:off x="5768338" y="584340"/>
            <a:ext cx="6423662" cy="2513124"/>
          </a:xfrm>
          <a:prstGeom prst="rect">
            <a:avLst/>
          </a:prstGeom>
          <a:solidFill>
            <a:srgbClr val="E7E6E6"/>
          </a:solidFill>
        </p:spPr>
      </p:pic>
    </p:spTree>
    <p:extLst>
      <p:ext uri="{BB962C8B-B14F-4D97-AF65-F5344CB8AC3E}">
        <p14:creationId xmlns:p14="http://schemas.microsoft.com/office/powerpoint/2010/main" val="1447887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E7CBC-DA48-719A-091F-858F5151C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52924-ECAB-6C61-55DF-4EDC0ECE4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32</a:t>
            </a:fld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DFB022-579F-952D-0F5C-A15D95868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22819" y="6397471"/>
            <a:ext cx="319189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800" dirty="0">
                <a:solidFill>
                  <a:schemeClr val="accent1"/>
                </a:solidFill>
              </a:rPr>
              <a:t>© ENGIE 2025 – Het Energiesysteem van de Toekomst</a:t>
            </a:r>
            <a:endParaRPr lang="en-US" sz="800" dirty="0">
              <a:solidFill>
                <a:schemeClr val="accent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33696EA-F1C7-0C54-BFAE-F678D0E74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3 – ELEKTRIFICATIE</a:t>
            </a:r>
            <a:br>
              <a:rPr lang="nl-BE"/>
            </a:br>
            <a:r>
              <a:rPr lang="nl-BE" sz="2000" i="1">
                <a:latin typeface="+mn-lt"/>
              </a:rPr>
              <a:t>ELECTRON VERVANGT MOLECULE</a:t>
            </a:r>
            <a:endParaRPr lang="nl-BE" i="1">
              <a:highlight>
                <a:srgbClr val="FFFF00"/>
              </a:highlight>
              <a:latin typeface="+mn-lt"/>
            </a:endParaRPr>
          </a:p>
        </p:txBody>
      </p:sp>
      <p:pic>
        <p:nvPicPr>
          <p:cNvPr id="3074" name="Picture 2" descr="PARAT To Provide A Fast 30MW Boiler To Heat System To Dunamenti Erőmű ...">
            <a:extLst>
              <a:ext uri="{FF2B5EF4-FFF2-40B4-BE49-F238E27FC236}">
                <a16:creationId xmlns:a16="http://schemas.microsoft.com/office/drawing/2014/main" id="{7F6EA073-F4B6-34C5-989A-C129AA59E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9" r="34563"/>
          <a:stretch>
            <a:fillRect/>
          </a:stretch>
        </p:blipFill>
        <p:spPr bwMode="auto">
          <a:xfrm>
            <a:off x="10001381" y="366918"/>
            <a:ext cx="2256880" cy="414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newables-powered steam heat pump for industrial applications – pv ...">
            <a:extLst>
              <a:ext uri="{FF2B5EF4-FFF2-40B4-BE49-F238E27FC236}">
                <a16:creationId xmlns:a16="http://schemas.microsoft.com/office/drawing/2014/main" id="{184F4BD3-4404-6E05-BBB5-DEC0178B5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218" y="280644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532CEBBF-D0E1-97E9-9425-800BBB8041D7}"/>
              </a:ext>
            </a:extLst>
          </p:cNvPr>
          <p:cNvSpPr/>
          <p:nvPr/>
        </p:nvSpPr>
        <p:spPr>
          <a:xfrm flipH="1">
            <a:off x="11382971" y="1580214"/>
            <a:ext cx="284801" cy="440983"/>
          </a:xfrm>
          <a:prstGeom prst="rect">
            <a:avLst/>
          </a:prstGeom>
          <a:solidFill>
            <a:srgbClr val="E561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68E3947-F100-2C62-4794-0C9FC012EF3A}"/>
              </a:ext>
            </a:extLst>
          </p:cNvPr>
          <p:cNvSpPr/>
          <p:nvPr/>
        </p:nvSpPr>
        <p:spPr>
          <a:xfrm>
            <a:off x="1829086" y="2576670"/>
            <a:ext cx="3958958" cy="137220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19710" indent="-171450">
              <a:lnSpc>
                <a:spcPts val="1725"/>
              </a:lnSpc>
              <a:buFont typeface="Wingdings"/>
              <a:buChar char="ü"/>
            </a:pPr>
            <a:r>
              <a:rPr lang="en-US" sz="1200" err="1">
                <a:solidFill>
                  <a:schemeClr val="tx1"/>
                </a:solidFill>
                <a:latin typeface="Arial"/>
              </a:rPr>
              <a:t>Ontwikkeling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van </a:t>
            </a:r>
            <a:r>
              <a:rPr lang="en-US" sz="1200" b="1" err="1">
                <a:solidFill>
                  <a:schemeClr val="tx1"/>
                </a:solidFill>
                <a:latin typeface="Arial"/>
              </a:rPr>
              <a:t>grootschalige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 e-boilers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(&gt;10MWe); focus op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hogedruk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toepassing</a:t>
            </a:r>
            <a:endParaRPr lang="en-US" sz="1200">
              <a:solidFill>
                <a:schemeClr val="tx1"/>
              </a:solidFill>
              <a:cs typeface="Arial"/>
            </a:endParaRPr>
          </a:p>
          <a:p>
            <a:pPr marL="219710" indent="-171450">
              <a:lnSpc>
                <a:spcPts val="1725"/>
              </a:lnSpc>
              <a:buFont typeface="Wingdings"/>
              <a:buChar char="ü"/>
            </a:pPr>
            <a:r>
              <a:rPr lang="en-US" sz="1200" b="1" err="1">
                <a:solidFill>
                  <a:schemeClr val="tx1"/>
                </a:solidFill>
                <a:latin typeface="Arial"/>
              </a:rPr>
              <a:t>Volledige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latin typeface="Arial"/>
              </a:rPr>
              <a:t>pakket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: </a:t>
            </a:r>
            <a:br>
              <a:rPr lang="en-US" sz="1200">
                <a:solidFill>
                  <a:schemeClr val="tx1"/>
                </a:solidFill>
                <a:latin typeface="Arial"/>
              </a:rPr>
            </a:br>
            <a:r>
              <a:rPr lang="en-US" sz="1200">
                <a:solidFill>
                  <a:schemeClr val="tx1"/>
                </a:solidFill>
                <a:latin typeface="Arial"/>
              </a:rPr>
              <a:t>DBOO,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inclusief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marktoptimalisatie</a:t>
            </a:r>
            <a:endParaRPr lang="en-US" sz="1200">
              <a:solidFill>
                <a:schemeClr val="tx1"/>
              </a:solidFill>
              <a:latin typeface="Arial"/>
              <a:cs typeface="Arial"/>
            </a:endParaRPr>
          </a:p>
          <a:p>
            <a:pPr marL="219710" indent="-171450">
              <a:lnSpc>
                <a:spcPts val="1725"/>
              </a:lnSpc>
              <a:buFont typeface="Wingdings"/>
              <a:buChar char="ü"/>
            </a:pPr>
            <a:r>
              <a:rPr lang="en-US" sz="1200" err="1">
                <a:solidFill>
                  <a:schemeClr val="tx1"/>
                </a:solidFill>
                <a:latin typeface="Arial"/>
                <a:cs typeface="Arial"/>
              </a:rPr>
              <a:t>Optimale</a:t>
            </a:r>
            <a:r>
              <a:rPr lang="en-US" sz="120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err="1">
                <a:solidFill>
                  <a:schemeClr val="tx1"/>
                </a:solidFill>
                <a:latin typeface="Arial"/>
                <a:cs typeface="Arial"/>
              </a:rPr>
              <a:t>situatie</a:t>
            </a:r>
            <a:r>
              <a:rPr lang="en-US" sz="1200">
                <a:solidFill>
                  <a:schemeClr val="tx1"/>
                </a:solidFill>
                <a:latin typeface="Arial"/>
                <a:cs typeface="Arial"/>
              </a:rPr>
              <a:t> =</a:t>
            </a:r>
            <a:r>
              <a:rPr lang="en-US" sz="1200" b="1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latin typeface="Arial"/>
                <a:cs typeface="Arial"/>
              </a:rPr>
              <a:t>wisselwerking</a:t>
            </a:r>
            <a:r>
              <a:rPr lang="en-US" sz="1200" b="1">
                <a:solidFill>
                  <a:schemeClr val="tx1"/>
                </a:solidFill>
                <a:latin typeface="Arial"/>
                <a:cs typeface="Arial"/>
              </a:rPr>
              <a:t> met WKK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BC4D77A-4BF0-CFB4-AA39-7FCC4F2F2A64}"/>
              </a:ext>
            </a:extLst>
          </p:cNvPr>
          <p:cNvSpPr/>
          <p:nvPr/>
        </p:nvSpPr>
        <p:spPr>
          <a:xfrm>
            <a:off x="1818042" y="1828725"/>
            <a:ext cx="3992088" cy="54824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sz="1200">
                <a:solidFill>
                  <a:schemeClr val="tx1"/>
                </a:solidFill>
                <a:latin typeface="Arial"/>
              </a:rPr>
              <a:t>Gebruik van</a:t>
            </a:r>
            <a:r>
              <a:rPr lang="nl-BE" sz="1200" b="1">
                <a:solidFill>
                  <a:schemeClr val="tx1"/>
                </a:solidFill>
                <a:latin typeface="Arial"/>
              </a:rPr>
              <a:t> industriële warmtepompen en electrode boilers </a:t>
            </a:r>
            <a:r>
              <a:rPr lang="nl-BE" sz="1200">
                <a:solidFill>
                  <a:schemeClr val="tx1"/>
                </a:solidFill>
                <a:latin typeface="Arial"/>
              </a:rPr>
              <a:t>(e-boiler) </a:t>
            </a:r>
            <a:r>
              <a:rPr lang="nl-BE" sz="1200" baseline="0">
                <a:solidFill>
                  <a:schemeClr val="tx1"/>
                </a:solidFill>
                <a:latin typeface="Arial"/>
              </a:rPr>
              <a:t>voor </a:t>
            </a:r>
            <a:r>
              <a:rPr lang="nl-BE" sz="1200">
                <a:solidFill>
                  <a:schemeClr val="tx1"/>
                </a:solidFill>
                <a:latin typeface="Arial"/>
                <a:cs typeface="Arial"/>
              </a:rPr>
              <a:t>stoomproductie</a:t>
            </a:r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53C33A4-D479-90CD-928E-BD4E4A08160E}"/>
              </a:ext>
            </a:extLst>
          </p:cNvPr>
          <p:cNvSpPr/>
          <p:nvPr/>
        </p:nvSpPr>
        <p:spPr>
          <a:xfrm>
            <a:off x="1829087" y="4114726"/>
            <a:ext cx="3992088" cy="15972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48260">
              <a:lnSpc>
                <a:spcPts val="1725"/>
              </a:lnSpc>
            </a:pPr>
            <a:r>
              <a:rPr lang="en-US" sz="1200">
                <a:solidFill>
                  <a:schemeClr val="tx1"/>
                </a:solidFill>
                <a:latin typeface="Arial"/>
              </a:rPr>
              <a:t>Op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momenten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van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veel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RES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productie</a:t>
            </a:r>
            <a:r>
              <a:rPr lang="en-US" sz="1200">
                <a:solidFill>
                  <a:schemeClr val="tx1"/>
                </a:solidFill>
                <a:latin typeface="Arial"/>
              </a:rPr>
              <a:t>, is </a:t>
            </a:r>
            <a:r>
              <a:rPr lang="en-US" sz="1200" b="1" err="1">
                <a:solidFill>
                  <a:schemeClr val="tx1"/>
                </a:solidFill>
                <a:latin typeface="Arial"/>
              </a:rPr>
              <a:t>elektriciteit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 </a:t>
            </a:r>
            <a:r>
              <a:rPr lang="en-US" sz="1200" b="1" err="1">
                <a:solidFill>
                  <a:schemeClr val="tx1"/>
                </a:solidFill>
                <a:latin typeface="Arial"/>
              </a:rPr>
              <a:t>goedkoop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 </a:t>
            </a:r>
            <a:endParaRPr lang="en-US" sz="1200" b="1">
              <a:solidFill>
                <a:schemeClr val="tx1"/>
              </a:solidFill>
              <a:latin typeface="Arial"/>
              <a:cs typeface="Arial"/>
            </a:endParaRPr>
          </a:p>
          <a:p>
            <a:pPr marL="219710" indent="-171450">
              <a:lnSpc>
                <a:spcPts val="1725"/>
              </a:lnSpc>
              <a:buFont typeface="Wingdings"/>
              <a:buChar char="Ø"/>
            </a:pPr>
            <a:r>
              <a:rPr lang="en-US" sz="1200" err="1">
                <a:solidFill>
                  <a:schemeClr val="tx1"/>
                </a:solidFill>
                <a:latin typeface="Arial"/>
              </a:rPr>
              <a:t>productie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van </a:t>
            </a:r>
            <a:r>
              <a:rPr lang="en-US" sz="1200" b="1" err="1">
                <a:solidFill>
                  <a:schemeClr val="tx1"/>
                </a:solidFill>
                <a:latin typeface="Arial"/>
              </a:rPr>
              <a:t>stoom</a:t>
            </a:r>
            <a:r>
              <a:rPr lang="en-US" sz="1200" b="1">
                <a:solidFill>
                  <a:schemeClr val="tx1"/>
                </a:solidFill>
                <a:latin typeface="Arial"/>
              </a:rPr>
              <a:t> met e-boiler </a:t>
            </a:r>
            <a:r>
              <a:rPr lang="en-US" sz="1200">
                <a:solidFill>
                  <a:schemeClr val="tx1"/>
                </a:solidFill>
                <a:latin typeface="Arial"/>
              </a:rPr>
              <a:t>is </a:t>
            </a:r>
            <a:r>
              <a:rPr lang="en-US" sz="1200" err="1">
                <a:solidFill>
                  <a:schemeClr val="tx1"/>
                </a:solidFill>
                <a:latin typeface="Arial"/>
              </a:rPr>
              <a:t>goedkoper</a:t>
            </a:r>
            <a:r>
              <a:rPr lang="en-US" sz="1200">
                <a:solidFill>
                  <a:schemeClr val="tx1"/>
                </a:solidFill>
                <a:latin typeface="Arial"/>
              </a:rPr>
              <a:t> dan gas-equivalent</a:t>
            </a:r>
            <a:endParaRPr lang="en-US" sz="120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28E83A2-AFB1-1AC5-9C46-74DFB5BCBFA9}"/>
              </a:ext>
            </a:extLst>
          </p:cNvPr>
          <p:cNvSpPr/>
          <p:nvPr/>
        </p:nvSpPr>
        <p:spPr>
          <a:xfrm>
            <a:off x="402899" y="1828725"/>
            <a:ext cx="1419101" cy="54824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CONCEPT</a:t>
            </a:r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DFF5044-244E-9943-10FB-2167DFC42F78}"/>
              </a:ext>
            </a:extLst>
          </p:cNvPr>
          <p:cNvSpPr/>
          <p:nvPr/>
        </p:nvSpPr>
        <p:spPr>
          <a:xfrm>
            <a:off x="358726" y="2576669"/>
            <a:ext cx="1452231" cy="137220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FOCUS ENGIE</a:t>
            </a:r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55BDAEA-3E48-5082-14F7-EEF720AC0630}"/>
              </a:ext>
            </a:extLst>
          </p:cNvPr>
          <p:cNvSpPr/>
          <p:nvPr/>
        </p:nvSpPr>
        <p:spPr>
          <a:xfrm>
            <a:off x="402899" y="4114724"/>
            <a:ext cx="1419101" cy="159723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BE" sz="1400" b="1">
                <a:latin typeface="Arial"/>
              </a:rPr>
              <a:t>RATIONELE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2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8" grpId="0" animBg="1"/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7EC9637-FA90-9323-CB79-B3BCC63EEE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5084" y="1325936"/>
            <a:ext cx="10350879" cy="700696"/>
          </a:xfrm>
          <a:prstGeom prst="snipRound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nl-BE">
                <a:solidFill>
                  <a:schemeClr val="bg1"/>
                </a:solidFill>
                <a:latin typeface="Arial"/>
                <a:cs typeface="Arial"/>
              </a:rPr>
              <a:t>Uitbating van E-boiler vereist </a:t>
            </a:r>
            <a:r>
              <a:rPr lang="nl-BE" b="1">
                <a:solidFill>
                  <a:schemeClr val="bg1"/>
                </a:solidFill>
                <a:latin typeface="Arial"/>
                <a:cs typeface="Arial"/>
              </a:rPr>
              <a:t>intensieve markt-arbitrage </a:t>
            </a:r>
            <a:r>
              <a:rPr lang="nl-BE">
                <a:solidFill>
                  <a:schemeClr val="bg1"/>
                </a:solidFill>
                <a:latin typeface="Arial"/>
                <a:cs typeface="Arial"/>
              </a:rPr>
              <a:t>(gas/CO2/elektriciteit), om goeie “momenten” te capteren om de e-boiler te laten draaien. Op termijn 2.000 – 3.000 draaiuren per jaar</a:t>
            </a:r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2AF450-D3EA-24F5-4F86-4E5ECEC21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33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FF2B7D-B2D5-3B12-8877-3003476AF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B0FDCA0-9BFA-E9A4-7F1E-39451C7E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3 – ELEKTRIFICATIE</a:t>
            </a:r>
            <a:br>
              <a:rPr lang="nl-BE"/>
            </a:br>
            <a:r>
              <a:rPr lang="nl-BE" sz="2000" i="1">
                <a:latin typeface="+mn-lt"/>
              </a:rPr>
              <a:t>ELECTRON VERVANGT MOLECULE</a:t>
            </a:r>
            <a:endParaRPr lang="en-US">
              <a:latin typeface="+mn-lt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AED9EEF8-26E6-47AF-9025-4659DE3FA9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308"/>
          <a:stretch>
            <a:fillRect/>
          </a:stretch>
        </p:blipFill>
        <p:spPr>
          <a:xfrm>
            <a:off x="1174810" y="2154873"/>
            <a:ext cx="9507048" cy="407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237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DD444-634E-C266-ED0D-D73AACB5D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A82B94A-D4E4-8500-DE1D-473690185E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7203" y="1451443"/>
            <a:ext cx="4989985" cy="113100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nl-BE" b="1">
              <a:latin typeface="Arial"/>
              <a:cs typeface="Arial"/>
            </a:endParaRPr>
          </a:p>
          <a:p>
            <a:pPr marL="0" indent="0">
              <a:buNone/>
            </a:pPr>
            <a:r>
              <a:rPr lang="nl-BE" b="1" dirty="0">
                <a:solidFill>
                  <a:schemeClr val="accent1"/>
                </a:solidFill>
                <a:latin typeface="Arial"/>
                <a:cs typeface="Arial"/>
              </a:rPr>
              <a:t>UITDAGENDE BUSINESS CASE &amp; ONTWIKKELING</a:t>
            </a:r>
            <a:endParaRPr lang="nl-BE" dirty="0">
              <a:solidFill>
                <a:schemeClr val="accent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3EA88F-D5E9-8D93-B524-5ED1CF514B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34</a:t>
            </a:fld>
            <a:endParaRPr lang="en-US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CDC72E-E9B7-4D97-EC0F-44E93973BE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96B4628-412C-938A-383C-D50F569F9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PIJLER 3 – ELEKTRIFICATIE</a:t>
            </a:r>
            <a:br>
              <a:rPr lang="nl-BE"/>
            </a:br>
            <a:r>
              <a:rPr lang="nl-BE" sz="2000" i="1">
                <a:latin typeface="+mn-lt"/>
              </a:rPr>
              <a:t>ELECTRON VERVANGT MOLECULE</a:t>
            </a:r>
            <a:endParaRPr lang="en-US">
              <a:latin typeface="+mn-lt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1BA82DA-C2D6-5EA9-4674-FBF92D443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784" y="2362089"/>
            <a:ext cx="6645826" cy="382708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4535E46-BD52-B577-93D5-35F6F469CBEF}"/>
              </a:ext>
            </a:extLst>
          </p:cNvPr>
          <p:cNvSpPr/>
          <p:nvPr/>
        </p:nvSpPr>
        <p:spPr>
          <a:xfrm>
            <a:off x="914401" y="2415988"/>
            <a:ext cx="3451411" cy="8516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cs typeface="Arial"/>
              </a:rPr>
              <a:t>HS </a:t>
            </a:r>
            <a:r>
              <a:rPr lang="en-US" sz="1200" b="1" dirty="0" err="1">
                <a:solidFill>
                  <a:schemeClr val="accent1"/>
                </a:solidFill>
                <a:cs typeface="Arial"/>
              </a:rPr>
              <a:t>netaansluiting</a:t>
            </a:r>
            <a:r>
              <a:rPr lang="en-US" sz="1200" b="1" dirty="0">
                <a:solidFill>
                  <a:schemeClr val="accent1"/>
                </a:solidFill>
                <a:cs typeface="Arial"/>
              </a:rPr>
              <a:t>:</a:t>
            </a:r>
            <a:br>
              <a:rPr lang="en-US" sz="1200" dirty="0">
                <a:cs typeface="Arial"/>
              </a:rPr>
            </a:br>
            <a:r>
              <a:rPr lang="en-US" sz="1200" dirty="0" err="1">
                <a:cs typeface="Arial"/>
              </a:rPr>
              <a:t>capaciteit</a:t>
            </a:r>
            <a:r>
              <a:rPr lang="en-US" sz="1200" dirty="0">
                <a:cs typeface="Arial"/>
              </a:rPr>
              <a:t>, </a:t>
            </a:r>
            <a:r>
              <a:rPr lang="en-US" sz="1200" dirty="0" err="1">
                <a:cs typeface="Arial"/>
              </a:rPr>
              <a:t>doorlooptijd</a:t>
            </a:r>
            <a:r>
              <a:rPr lang="en-US" sz="1200" dirty="0">
                <a:cs typeface="Arial"/>
              </a:rPr>
              <a:t>, </a:t>
            </a:r>
            <a:r>
              <a:rPr lang="en-US" sz="1200" dirty="0" err="1">
                <a:cs typeface="Arial"/>
              </a:rPr>
              <a:t>kostprijs</a:t>
            </a:r>
            <a:endParaRPr lang="en-US" sz="1200" dirty="0">
              <a:cs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AA71C6B-0986-730C-473E-25E37F3B5A12}"/>
              </a:ext>
            </a:extLst>
          </p:cNvPr>
          <p:cNvSpPr/>
          <p:nvPr/>
        </p:nvSpPr>
        <p:spPr>
          <a:xfrm>
            <a:off x="914401" y="3411070"/>
            <a:ext cx="3451411" cy="8516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err="1">
                <a:solidFill>
                  <a:schemeClr val="accent1"/>
                </a:solidFill>
                <a:cs typeface="Arial"/>
              </a:rPr>
              <a:t>Technisch</a:t>
            </a:r>
            <a:r>
              <a:rPr lang="en-US" sz="1200" b="1" dirty="0">
                <a:solidFill>
                  <a:schemeClr val="accent1"/>
                </a:solidFill>
                <a:cs typeface="Arial"/>
              </a:rPr>
              <a:t> </a:t>
            </a:r>
            <a:r>
              <a:rPr lang="en-US" sz="1200" b="1" err="1">
                <a:solidFill>
                  <a:schemeClr val="accent1"/>
                </a:solidFill>
                <a:cs typeface="Arial"/>
              </a:rPr>
              <a:t>uitdagend</a:t>
            </a:r>
            <a:r>
              <a:rPr lang="en-US" sz="1200" b="1" dirty="0">
                <a:cs typeface="Arial"/>
              </a:rPr>
              <a:t> </a:t>
            </a:r>
            <a:r>
              <a:rPr lang="en-US" sz="1200" dirty="0">
                <a:cs typeface="Arial"/>
              </a:rPr>
              <a:t>door </a:t>
            </a:r>
            <a:r>
              <a:rPr lang="en-US" sz="1200" err="1">
                <a:cs typeface="Arial"/>
              </a:rPr>
              <a:t>volatiel</a:t>
            </a:r>
            <a:r>
              <a:rPr lang="en-US" sz="1200" dirty="0">
                <a:cs typeface="Arial"/>
              </a:rPr>
              <a:t> </a:t>
            </a:r>
            <a:r>
              <a:rPr lang="en-US" sz="1200" err="1">
                <a:cs typeface="Arial"/>
              </a:rPr>
              <a:t>uitbatingskarakter</a:t>
            </a:r>
            <a:r>
              <a:rPr lang="en-US" sz="1200" dirty="0">
                <a:cs typeface="Arial"/>
              </a:rPr>
              <a:t>:</a:t>
            </a:r>
            <a:br>
              <a:rPr lang="en-US" sz="1200" dirty="0">
                <a:cs typeface="Arial"/>
              </a:rPr>
            </a:br>
            <a:r>
              <a:rPr lang="en-US" sz="1200" dirty="0">
                <a:cs typeface="Arial"/>
              </a:rPr>
              <a:t> </a:t>
            </a:r>
            <a:r>
              <a:rPr lang="en-US" sz="1200" dirty="0">
                <a:solidFill>
                  <a:srgbClr val="FFFFFF"/>
                </a:solidFill>
                <a:cs typeface="Arial"/>
              </a:rPr>
              <a:t>impact op </a:t>
            </a:r>
            <a:r>
              <a:rPr lang="en-US" sz="1200" err="1">
                <a:solidFill>
                  <a:srgbClr val="FFFFFF"/>
                </a:solidFill>
                <a:cs typeface="Arial"/>
              </a:rPr>
              <a:t>gasboilers</a:t>
            </a:r>
            <a:r>
              <a:rPr lang="en-US" sz="1200" dirty="0">
                <a:solidFill>
                  <a:srgbClr val="FFFFFF"/>
                </a:solidFill>
                <a:cs typeface="Arial"/>
              </a:rPr>
              <a:t>; WKK; </a:t>
            </a:r>
            <a:r>
              <a:rPr lang="en-US" sz="1200" err="1">
                <a:solidFill>
                  <a:srgbClr val="FFFFFF"/>
                </a:solidFill>
                <a:cs typeface="Arial"/>
              </a:rPr>
              <a:t>stoomnet</a:t>
            </a:r>
            <a:r>
              <a:rPr lang="en-US" sz="1200" dirty="0">
                <a:solidFill>
                  <a:srgbClr val="FFFFFF"/>
                </a:solidFill>
                <a:cs typeface="Arial"/>
              </a:rPr>
              <a:t>, ...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850341-2D75-713C-C31E-D7502C25E225}"/>
              </a:ext>
            </a:extLst>
          </p:cNvPr>
          <p:cNvSpPr/>
          <p:nvPr/>
        </p:nvSpPr>
        <p:spPr>
          <a:xfrm>
            <a:off x="914401" y="4406152"/>
            <a:ext cx="3451411" cy="8516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cs typeface="Arial"/>
              </a:rPr>
              <a:t>HDD </a:t>
            </a:r>
            <a:r>
              <a:rPr lang="en-US" sz="1200" b="1" dirty="0" err="1">
                <a:solidFill>
                  <a:schemeClr val="accent1"/>
                </a:solidFill>
                <a:cs typeface="Arial"/>
              </a:rPr>
              <a:t>toepassingen</a:t>
            </a:r>
            <a:r>
              <a:rPr lang="en-US" sz="1200" b="1" dirty="0">
                <a:solidFill>
                  <a:schemeClr val="accent1"/>
                </a:solidFill>
                <a:cs typeface="Arial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cs typeface="Arial"/>
              </a:rPr>
              <a:t>beperkt</a:t>
            </a:r>
            <a:r>
              <a:rPr lang="en-US" sz="1200" b="1" dirty="0">
                <a:cs typeface="Arial"/>
              </a:rPr>
              <a:t> </a:t>
            </a:r>
            <a:r>
              <a:rPr lang="en-US" sz="1200" dirty="0">
                <a:cs typeface="Arial"/>
              </a:rPr>
              <a:t>proven-in-use</a:t>
            </a:r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077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BEF6-5F49-9E1E-B8E7-7B5694023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35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D9388-7956-91AD-76E7-9E7F2CB4A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00E5D65-C14B-0ADF-ED73-5A34ED25F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/>
              </a:rPr>
              <a:t>DECARBONISATIE: TECHNOLOGISCHE ANALYSE</a:t>
            </a:r>
            <a:br>
              <a:rPr lang="en-US">
                <a:latin typeface="Arial Black"/>
              </a:rPr>
            </a:br>
            <a:r>
              <a:rPr lang="nl-BE" sz="2000" i="1">
                <a:latin typeface="Arial"/>
                <a:cs typeface="Arial"/>
              </a:rPr>
              <a:t>VARIABELE STOOMPRODUCTIE IN FUNCTIE VAN KOOLSTOFVOETAFDRUK</a:t>
            </a:r>
            <a:endParaRPr lang="en-US">
              <a:latin typeface="Arial Black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26CC68-CA9F-F2D2-23F5-38115411B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857" y="1349604"/>
            <a:ext cx="9032041" cy="504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785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57D30-8A5C-9FB6-4B75-007A2C12B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8067CD6-B249-CB60-0A02-A9D59FDEADE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47472" b="13483"/>
          <a:stretch>
            <a:fillRect/>
          </a:stretch>
        </p:blipFill>
        <p:spPr>
          <a:xfrm>
            <a:off x="369888" y="367166"/>
            <a:ext cx="11822112" cy="3076886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1F9D1BA4-EF78-6992-B2E7-4FF77918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Conclusie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E486181-8157-4350-62E9-9C7AF5E15C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cs typeface="Arial"/>
              </a:rPr>
              <a:t>07</a:t>
            </a:r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1657A0-4233-954A-78AE-357814CDC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F67B48C7-F9F0-19B6-D8C8-B98A9DC3E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789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B2225-2147-491E-BE2D-824BCF481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7DB89E0-E415-EBCF-C9CC-8F5373863740}"/>
              </a:ext>
            </a:extLst>
          </p:cNvPr>
          <p:cNvSpPr/>
          <p:nvPr/>
        </p:nvSpPr>
        <p:spPr>
          <a:xfrm>
            <a:off x="-1979" y="1758355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Sterke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stijging van aantal negatieve prijsuren</a:t>
            </a:r>
            <a:endParaRPr lang="en-US" sz="1200" b="1">
              <a:solidFill>
                <a:srgbClr val="17255F"/>
              </a:solidFill>
              <a:cs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12D12F-FD3D-8432-1EA1-A058D8EEE60E}"/>
              </a:ext>
            </a:extLst>
          </p:cNvPr>
          <p:cNvSpPr/>
          <p:nvPr/>
        </p:nvSpPr>
        <p:spPr>
          <a:xfrm>
            <a:off x="-1979" y="2342225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b="1" baseline="0">
                <a:solidFill>
                  <a:srgbClr val="17255F"/>
                </a:solidFill>
                <a:latin typeface="Arial"/>
              </a:rPr>
              <a:t>Stopzetting ondersteuning</a:t>
            </a:r>
            <a:r>
              <a:rPr lang="nl-BE" sz="1200" baseline="0">
                <a:solidFill>
                  <a:srgbClr val="17255F"/>
                </a:solidFill>
                <a:latin typeface="Arial"/>
              </a:rPr>
              <a:t> (WKC) voor aardgas gestookte eenheden</a:t>
            </a:r>
            <a:r>
              <a:rPr lang="nl-BE" sz="1200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br>
              <a:rPr lang="nl-BE" sz="1200">
                <a:solidFill>
                  <a:srgbClr val="17255F"/>
                </a:solidFill>
                <a:latin typeface="Arial"/>
                <a:ea typeface="Arial"/>
                <a:cs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baseline="0">
                <a:solidFill>
                  <a:srgbClr val="17255F"/>
                </a:solidFill>
                <a:latin typeface="Arial"/>
              </a:rPr>
              <a:t>geen nieuwe projecten meer</a:t>
            </a:r>
            <a:r>
              <a:rPr lang="nl-BE" sz="1200" baseline="0">
                <a:solidFill>
                  <a:srgbClr val="17255F"/>
                </a:solidFill>
                <a:latin typeface="Arial"/>
              </a:rPr>
              <a:t>; veel installaties ondertussen &gt;20jaar oud</a:t>
            </a:r>
            <a:endParaRPr lang="en-US" sz="1200">
              <a:solidFill>
                <a:srgbClr val="17255F"/>
              </a:solidFill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674D60-CA13-95DB-958B-60E86ED126F4}"/>
              </a:ext>
            </a:extLst>
          </p:cNvPr>
          <p:cNvSpPr/>
          <p:nvPr/>
        </p:nvSpPr>
        <p:spPr>
          <a:xfrm>
            <a:off x="1276" y="2936120"/>
            <a:ext cx="6997768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b="1">
                <a:solidFill>
                  <a:srgbClr val="17255F"/>
                </a:solidFill>
                <a:ea typeface="+mn-lt"/>
                <a:cs typeface="+mn-lt"/>
              </a:rPr>
              <a:t>Toenemende volatiliteit </a:t>
            </a:r>
            <a:r>
              <a:rPr lang="nl-BE" sz="1200" b="1" baseline="0">
                <a:solidFill>
                  <a:srgbClr val="17255F"/>
                </a:solidFill>
                <a:ea typeface="+mn-lt"/>
                <a:cs typeface="+mn-lt"/>
              </a:rPr>
              <a:t>van </a:t>
            </a:r>
            <a:r>
              <a:rPr lang="nl-BE" sz="1200" b="1">
                <a:solidFill>
                  <a:srgbClr val="17255F"/>
                </a:solidFill>
                <a:ea typeface="+mn-lt"/>
                <a:cs typeface="+mn-lt"/>
              </a:rPr>
              <a:t>marktparameters </a:t>
            </a:r>
            <a:r>
              <a:rPr lang="nl-BE" sz="1000" baseline="0">
                <a:solidFill>
                  <a:srgbClr val="17255F"/>
                </a:solidFill>
                <a:ea typeface="+mn-lt"/>
                <a:cs typeface="+mn-lt"/>
              </a:rPr>
              <a:t>(CO2</a:t>
            </a:r>
            <a:r>
              <a:rPr lang="nl-BE" sz="1000">
                <a:solidFill>
                  <a:srgbClr val="17255F"/>
                </a:solidFill>
                <a:ea typeface="+mn-lt"/>
                <a:cs typeface="+mn-lt"/>
              </a:rPr>
              <a:t>, elektriciteit, aardgas)</a:t>
            </a:r>
            <a:r>
              <a:rPr lang="nl-BE" sz="1200">
                <a:solidFill>
                  <a:srgbClr val="17255F"/>
                </a:solidFill>
                <a:ea typeface="+mn-lt"/>
                <a:cs typeface="+mn-lt"/>
              </a:rPr>
              <a:t> </a:t>
            </a:r>
            <a:br>
              <a:rPr lang="nl-BE" sz="1200">
                <a:solidFill>
                  <a:srgbClr val="17255F"/>
                </a:solidFill>
                <a:ea typeface="+mn-lt"/>
                <a:cs typeface="+mn-lt"/>
              </a:rPr>
            </a:br>
            <a:r>
              <a:rPr lang="nl-BE" sz="1200">
                <a:solidFill>
                  <a:srgbClr val="17255F"/>
                </a:solidFill>
                <a:ea typeface="+mn-lt"/>
                <a:cs typeface="+mn-lt"/>
              </a:rPr>
              <a:t>ook onder invloed van toenemende hernieuwbare energie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AD0A86-7487-F861-0AF8-8302C6F56C40}"/>
              </a:ext>
            </a:extLst>
          </p:cNvPr>
          <p:cNvSpPr/>
          <p:nvPr/>
        </p:nvSpPr>
        <p:spPr>
          <a:xfrm>
            <a:off x="-1850" y="3540304"/>
            <a:ext cx="7001023" cy="369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Doelstellingen Akkoord van Parijs (2015) =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CO2 reductie</a:t>
            </a:r>
            <a:endParaRPr lang="nl-BE" sz="1200" b="1">
              <a:solidFill>
                <a:srgbClr val="17255F"/>
              </a:solidFill>
              <a:latin typeface="Arial"/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7F90D-51F8-8575-3EE4-4D66B6D9AAC5}"/>
              </a:ext>
            </a:extLst>
          </p:cNvPr>
          <p:cNvSpPr/>
          <p:nvPr/>
        </p:nvSpPr>
        <p:spPr>
          <a:xfrm>
            <a:off x="-1849" y="4074043"/>
            <a:ext cx="7001024" cy="389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>
                <a:solidFill>
                  <a:srgbClr val="17255F"/>
                </a:solidFill>
                <a:latin typeface="Arial"/>
              </a:rPr>
              <a:t>Wereldwijde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negatieve economische context</a:t>
            </a:r>
            <a:r>
              <a:rPr lang="nl-BE" sz="1200">
                <a:solidFill>
                  <a:srgbClr val="17255F"/>
                </a:solidFill>
                <a:latin typeface="Arial"/>
              </a:rPr>
              <a:t> met impact op de </a:t>
            </a:r>
            <a:br>
              <a:rPr lang="nl-BE" sz="1200">
                <a:solidFill>
                  <a:srgbClr val="17255F"/>
                </a:solidFill>
                <a:latin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stoomvraag voor WKK (productievermindering of –stopzetting)</a:t>
            </a:r>
            <a:r>
              <a:rPr lang="en-US" sz="1200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endParaRPr lang="en-US" sz="1200">
              <a:solidFill>
                <a:srgbClr val="17255F"/>
              </a:solidFill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1ED06-E541-CB67-DEF7-263F2C5EBCAE}"/>
              </a:ext>
            </a:extLst>
          </p:cNvPr>
          <p:cNvSpPr/>
          <p:nvPr/>
        </p:nvSpPr>
        <p:spPr>
          <a:xfrm>
            <a:off x="-11876" y="4657912"/>
            <a:ext cx="7001024" cy="42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nl-BE" sz="1200" err="1">
                <a:solidFill>
                  <a:srgbClr val="17255F"/>
                </a:solidFill>
                <a:latin typeface="Arial"/>
              </a:rPr>
              <a:t>Bezorgheid</a:t>
            </a:r>
            <a:r>
              <a:rPr lang="nl-BE" sz="1200">
                <a:solidFill>
                  <a:srgbClr val="17255F"/>
                </a:solidFill>
                <a:latin typeface="Arial"/>
              </a:rPr>
              <a:t> over “Security of Supply” </a:t>
            </a:r>
            <a:br>
              <a:rPr lang="nl-BE" sz="1200">
                <a:solidFill>
                  <a:srgbClr val="17255F"/>
                </a:solidFill>
                <a:latin typeface="Arial"/>
              </a:rPr>
            </a:br>
            <a:r>
              <a:rPr lang="nl-BE" sz="1200">
                <a:solidFill>
                  <a:srgbClr val="17255F"/>
                </a:solidFill>
                <a:latin typeface="Arial"/>
              </a:rPr>
              <a:t>= 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introductie van ​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Capacity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Remuneration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</a:t>
            </a:r>
            <a:r>
              <a:rPr lang="nl-BE" sz="1200" b="1" err="1">
                <a:solidFill>
                  <a:srgbClr val="17255F"/>
                </a:solidFill>
                <a:latin typeface="Arial"/>
              </a:rPr>
              <a:t>Mechanism</a:t>
            </a:r>
            <a:r>
              <a:rPr lang="nl-BE" sz="1200" b="1">
                <a:solidFill>
                  <a:srgbClr val="17255F"/>
                </a:solidFill>
                <a:latin typeface="Arial"/>
              </a:rPr>
              <a:t> (CRM)</a:t>
            </a:r>
            <a:r>
              <a:rPr lang="nl-BE" sz="1200" b="1">
                <a:solidFill>
                  <a:srgbClr val="17255F"/>
                </a:solidFill>
                <a:latin typeface="Arial"/>
                <a:ea typeface="Arial"/>
                <a:cs typeface="Arial"/>
              </a:rPr>
              <a:t>​</a:t>
            </a:r>
            <a:endParaRPr lang="en-US" sz="1200" b="1">
              <a:solidFill>
                <a:srgbClr val="17255F"/>
              </a:solidFill>
              <a:cs typeface="Arial"/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14CE23-A4A2-2531-4EFB-F4DCBECAA1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37</a:t>
            </a:fld>
            <a:endParaRPr lang="en-US" noProof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36FC1E30-3F0D-D004-06E5-6ECD2EEE4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40" name="Titel 39">
            <a:extLst>
              <a:ext uri="{FF2B5EF4-FFF2-40B4-BE49-F238E27FC236}">
                <a16:creationId xmlns:a16="http://schemas.microsoft.com/office/drawing/2014/main" id="{5C85F261-41AF-2161-5BF2-9CA2C0D7E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Arial Black"/>
              </a:rPr>
              <a:t>STERKE WIJZIGINGEN IN DE UITBATINGS-</a:t>
            </a:r>
            <a:br>
              <a:rPr lang="nl-BE">
                <a:latin typeface="Arial Black"/>
              </a:rPr>
            </a:br>
            <a:r>
              <a:rPr lang="nl-BE">
                <a:latin typeface="Arial Black"/>
              </a:rPr>
              <a:t>OMSTANDIGHEDEN LAATSTE 20JAAR</a:t>
            </a:r>
            <a:endParaRPr lang="en-US"/>
          </a:p>
        </p:txBody>
      </p:sp>
      <p:pic>
        <p:nvPicPr>
          <p:cNvPr id="36" name="Afbeelding 35" descr="Afbeelding met tekst, diagram, lijn, Perceel&#10;&#10;Door AI gegenereerde inhoud is mogelijk onjuist.">
            <a:extLst>
              <a:ext uri="{FF2B5EF4-FFF2-40B4-BE49-F238E27FC236}">
                <a16:creationId xmlns:a16="http://schemas.microsoft.com/office/drawing/2014/main" id="{2E71D166-12B2-14E7-DFD9-540143CB0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422" y="170915"/>
            <a:ext cx="3900146" cy="302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id="{63C3BE40-905C-5879-1A16-A19D1403B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177" y="3273995"/>
            <a:ext cx="4094228" cy="3097961"/>
          </a:xfrm>
          <a:prstGeom prst="rect">
            <a:avLst/>
          </a:prstGeom>
        </p:spPr>
      </p:pic>
      <p:sp>
        <p:nvSpPr>
          <p:cNvPr id="46" name="Pijl: rechts 45">
            <a:extLst>
              <a:ext uri="{FF2B5EF4-FFF2-40B4-BE49-F238E27FC236}">
                <a16:creationId xmlns:a16="http://schemas.microsoft.com/office/drawing/2014/main" id="{5F6CEBBB-9C3F-AD71-4D34-C7B7B304E96F}"/>
              </a:ext>
            </a:extLst>
          </p:cNvPr>
          <p:cNvSpPr/>
          <p:nvPr/>
        </p:nvSpPr>
        <p:spPr>
          <a:xfrm>
            <a:off x="1888014" y="5660858"/>
            <a:ext cx="1021977" cy="820271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hoek 46">
            <a:extLst>
              <a:ext uri="{FF2B5EF4-FFF2-40B4-BE49-F238E27FC236}">
                <a16:creationId xmlns:a16="http://schemas.microsoft.com/office/drawing/2014/main" id="{6B7B4E47-3EFB-4C50-ED27-EBF8999E66AA}"/>
              </a:ext>
            </a:extLst>
          </p:cNvPr>
          <p:cNvSpPr/>
          <p:nvPr/>
        </p:nvSpPr>
        <p:spPr>
          <a:xfrm>
            <a:off x="3154746" y="5568393"/>
            <a:ext cx="3413979" cy="10051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BE" b="1"/>
              <a:t>TWEE CONCRETE ACTIES:</a:t>
            </a:r>
          </a:p>
          <a:p>
            <a:pPr marL="342900" indent="-342900">
              <a:buAutoNum type="arabicPeriod"/>
            </a:pPr>
            <a:r>
              <a:rPr lang="nl-BE" sz="1400"/>
              <a:t>FLEXIBILITEIT</a:t>
            </a:r>
            <a:endParaRPr lang="nl-BE" sz="1400">
              <a:cs typeface="Arial"/>
            </a:endParaRPr>
          </a:p>
          <a:p>
            <a:pPr marL="342900" indent="-342900">
              <a:buAutoNum type="arabicPeriod"/>
            </a:pPr>
            <a:r>
              <a:rPr lang="nl-BE" sz="1400"/>
              <a:t>DECARBONISATIE</a:t>
            </a:r>
            <a:endParaRPr lang="nl-BE" sz="1400">
              <a:cs typeface="Arial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7ABF801-BA93-0B01-55F2-EF8E11E232AD}"/>
              </a:ext>
            </a:extLst>
          </p:cNvPr>
          <p:cNvSpPr/>
          <p:nvPr/>
        </p:nvSpPr>
        <p:spPr>
          <a:xfrm>
            <a:off x="-1775172" y="1653696"/>
            <a:ext cx="3558188" cy="35601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 descr="Tandwiel met effen opvulling">
            <a:extLst>
              <a:ext uri="{FF2B5EF4-FFF2-40B4-BE49-F238E27FC236}">
                <a16:creationId xmlns:a16="http://schemas.microsoft.com/office/drawing/2014/main" id="{004AF2E6-50CE-6D50-3420-87C4960F12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515589" y="883723"/>
            <a:ext cx="5033158" cy="508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301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8FCE3A1-294D-624C-ED02-D4AB2BD86BC7}"/>
              </a:ext>
            </a:extLst>
          </p:cNvPr>
          <p:cNvSpPr/>
          <p:nvPr/>
        </p:nvSpPr>
        <p:spPr>
          <a:xfrm flipH="1">
            <a:off x="6638801" y="2201689"/>
            <a:ext cx="5476936" cy="2340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ECFEEBA-1829-58C3-29CF-9B2B6CCE2EBE}"/>
              </a:ext>
            </a:extLst>
          </p:cNvPr>
          <p:cNvSpPr/>
          <p:nvPr/>
        </p:nvSpPr>
        <p:spPr>
          <a:xfrm flipH="1">
            <a:off x="76263" y="2200982"/>
            <a:ext cx="5476936" cy="2340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AEF8EB4-8EC8-6459-1FB5-EF82E58E819F}"/>
              </a:ext>
            </a:extLst>
          </p:cNvPr>
          <p:cNvSpPr/>
          <p:nvPr/>
        </p:nvSpPr>
        <p:spPr>
          <a:xfrm>
            <a:off x="5934137" y="1925025"/>
            <a:ext cx="1440000" cy="2880000"/>
          </a:xfrm>
          <a:custGeom>
            <a:avLst/>
            <a:gdLst>
              <a:gd name="connsiteX0" fmla="*/ 0 w 1440000"/>
              <a:gd name="connsiteY0" fmla="*/ 0 h 2880000"/>
              <a:gd name="connsiteX1" fmla="*/ 1440000 w 1440000"/>
              <a:gd name="connsiteY1" fmla="*/ 1440000 h 2880000"/>
              <a:gd name="connsiteX2" fmla="*/ 0 w 1440000"/>
              <a:gd name="connsiteY2" fmla="*/ 2880000 h 2880000"/>
              <a:gd name="connsiteX3" fmla="*/ 0 w 1440000"/>
              <a:gd name="connsiteY3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000" h="2880000">
                <a:moveTo>
                  <a:pt x="0" y="0"/>
                </a:moveTo>
                <a:cubicBezTo>
                  <a:pt x="795290" y="0"/>
                  <a:pt x="1440000" y="644710"/>
                  <a:pt x="1440000" y="1440000"/>
                </a:cubicBezTo>
                <a:cubicBezTo>
                  <a:pt x="1440000" y="2235290"/>
                  <a:pt x="795290" y="2880000"/>
                  <a:pt x="0" y="2880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BE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A0E6B7B-E47D-23B2-5709-0D31DE6CA93F}"/>
              </a:ext>
            </a:extLst>
          </p:cNvPr>
          <p:cNvSpPr/>
          <p:nvPr/>
        </p:nvSpPr>
        <p:spPr>
          <a:xfrm>
            <a:off x="4494137" y="1925025"/>
            <a:ext cx="1440000" cy="2880000"/>
          </a:xfrm>
          <a:custGeom>
            <a:avLst/>
            <a:gdLst>
              <a:gd name="connsiteX0" fmla="*/ 1440000 w 1440000"/>
              <a:gd name="connsiteY0" fmla="*/ 0 h 2880000"/>
              <a:gd name="connsiteX1" fmla="*/ 1440000 w 1440000"/>
              <a:gd name="connsiteY1" fmla="*/ 2880000 h 2880000"/>
              <a:gd name="connsiteX2" fmla="*/ 0 w 1440000"/>
              <a:gd name="connsiteY2" fmla="*/ 1440000 h 2880000"/>
              <a:gd name="connsiteX3" fmla="*/ 1440000 w 1440000"/>
              <a:gd name="connsiteY3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000" h="2880000">
                <a:moveTo>
                  <a:pt x="1440000" y="0"/>
                </a:moveTo>
                <a:lnTo>
                  <a:pt x="1440000" y="2880000"/>
                </a:ln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B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9B79B3-3F76-191E-2D53-FE8A265FC9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38</a:t>
            </a:fld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C73407-91D6-4DCF-BEB6-F2252303B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BA54CA1-041D-108A-A5EB-3AC41697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WKK: BOUWSTEEN IN DE ENERGIETRANSITIE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4FAD8A-F80F-B2BB-037A-26BA39E4879E}"/>
              </a:ext>
            </a:extLst>
          </p:cNvPr>
          <p:cNvSpPr/>
          <p:nvPr/>
        </p:nvSpPr>
        <p:spPr>
          <a:xfrm>
            <a:off x="0" y="5049936"/>
            <a:ext cx="12211877" cy="1112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>
                <a:solidFill>
                  <a:schemeClr val="bg1"/>
                </a:solidFill>
                <a:cs typeface="Arial"/>
              </a:rPr>
              <a:t>ENGIE IS KLAAR </a:t>
            </a:r>
            <a:r>
              <a:rPr lang="nl-BE" sz="1400" b="1" dirty="0">
                <a:solidFill>
                  <a:schemeClr val="accent1"/>
                </a:solidFill>
                <a:cs typeface="Arial"/>
              </a:rPr>
              <a:t>OM DEZE UITDAGINGEN VERDER AAN TE GAAN EN ONZE </a:t>
            </a:r>
            <a:r>
              <a:rPr lang="nl-BE" sz="1400" b="1" dirty="0">
                <a:solidFill>
                  <a:schemeClr val="bg1"/>
                </a:solidFill>
                <a:cs typeface="Arial"/>
              </a:rPr>
              <a:t>KLANTEN VERDER TE ONDERSTEUNEN IN DEZE TRANSITIE.</a:t>
            </a:r>
          </a:p>
          <a:p>
            <a:pPr algn="ctr"/>
            <a:r>
              <a:rPr lang="nl-BE" sz="1400" b="1" dirty="0">
                <a:solidFill>
                  <a:schemeClr val="accent1"/>
                </a:solidFill>
                <a:cs typeface="Arial"/>
              </a:rPr>
              <a:t> </a:t>
            </a:r>
            <a:r>
              <a:rPr lang="nl-BE" sz="1400" b="1" dirty="0">
                <a:solidFill>
                  <a:schemeClr val="bg1"/>
                </a:solidFill>
                <a:cs typeface="Arial"/>
              </a:rPr>
              <a:t>WE REKENEN OP ALLE STAKEHOLDERS </a:t>
            </a:r>
            <a:r>
              <a:rPr lang="nl-BE" sz="1400" b="1" dirty="0">
                <a:solidFill>
                  <a:schemeClr val="accent1"/>
                </a:solidFill>
                <a:cs typeface="Arial"/>
              </a:rPr>
              <a:t>OM DIT PROCES MEE TE ONDERSTEUNEN.</a:t>
            </a:r>
            <a:endParaRPr lang="nl-BE" sz="1400" b="1" dirty="0">
              <a:solidFill>
                <a:schemeClr val="accent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11A787-4F97-35CE-C892-B9D512398C4D}"/>
              </a:ext>
            </a:extLst>
          </p:cNvPr>
          <p:cNvSpPr/>
          <p:nvPr/>
        </p:nvSpPr>
        <p:spPr>
          <a:xfrm>
            <a:off x="4674137" y="2105025"/>
            <a:ext cx="2520000" cy="25200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5BCAD6-6128-3F41-0CAF-B8F6E837CACC}"/>
              </a:ext>
            </a:extLst>
          </p:cNvPr>
          <p:cNvSpPr txBox="1"/>
          <p:nvPr/>
        </p:nvSpPr>
        <p:spPr>
          <a:xfrm>
            <a:off x="600075" y="1506018"/>
            <a:ext cx="3892965" cy="646986"/>
          </a:xfrm>
          <a:prstGeom prst="round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nl-BE" sz="1600" dirty="0">
                <a:solidFill>
                  <a:schemeClr val="bg1"/>
                </a:solidFill>
                <a:cs typeface="Arial"/>
              </a:rPr>
              <a:t>HET ‘KLASSIEKE’ </a:t>
            </a:r>
            <a:r>
              <a:rPr lang="nl-BE" sz="1600" b="1" dirty="0">
                <a:solidFill>
                  <a:schemeClr val="bg1"/>
                </a:solidFill>
                <a:cs typeface="Arial"/>
              </a:rPr>
              <a:t>WKK BUSINESS MODEL </a:t>
            </a:r>
            <a:r>
              <a:rPr lang="nl-BE" sz="1600" dirty="0">
                <a:solidFill>
                  <a:schemeClr val="bg1"/>
                </a:solidFill>
                <a:cs typeface="Arial"/>
              </a:rPr>
              <a:t>STAAT VOOR UITDAGINGEN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AABB71-9FA4-FD9D-8914-336B9EDD4141}"/>
              </a:ext>
            </a:extLst>
          </p:cNvPr>
          <p:cNvSpPr txBox="1"/>
          <p:nvPr/>
        </p:nvSpPr>
        <p:spPr>
          <a:xfrm>
            <a:off x="198505" y="2656267"/>
            <a:ext cx="4294535" cy="14308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algn="r">
              <a:lnSpc>
                <a:spcPct val="110000"/>
              </a:lnSpc>
              <a:buSzPct val="100000"/>
            </a:pPr>
            <a:r>
              <a:rPr lang="nl-BE" sz="1600" b="1" dirty="0">
                <a:solidFill>
                  <a:schemeClr val="accent1"/>
                </a:solidFill>
                <a:cs typeface="Arial"/>
              </a:rPr>
              <a:t>Competitiviteit</a:t>
            </a:r>
            <a:r>
              <a:rPr lang="nl-BE" sz="1600" b="1" dirty="0">
                <a:solidFill>
                  <a:schemeClr val="accent2"/>
                </a:solidFill>
                <a:cs typeface="Arial"/>
              </a:rPr>
              <a:t> </a:t>
            </a:r>
            <a:br>
              <a:rPr lang="nl-BE" sz="1600" dirty="0">
                <a:cs typeface="Arial"/>
              </a:rPr>
            </a:br>
            <a:r>
              <a:rPr lang="nl-BE" sz="1200" dirty="0">
                <a:cs typeface="Arial"/>
              </a:rPr>
              <a:t>Vermindering </a:t>
            </a:r>
            <a:r>
              <a:rPr lang="nl-BE" sz="1200" dirty="0" err="1">
                <a:cs typeface="Arial"/>
              </a:rPr>
              <a:t>WKC’s</a:t>
            </a:r>
            <a:r>
              <a:rPr lang="nl-BE" sz="1200" dirty="0">
                <a:cs typeface="Arial"/>
              </a:rPr>
              <a:t>, negatieve prijzen </a:t>
            </a:r>
            <a:br>
              <a:rPr lang="nl-BE" sz="1200" dirty="0">
                <a:cs typeface="Arial"/>
              </a:rPr>
            </a:br>
            <a:r>
              <a:rPr lang="nl-BE" sz="1200" dirty="0">
                <a:cs typeface="Arial"/>
              </a:rPr>
              <a:t>&lt;&gt; must run voor stoom, economische context industrie</a:t>
            </a:r>
          </a:p>
          <a:p>
            <a:pPr algn="r">
              <a:lnSpc>
                <a:spcPct val="110000"/>
              </a:lnSpc>
              <a:buSzPct val="100000"/>
            </a:pPr>
            <a:endParaRPr lang="nl-BE" sz="1200" dirty="0">
              <a:cs typeface="Arial"/>
            </a:endParaRPr>
          </a:p>
          <a:p>
            <a:pPr algn="r">
              <a:lnSpc>
                <a:spcPct val="110000"/>
              </a:lnSpc>
              <a:buSzPct val="100000"/>
            </a:pPr>
            <a:r>
              <a:rPr lang="nl-BE" sz="1600" b="1" dirty="0">
                <a:solidFill>
                  <a:schemeClr val="accent1"/>
                </a:solidFill>
                <a:cs typeface="Arial"/>
              </a:rPr>
              <a:t>CO</a:t>
            </a:r>
            <a:r>
              <a:rPr lang="nl-BE" sz="1600" b="1" baseline="-25000" dirty="0">
                <a:solidFill>
                  <a:schemeClr val="accent1"/>
                </a:solidFill>
                <a:cs typeface="Arial"/>
              </a:rPr>
              <a:t>2</a:t>
            </a:r>
            <a:r>
              <a:rPr lang="nl-BE" sz="1600" b="1" dirty="0">
                <a:solidFill>
                  <a:schemeClr val="accent1"/>
                </a:solidFill>
                <a:cs typeface="Arial"/>
              </a:rPr>
              <a:t>-engagement</a:t>
            </a:r>
            <a:r>
              <a:rPr lang="nl-BE" sz="1600" b="1" dirty="0">
                <a:solidFill>
                  <a:schemeClr val="accent2"/>
                </a:solidFill>
                <a:cs typeface="Arial"/>
              </a:rPr>
              <a:t> </a:t>
            </a:r>
            <a:br>
              <a:rPr lang="nl-BE" sz="1600" dirty="0">
                <a:cs typeface="Arial"/>
              </a:rPr>
            </a:br>
            <a:r>
              <a:rPr lang="nl-BE" sz="1200" dirty="0">
                <a:cs typeface="Arial"/>
              </a:rPr>
              <a:t>van overheden &amp; individuele industriële partners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2CCB8E-EB3E-791E-6B2B-C21C7303F05E}"/>
              </a:ext>
            </a:extLst>
          </p:cNvPr>
          <p:cNvSpPr txBox="1"/>
          <p:nvPr/>
        </p:nvSpPr>
        <p:spPr>
          <a:xfrm>
            <a:off x="7374137" y="2351569"/>
            <a:ext cx="4619910" cy="204023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nl-BE" sz="1600" b="1" dirty="0">
                <a:solidFill>
                  <a:schemeClr val="accent2"/>
                </a:solidFill>
                <a:cs typeface="Arial"/>
              </a:rPr>
              <a:t>Korte termijn</a:t>
            </a:r>
            <a:br>
              <a:rPr lang="nl-BE" sz="1600" b="1" dirty="0">
                <a:cs typeface="Arial"/>
              </a:rPr>
            </a:br>
            <a:r>
              <a:rPr lang="nl-NL" sz="1200" dirty="0">
                <a:cs typeface="Arial"/>
              </a:rPr>
              <a:t>Flexibiliteit + verdere integratie in lokale situatie / productieproces</a:t>
            </a:r>
          </a:p>
          <a:p>
            <a:pPr>
              <a:lnSpc>
                <a:spcPct val="110000"/>
              </a:lnSpc>
              <a:buSzPct val="100000"/>
            </a:pPr>
            <a:endParaRPr lang="nl-NL" sz="1200" b="1" dirty="0">
              <a:cs typeface="Arial"/>
            </a:endParaRPr>
          </a:p>
          <a:p>
            <a:pPr>
              <a:lnSpc>
                <a:spcPct val="110000"/>
              </a:lnSpc>
              <a:buSzPct val="100000"/>
            </a:pPr>
            <a:r>
              <a:rPr lang="nl-BE" sz="1600" b="1" dirty="0">
                <a:solidFill>
                  <a:schemeClr val="accent2"/>
                </a:solidFill>
                <a:cs typeface="Arial"/>
              </a:rPr>
              <a:t>Middellange termijn </a:t>
            </a:r>
          </a:p>
          <a:p>
            <a:pPr marL="228600" indent="-228600">
              <a:lnSpc>
                <a:spcPct val="110000"/>
              </a:lnSpc>
              <a:buSzPct val="100000"/>
              <a:buFont typeface="+mj-lt"/>
              <a:buAutoNum type="arabicPeriod"/>
            </a:pPr>
            <a:r>
              <a:rPr lang="nl-NL" sz="1200" dirty="0">
                <a:cs typeface="Arial"/>
              </a:rPr>
              <a:t>Verdere verhoging van efficiëntie</a:t>
            </a:r>
          </a:p>
          <a:p>
            <a:pPr marL="228600" indent="-228600">
              <a:lnSpc>
                <a:spcPct val="110000"/>
              </a:lnSpc>
              <a:buSzPct val="100000"/>
              <a:buFont typeface="+mj-lt"/>
              <a:buAutoNum type="arabicPeriod"/>
            </a:pPr>
            <a:r>
              <a:rPr lang="nl-NL" sz="1200" dirty="0">
                <a:cs typeface="Arial"/>
              </a:rPr>
              <a:t>Vergroening aan de bron: overgang naar alternatieve groene moleculen</a:t>
            </a:r>
          </a:p>
          <a:p>
            <a:pPr marL="228600" indent="-228600">
              <a:lnSpc>
                <a:spcPct val="110000"/>
              </a:lnSpc>
              <a:buSzPct val="100000"/>
              <a:buFont typeface="+mj-lt"/>
              <a:buAutoNum type="arabicPeriod"/>
            </a:pPr>
            <a:r>
              <a:rPr lang="nl-NL" sz="1200" dirty="0">
                <a:cs typeface="Arial"/>
              </a:rPr>
              <a:t>Ontwikkeling van complementaire technologieën zoals elektrische boilers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AF0D16-FA9D-8B42-969A-AF605D1033EA}"/>
              </a:ext>
            </a:extLst>
          </p:cNvPr>
          <p:cNvSpPr txBox="1"/>
          <p:nvPr/>
        </p:nvSpPr>
        <p:spPr>
          <a:xfrm>
            <a:off x="7374138" y="1505004"/>
            <a:ext cx="4217787" cy="648000"/>
          </a:xfrm>
          <a:prstGeom prst="roundRect">
            <a:avLst/>
          </a:prstGeom>
          <a:solidFill>
            <a:schemeClr val="accent2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nl-BE" sz="1600" dirty="0">
                <a:solidFill>
                  <a:schemeClr val="bg1"/>
                </a:solidFill>
                <a:cs typeface="Arial"/>
              </a:rPr>
              <a:t>OVERGANG NAAR </a:t>
            </a:r>
            <a:r>
              <a:rPr lang="nl-BE" sz="1600" b="1" dirty="0">
                <a:solidFill>
                  <a:schemeClr val="bg1"/>
                </a:solidFill>
                <a:cs typeface="Arial"/>
              </a:rPr>
              <a:t>WKK 2.0</a:t>
            </a:r>
          </a:p>
        </p:txBody>
      </p:sp>
    </p:spTree>
    <p:extLst>
      <p:ext uri="{BB962C8B-B14F-4D97-AF65-F5344CB8AC3E}">
        <p14:creationId xmlns:p14="http://schemas.microsoft.com/office/powerpoint/2010/main" val="163956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5" grpId="0" animBg="1"/>
      <p:bldP spid="6" grpId="0" animBg="1"/>
      <p:bldP spid="29" grpId="0" animBg="1"/>
      <p:bldP spid="30" grpId="0"/>
      <p:bldP spid="31" grpId="0"/>
      <p:bldP spid="3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61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AFFC8B2-0F48-345B-D2F8-A2C409952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Arial Black"/>
              </a:rPr>
              <a:t>ENGIE IN BELGIË</a:t>
            </a:r>
            <a:endParaRPr lang="en-GB" dirty="0"/>
          </a:p>
        </p:txBody>
      </p:sp>
      <p:cxnSp>
        <p:nvCxnSpPr>
          <p:cNvPr id="7" name="Rechte verbindingslijn met pijl 14">
            <a:extLst>
              <a:ext uri="{FF2B5EF4-FFF2-40B4-BE49-F238E27FC236}">
                <a16:creationId xmlns:a16="http://schemas.microsoft.com/office/drawing/2014/main" id="{7930CBB9-626A-AFC0-DF9B-E3FF2EF7BCF4}"/>
              </a:ext>
            </a:extLst>
          </p:cNvPr>
          <p:cNvCxnSpPr/>
          <p:nvPr/>
        </p:nvCxnSpPr>
        <p:spPr>
          <a:xfrm flipH="1" flipV="1">
            <a:off x="3192194" y="3934711"/>
            <a:ext cx="3212496" cy="8292"/>
          </a:xfrm>
          <a:prstGeom prst="straightConnector1">
            <a:avLst/>
          </a:prstGeom>
          <a:ln w="12700">
            <a:solidFill>
              <a:srgbClr val="0081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EB9449F-648F-F6D7-AEC3-25464091CCAF}"/>
              </a:ext>
            </a:extLst>
          </p:cNvPr>
          <p:cNvSpPr/>
          <p:nvPr/>
        </p:nvSpPr>
        <p:spPr>
          <a:xfrm>
            <a:off x="338323" y="4627857"/>
            <a:ext cx="11515354" cy="16494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288C4F-CF87-FD30-2DAF-C1B7CC033C8E}"/>
              </a:ext>
            </a:extLst>
          </p:cNvPr>
          <p:cNvGrpSpPr/>
          <p:nvPr/>
        </p:nvGrpSpPr>
        <p:grpSpPr>
          <a:xfrm>
            <a:off x="3917360" y="722919"/>
            <a:ext cx="7427580" cy="5323011"/>
            <a:chOff x="1269413" y="216275"/>
            <a:chExt cx="6680909" cy="515085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CB2E65A-3699-51A1-AEA8-7AEAFB5AC6D9}"/>
                </a:ext>
              </a:extLst>
            </p:cNvPr>
            <p:cNvGrpSpPr/>
            <p:nvPr/>
          </p:nvGrpSpPr>
          <p:grpSpPr>
            <a:xfrm>
              <a:off x="1269413" y="216275"/>
              <a:ext cx="6680909" cy="5150856"/>
              <a:chOff x="3940490" y="1229816"/>
              <a:chExt cx="5239279" cy="4210490"/>
            </a:xfrm>
          </p:grpSpPr>
          <p:pic>
            <p:nvPicPr>
              <p:cNvPr id="21" name="Afbeelding 73">
                <a:extLst>
                  <a:ext uri="{FF2B5EF4-FFF2-40B4-BE49-F238E27FC236}">
                    <a16:creationId xmlns:a16="http://schemas.microsoft.com/office/drawing/2014/main" id="{ECA53009-E573-AD0F-B23C-6164C98308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0490" y="1229816"/>
                <a:ext cx="5239279" cy="421049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FE4A8EF-F1E9-399E-3D4F-23EA7BAF6145}"/>
                  </a:ext>
                </a:extLst>
              </p:cNvPr>
              <p:cNvGrpSpPr/>
              <p:nvPr/>
            </p:nvGrpSpPr>
            <p:grpSpPr>
              <a:xfrm>
                <a:off x="4398615" y="1407635"/>
                <a:ext cx="4545085" cy="3568806"/>
                <a:chOff x="4398615" y="1407635"/>
                <a:chExt cx="4545085" cy="3568806"/>
              </a:xfrm>
            </p:grpSpPr>
            <p:sp>
              <p:nvSpPr>
                <p:cNvPr id="26" name="Oval 24">
                  <a:extLst>
                    <a:ext uri="{FF2B5EF4-FFF2-40B4-BE49-F238E27FC236}">
                      <a16:creationId xmlns:a16="http://schemas.microsoft.com/office/drawing/2014/main" id="{DBA8A4B2-E92C-E11B-1E03-33B1CDD1AD4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48581" y="1413918"/>
                  <a:ext cx="155331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27" name="Oval 25">
                  <a:extLst>
                    <a:ext uri="{FF2B5EF4-FFF2-40B4-BE49-F238E27FC236}">
                      <a16:creationId xmlns:a16="http://schemas.microsoft.com/office/drawing/2014/main" id="{8114880C-AD0D-F1DE-456B-C1F81F920D5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994677" y="1721205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24" name="Oval 27">
                  <a:extLst>
                    <a:ext uri="{FF2B5EF4-FFF2-40B4-BE49-F238E27FC236}">
                      <a16:creationId xmlns:a16="http://schemas.microsoft.com/office/drawing/2014/main" id="{9E0E41A8-25E7-52C2-69C5-AE2CDBC2E88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788369" y="3293167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Oval 25">
                  <a:extLst>
                    <a:ext uri="{FF2B5EF4-FFF2-40B4-BE49-F238E27FC236}">
                      <a16:creationId xmlns:a16="http://schemas.microsoft.com/office/drawing/2014/main" id="{792FABEA-B476-6D5E-6A53-357D488F5EC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181135" y="1777015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Oval 29">
                  <a:extLst>
                    <a:ext uri="{FF2B5EF4-FFF2-40B4-BE49-F238E27FC236}">
                      <a16:creationId xmlns:a16="http://schemas.microsoft.com/office/drawing/2014/main" id="{D0670514-50D5-4347-B68B-249EB40C245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352506" y="2118389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27" name="Oval 27">
                  <a:extLst>
                    <a:ext uri="{FF2B5EF4-FFF2-40B4-BE49-F238E27FC236}">
                      <a16:creationId xmlns:a16="http://schemas.microsoft.com/office/drawing/2014/main" id="{EA266909-6AFB-1910-A950-14121FD17C1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476872" y="1550636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229" name="Oval 25">
                  <a:extLst>
                    <a:ext uri="{FF2B5EF4-FFF2-40B4-BE49-F238E27FC236}">
                      <a16:creationId xmlns:a16="http://schemas.microsoft.com/office/drawing/2014/main" id="{F69406B4-63E9-F1BD-01EF-3FE464674DD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79760" y="2433496"/>
                  <a:ext cx="156823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230" name="Oval 27">
                  <a:extLst>
                    <a:ext uri="{FF2B5EF4-FFF2-40B4-BE49-F238E27FC236}">
                      <a16:creationId xmlns:a16="http://schemas.microsoft.com/office/drawing/2014/main" id="{B8F4B295-696B-87DD-2D33-B325B106B88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670355" y="3200767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231" name="Oval 70">
                  <a:extLst>
                    <a:ext uri="{FF2B5EF4-FFF2-40B4-BE49-F238E27FC236}">
                      <a16:creationId xmlns:a16="http://schemas.microsoft.com/office/drawing/2014/main" id="{13C0A22E-B22F-8317-81BC-B2DC98B1803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698103" y="2035006"/>
                  <a:ext cx="156823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Oval 26">
                  <a:extLst>
                    <a:ext uri="{FF2B5EF4-FFF2-40B4-BE49-F238E27FC236}">
                      <a16:creationId xmlns:a16="http://schemas.microsoft.com/office/drawing/2014/main" id="{2422546D-CCEF-923B-B771-4D1D36CBC29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95292" y="3004010"/>
                  <a:ext cx="155331" cy="155331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Oval 26">
                  <a:extLst>
                    <a:ext uri="{FF2B5EF4-FFF2-40B4-BE49-F238E27FC236}">
                      <a16:creationId xmlns:a16="http://schemas.microsoft.com/office/drawing/2014/main" id="{096C6889-C880-7CFE-C24F-06684BB3784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848835" y="3188520"/>
                  <a:ext cx="155331" cy="155331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4</a:t>
                  </a:r>
                </a:p>
              </p:txBody>
            </p:sp>
            <p:sp>
              <p:nvSpPr>
                <p:cNvPr id="234" name="Oval 27">
                  <a:extLst>
                    <a:ext uri="{FF2B5EF4-FFF2-40B4-BE49-F238E27FC236}">
                      <a16:creationId xmlns:a16="http://schemas.microsoft.com/office/drawing/2014/main" id="{396B75DD-3C4D-CB60-BA5A-6A5FBBCB77F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711521" y="2380030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Oval 26">
                  <a:extLst>
                    <a:ext uri="{FF2B5EF4-FFF2-40B4-BE49-F238E27FC236}">
                      <a16:creationId xmlns:a16="http://schemas.microsoft.com/office/drawing/2014/main" id="{884806A0-3C0C-14A1-AD29-8E0C7FA7890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731811" y="3400285"/>
                  <a:ext cx="155331" cy="155331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6" name="Oval 70">
                  <a:extLst>
                    <a:ext uri="{FF2B5EF4-FFF2-40B4-BE49-F238E27FC236}">
                      <a16:creationId xmlns:a16="http://schemas.microsoft.com/office/drawing/2014/main" id="{CFB7E599-BC17-38B4-07A2-82C5765104E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414807" y="2023134"/>
                  <a:ext cx="156823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Oval 25">
                  <a:extLst>
                    <a:ext uri="{FF2B5EF4-FFF2-40B4-BE49-F238E27FC236}">
                      <a16:creationId xmlns:a16="http://schemas.microsoft.com/office/drawing/2014/main" id="{C74DCE84-B4B7-A4B8-4205-585E83AF818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93384" y="1573834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39" name="Oval 25">
                  <a:extLst>
                    <a:ext uri="{FF2B5EF4-FFF2-40B4-BE49-F238E27FC236}">
                      <a16:creationId xmlns:a16="http://schemas.microsoft.com/office/drawing/2014/main" id="{EC142D54-5A34-7121-9A8F-D427A6A375A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322410" y="3022745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Oval 32">
                  <a:extLst>
                    <a:ext uri="{FF2B5EF4-FFF2-40B4-BE49-F238E27FC236}">
                      <a16:creationId xmlns:a16="http://schemas.microsoft.com/office/drawing/2014/main" id="{439A87B1-A42F-60C2-5968-F1CC2900320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771832" y="2260736"/>
                  <a:ext cx="156823" cy="156823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2" name="Oval 28">
                  <a:extLst>
                    <a:ext uri="{FF2B5EF4-FFF2-40B4-BE49-F238E27FC236}">
                      <a16:creationId xmlns:a16="http://schemas.microsoft.com/office/drawing/2014/main" id="{3A19CA36-47D6-65EA-1BD6-AFDEB7A6BA3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083535" y="2137459"/>
                  <a:ext cx="161305" cy="156823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3" name="Oval 25">
                  <a:extLst>
                    <a:ext uri="{FF2B5EF4-FFF2-40B4-BE49-F238E27FC236}">
                      <a16:creationId xmlns:a16="http://schemas.microsoft.com/office/drawing/2014/main" id="{32A4B89A-37AE-FADB-F42F-91E0D81AB60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19947" y="2555086"/>
                  <a:ext cx="156823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Oval 28">
                  <a:extLst>
                    <a:ext uri="{FF2B5EF4-FFF2-40B4-BE49-F238E27FC236}">
                      <a16:creationId xmlns:a16="http://schemas.microsoft.com/office/drawing/2014/main" id="{AA60BAFB-8DC0-AA15-0052-8E60358A156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063617" y="1743663"/>
                  <a:ext cx="161305" cy="156823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Oval 25">
                  <a:extLst>
                    <a:ext uri="{FF2B5EF4-FFF2-40B4-BE49-F238E27FC236}">
                      <a16:creationId xmlns:a16="http://schemas.microsoft.com/office/drawing/2014/main" id="{3E96F6C0-7C1D-31D3-67F5-859A8F3DF54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367927" y="2811500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Oval 25">
                  <a:extLst>
                    <a:ext uri="{FF2B5EF4-FFF2-40B4-BE49-F238E27FC236}">
                      <a16:creationId xmlns:a16="http://schemas.microsoft.com/office/drawing/2014/main" id="{9AC4C3A6-0709-8818-3518-3D599C20B3D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98615" y="2508734"/>
                  <a:ext cx="156823" cy="159810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Oval 28">
                  <a:extLst>
                    <a:ext uri="{FF2B5EF4-FFF2-40B4-BE49-F238E27FC236}">
                      <a16:creationId xmlns:a16="http://schemas.microsoft.com/office/drawing/2014/main" id="{BFAF6933-EA4C-2774-C69F-54BEAEF81D4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630604" y="1952543"/>
                  <a:ext cx="161305" cy="156823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Oval 27">
                  <a:extLst>
                    <a:ext uri="{FF2B5EF4-FFF2-40B4-BE49-F238E27FC236}">
                      <a16:creationId xmlns:a16="http://schemas.microsoft.com/office/drawing/2014/main" id="{9DC6071E-D6F1-E6BC-3A27-FA6EE4BD23E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180624" y="2753406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Oval 27">
                  <a:extLst>
                    <a:ext uri="{FF2B5EF4-FFF2-40B4-BE49-F238E27FC236}">
                      <a16:creationId xmlns:a16="http://schemas.microsoft.com/office/drawing/2014/main" id="{D6FBF108-3A96-BCB4-DB3A-606F232CA6D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025135" y="4815136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Oval 27">
                  <a:extLst>
                    <a:ext uri="{FF2B5EF4-FFF2-40B4-BE49-F238E27FC236}">
                      <a16:creationId xmlns:a16="http://schemas.microsoft.com/office/drawing/2014/main" id="{62B33C6F-B7B2-B1B8-1016-27010E212CE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615809" y="2128010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3" name="Oval 27">
                  <a:extLst>
                    <a:ext uri="{FF2B5EF4-FFF2-40B4-BE49-F238E27FC236}">
                      <a16:creationId xmlns:a16="http://schemas.microsoft.com/office/drawing/2014/main" id="{2EF3C3A2-E0A1-7F2A-A6D8-3540F76FF0A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80054" y="1407635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Oval 27">
                  <a:extLst>
                    <a:ext uri="{FF2B5EF4-FFF2-40B4-BE49-F238E27FC236}">
                      <a16:creationId xmlns:a16="http://schemas.microsoft.com/office/drawing/2014/main" id="{CD4731D0-DA5B-DA1D-CCB9-5E26D1DBED1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25014" y="2010199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Oval 29">
                  <a:extLst>
                    <a:ext uri="{FF2B5EF4-FFF2-40B4-BE49-F238E27FC236}">
                      <a16:creationId xmlns:a16="http://schemas.microsoft.com/office/drawing/2014/main" id="{02B89A08-7CB2-6637-2A13-C4FE7430DC3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05648" y="2230521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Oval 26">
                  <a:extLst>
                    <a:ext uri="{FF2B5EF4-FFF2-40B4-BE49-F238E27FC236}">
                      <a16:creationId xmlns:a16="http://schemas.microsoft.com/office/drawing/2014/main" id="{BFCC5811-9E37-08BC-ABE8-23E7CECEBE0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07327" y="3433196"/>
                  <a:ext cx="155331" cy="155331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BE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42" name="Oval 25">
                  <a:extLst>
                    <a:ext uri="{FF2B5EF4-FFF2-40B4-BE49-F238E27FC236}">
                      <a16:creationId xmlns:a16="http://schemas.microsoft.com/office/drawing/2014/main" id="{6B20F597-A4D4-79D5-2B0D-185DE8A50EA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925014" y="1763644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Oval 25">
                  <a:extLst>
                    <a:ext uri="{FF2B5EF4-FFF2-40B4-BE49-F238E27FC236}">
                      <a16:creationId xmlns:a16="http://schemas.microsoft.com/office/drawing/2014/main" id="{748CFE71-4C46-280D-4001-BA3C610DEE1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293019" y="2608213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Oval 25">
                  <a:extLst>
                    <a:ext uri="{FF2B5EF4-FFF2-40B4-BE49-F238E27FC236}">
                      <a16:creationId xmlns:a16="http://schemas.microsoft.com/office/drawing/2014/main" id="{D6F97CED-2E50-48DA-63DC-8F5C8B86EE4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369914" y="2208662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Oval 25">
                  <a:extLst>
                    <a:ext uri="{FF2B5EF4-FFF2-40B4-BE49-F238E27FC236}">
                      <a16:creationId xmlns:a16="http://schemas.microsoft.com/office/drawing/2014/main" id="{40C1951E-A449-B1ED-407F-A9950AA3AEC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08079" y="2361805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Oval 25">
                  <a:extLst>
                    <a:ext uri="{FF2B5EF4-FFF2-40B4-BE49-F238E27FC236}">
                      <a16:creationId xmlns:a16="http://schemas.microsoft.com/office/drawing/2014/main" id="{4702E6C0-78F1-A032-CB0D-0685B316EDB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371707" y="2235989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Oval 25">
                  <a:extLst>
                    <a:ext uri="{FF2B5EF4-FFF2-40B4-BE49-F238E27FC236}">
                      <a16:creationId xmlns:a16="http://schemas.microsoft.com/office/drawing/2014/main" id="{393522EC-58A3-0025-D89D-D52DD9ED96C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113777" y="2005972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25">
                  <a:extLst>
                    <a:ext uri="{FF2B5EF4-FFF2-40B4-BE49-F238E27FC236}">
                      <a16:creationId xmlns:a16="http://schemas.microsoft.com/office/drawing/2014/main" id="{8B3C51E8-6299-6281-C5B9-B44B067C89C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554694" y="3173756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Oval 25">
                  <a:extLst>
                    <a:ext uri="{FF2B5EF4-FFF2-40B4-BE49-F238E27FC236}">
                      <a16:creationId xmlns:a16="http://schemas.microsoft.com/office/drawing/2014/main" id="{58899D99-525A-3E83-CFE0-58BC97D1A14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198859" y="3086786"/>
                  <a:ext cx="156823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Oval 25">
                  <a:extLst>
                    <a:ext uri="{FF2B5EF4-FFF2-40B4-BE49-F238E27FC236}">
                      <a16:creationId xmlns:a16="http://schemas.microsoft.com/office/drawing/2014/main" id="{73E52753-6658-CFC1-ACB3-89F6E892925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883940" y="3066377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Oval 25">
                  <a:extLst>
                    <a:ext uri="{FF2B5EF4-FFF2-40B4-BE49-F238E27FC236}">
                      <a16:creationId xmlns:a16="http://schemas.microsoft.com/office/drawing/2014/main" id="{35533AFF-1414-CE6F-5A51-4E3E809C41B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021603" y="3131862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Oval 25">
                  <a:extLst>
                    <a:ext uri="{FF2B5EF4-FFF2-40B4-BE49-F238E27FC236}">
                      <a16:creationId xmlns:a16="http://schemas.microsoft.com/office/drawing/2014/main" id="{3CE983EF-21C4-0FB7-3702-C76BA26C1DE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983709" y="1494772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Oval 25">
                  <a:extLst>
                    <a:ext uri="{FF2B5EF4-FFF2-40B4-BE49-F238E27FC236}">
                      <a16:creationId xmlns:a16="http://schemas.microsoft.com/office/drawing/2014/main" id="{CE5FBF85-62E0-986D-6514-11C5E8E70AF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971254" y="2331571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Oval 25">
                  <a:extLst>
                    <a:ext uri="{FF2B5EF4-FFF2-40B4-BE49-F238E27FC236}">
                      <a16:creationId xmlns:a16="http://schemas.microsoft.com/office/drawing/2014/main" id="{C2DFB3BF-AF38-4BD9-8FFB-13FD745EF05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726160" y="2158822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Oval 25">
                  <a:extLst>
                    <a:ext uri="{FF2B5EF4-FFF2-40B4-BE49-F238E27FC236}">
                      <a16:creationId xmlns:a16="http://schemas.microsoft.com/office/drawing/2014/main" id="{6E9E2CB9-6EEB-1A0A-8D71-189F4E786B1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203013" y="1792016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Oval 27">
                  <a:extLst>
                    <a:ext uri="{FF2B5EF4-FFF2-40B4-BE49-F238E27FC236}">
                      <a16:creationId xmlns:a16="http://schemas.microsoft.com/office/drawing/2014/main" id="{B278A93E-36E5-083B-8C1D-DDAC00E30B3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633696" y="1830563"/>
                  <a:ext cx="155331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Oval 25">
                  <a:extLst>
                    <a:ext uri="{FF2B5EF4-FFF2-40B4-BE49-F238E27FC236}">
                      <a16:creationId xmlns:a16="http://schemas.microsoft.com/office/drawing/2014/main" id="{6EC22DF2-08B1-7B43-0CDD-E40AB99E01E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166428" y="1665485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25">
                  <a:extLst>
                    <a:ext uri="{FF2B5EF4-FFF2-40B4-BE49-F238E27FC236}">
                      <a16:creationId xmlns:a16="http://schemas.microsoft.com/office/drawing/2014/main" id="{A06244FA-D663-D2CA-54CE-CE1CEC2260F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570850" y="1463188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Oval 25">
                  <a:extLst>
                    <a:ext uri="{FF2B5EF4-FFF2-40B4-BE49-F238E27FC236}">
                      <a16:creationId xmlns:a16="http://schemas.microsoft.com/office/drawing/2014/main" id="{B148D11A-BA0E-C508-0E22-BDB3F147CBC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52192" y="2013249"/>
                  <a:ext cx="156824" cy="161305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Oval 30">
                  <a:extLst>
                    <a:ext uri="{FF2B5EF4-FFF2-40B4-BE49-F238E27FC236}">
                      <a16:creationId xmlns:a16="http://schemas.microsoft.com/office/drawing/2014/main" id="{D5C64FD8-6F06-9113-A413-15828642478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11106" y="1907026"/>
                  <a:ext cx="155331" cy="158318"/>
                </a:xfrm>
                <a:prstGeom prst="ellipse">
                  <a:avLst/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lIns="18000" rIns="18000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BE" sz="7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2A1DE96-2E02-2828-0F8F-B7A2235D0EB2}"/>
                </a:ext>
              </a:extLst>
            </p:cNvPr>
            <p:cNvGrpSpPr/>
            <p:nvPr/>
          </p:nvGrpSpPr>
          <p:grpSpPr>
            <a:xfrm>
              <a:off x="2622586" y="689868"/>
              <a:ext cx="3423612" cy="771904"/>
              <a:chOff x="2622586" y="689868"/>
              <a:chExt cx="3423612" cy="771904"/>
            </a:xfrm>
          </p:grpSpPr>
          <p:sp>
            <p:nvSpPr>
              <p:cNvPr id="16" name="Oval 25">
                <a:extLst>
                  <a:ext uri="{FF2B5EF4-FFF2-40B4-BE49-F238E27FC236}">
                    <a16:creationId xmlns:a16="http://schemas.microsoft.com/office/drawing/2014/main" id="{5D0CCFFE-0174-A0C0-5928-AC3BA25978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22586" y="689868"/>
                <a:ext cx="199975" cy="197331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</p:spPr>
            <p:txBody>
              <a:bodyPr lIns="18000" rIns="1800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Oval 25">
                <a:extLst>
                  <a:ext uri="{FF2B5EF4-FFF2-40B4-BE49-F238E27FC236}">
                    <a16:creationId xmlns:a16="http://schemas.microsoft.com/office/drawing/2014/main" id="{E2CE3391-ED1A-5767-D5DC-5E2BC997B4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46223" y="907453"/>
                <a:ext cx="199975" cy="197331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</p:spPr>
            <p:txBody>
              <a:bodyPr lIns="18000" rIns="1800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Oval 25">
                <a:extLst>
                  <a:ext uri="{FF2B5EF4-FFF2-40B4-BE49-F238E27FC236}">
                    <a16:creationId xmlns:a16="http://schemas.microsoft.com/office/drawing/2014/main" id="{D9330003-0F6E-3550-1E4C-38FD3F232D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89244" y="1264441"/>
                <a:ext cx="199975" cy="197331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</p:spPr>
            <p:txBody>
              <a:bodyPr lIns="18000" rIns="1800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Oval 25">
                <a:extLst>
                  <a:ext uri="{FF2B5EF4-FFF2-40B4-BE49-F238E27FC236}">
                    <a16:creationId xmlns:a16="http://schemas.microsoft.com/office/drawing/2014/main" id="{5794FB0F-748F-8EC4-4989-37F206F647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63698" y="818518"/>
                <a:ext cx="199975" cy="197331"/>
              </a:xfrm>
              <a:prstGeom prst="ellipse">
                <a:avLst/>
              </a:pr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</p:spPr>
            <p:txBody>
              <a:bodyPr lIns="18000" rIns="1800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Oval 25">
            <a:extLst>
              <a:ext uri="{FF2B5EF4-FFF2-40B4-BE49-F238E27FC236}">
                <a16:creationId xmlns:a16="http://schemas.microsoft.com/office/drawing/2014/main" id="{1B5F9B5A-CA7C-77B9-A6F0-B2E538294C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24707" y="3014090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Oval 25">
            <a:extLst>
              <a:ext uri="{FF2B5EF4-FFF2-40B4-BE49-F238E27FC236}">
                <a16:creationId xmlns:a16="http://schemas.microsoft.com/office/drawing/2014/main" id="{BFCEE9AE-CE05-8743-C384-6737B18B83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60883" y="1149880"/>
            <a:ext cx="222323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4" name="Oval 25">
            <a:extLst>
              <a:ext uri="{FF2B5EF4-FFF2-40B4-BE49-F238E27FC236}">
                <a16:creationId xmlns:a16="http://schemas.microsoft.com/office/drawing/2014/main" id="{7942DEBB-9067-88A2-CBFA-DC68708AB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45967" y="834563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25">
            <a:extLst>
              <a:ext uri="{FF2B5EF4-FFF2-40B4-BE49-F238E27FC236}">
                <a16:creationId xmlns:a16="http://schemas.microsoft.com/office/drawing/2014/main" id="{813A0D09-3D12-83DD-9606-7CEEFCD2A3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02198" y="1199789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Oval 25">
            <a:extLst>
              <a:ext uri="{FF2B5EF4-FFF2-40B4-BE49-F238E27FC236}">
                <a16:creationId xmlns:a16="http://schemas.microsoft.com/office/drawing/2014/main" id="{0375228F-36E3-E3A8-C12D-50F59AD944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41583" y="1117788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25">
            <a:extLst>
              <a:ext uri="{FF2B5EF4-FFF2-40B4-BE49-F238E27FC236}">
                <a16:creationId xmlns:a16="http://schemas.microsoft.com/office/drawing/2014/main" id="{6A1CF114-CBB3-D9B0-079E-B3D04EDB8D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056704" y="3135415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30">
            <a:extLst>
              <a:ext uri="{FF2B5EF4-FFF2-40B4-BE49-F238E27FC236}">
                <a16:creationId xmlns:a16="http://schemas.microsoft.com/office/drawing/2014/main" id="{4ABB4BE9-33D0-C125-3DFF-1F83363936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18854" y="1784466"/>
            <a:ext cx="220209" cy="20401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Oval 30">
            <a:extLst>
              <a:ext uri="{FF2B5EF4-FFF2-40B4-BE49-F238E27FC236}">
                <a16:creationId xmlns:a16="http://schemas.microsoft.com/office/drawing/2014/main" id="{22CA7B9A-3170-B9C5-0979-E327AE20AC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44630" y="1635947"/>
            <a:ext cx="220209" cy="20401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0" name="Oval 25">
            <a:extLst>
              <a:ext uri="{FF2B5EF4-FFF2-40B4-BE49-F238E27FC236}">
                <a16:creationId xmlns:a16="http://schemas.microsoft.com/office/drawing/2014/main" id="{E67075DB-50DA-B137-C88D-049CDE383B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40818" y="3307613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25">
            <a:extLst>
              <a:ext uri="{FF2B5EF4-FFF2-40B4-BE49-F238E27FC236}">
                <a16:creationId xmlns:a16="http://schemas.microsoft.com/office/drawing/2014/main" id="{011EB997-C378-9FF8-CF27-C8B8E062AD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55381" y="2077766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" name="Oval 25">
            <a:extLst>
              <a:ext uri="{FF2B5EF4-FFF2-40B4-BE49-F238E27FC236}">
                <a16:creationId xmlns:a16="http://schemas.microsoft.com/office/drawing/2014/main" id="{71CF6A6C-E2F8-A2F3-8F97-82798809D6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51386" y="1709166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Oval 25">
            <a:extLst>
              <a:ext uri="{FF2B5EF4-FFF2-40B4-BE49-F238E27FC236}">
                <a16:creationId xmlns:a16="http://schemas.microsoft.com/office/drawing/2014/main" id="{C2EB118F-9E35-8211-41D0-EA10E66621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90796" y="2075887"/>
            <a:ext cx="222323" cy="205941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7" name="Oval 27">
            <a:extLst>
              <a:ext uri="{FF2B5EF4-FFF2-40B4-BE49-F238E27FC236}">
                <a16:creationId xmlns:a16="http://schemas.microsoft.com/office/drawing/2014/main" id="{16EDD348-3366-F451-A1B8-72A121A05A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15676" y="2416874"/>
            <a:ext cx="220209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25">
            <a:extLst>
              <a:ext uri="{FF2B5EF4-FFF2-40B4-BE49-F238E27FC236}">
                <a16:creationId xmlns:a16="http://schemas.microsoft.com/office/drawing/2014/main" id="{E405B5E0-E86D-16EE-DA3B-1DB8E7CE15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19095" y="893820"/>
            <a:ext cx="222324" cy="207868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0" name="Oval 26">
            <a:extLst>
              <a:ext uri="{FF2B5EF4-FFF2-40B4-BE49-F238E27FC236}">
                <a16:creationId xmlns:a16="http://schemas.microsoft.com/office/drawing/2014/main" id="{83451E54-F6C2-2969-855A-3B9CC6A220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58966" y="3492241"/>
            <a:ext cx="220209" cy="200170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D7BC095-8562-7C98-E028-A80F6D29AC10}"/>
              </a:ext>
            </a:extLst>
          </p:cNvPr>
          <p:cNvGrpSpPr/>
          <p:nvPr/>
        </p:nvGrpSpPr>
        <p:grpSpPr>
          <a:xfrm>
            <a:off x="4592096" y="3897163"/>
            <a:ext cx="3071963" cy="954107"/>
            <a:chOff x="280516" y="1934943"/>
            <a:chExt cx="3071963" cy="95410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055BBBBD-B14B-5DB3-64E8-6E13D1ED3E80}"/>
                </a:ext>
              </a:extLst>
            </p:cNvPr>
            <p:cNvSpPr/>
            <p:nvPr/>
          </p:nvSpPr>
          <p:spPr>
            <a:xfrm>
              <a:off x="280516" y="1934943"/>
              <a:ext cx="182512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 Black"/>
                  <a:ea typeface="+mn-ea"/>
                  <a:cs typeface="+mn-cs"/>
                </a:rPr>
                <a:t>214</a:t>
              </a:r>
              <a:endParaRPr kumimoji="0" lang="en-BE" sz="5400" b="0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 Black"/>
                <a:ea typeface="+mn-ea"/>
                <a:cs typeface="+mn-cs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9469095E-2370-DB02-B9D4-2D1BD93E5BD3}"/>
                </a:ext>
              </a:extLst>
            </p:cNvPr>
            <p:cNvSpPr/>
            <p:nvPr/>
          </p:nvSpPr>
          <p:spPr>
            <a:xfrm>
              <a:off x="1762634" y="2089552"/>
              <a:ext cx="158984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Wind-</a:t>
              </a:r>
              <a:b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turbines</a:t>
              </a:r>
              <a:endParaRPr kumimoji="0" lang="en-BE" sz="1600" b="0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70151E3-ACDB-45DB-41A1-792B88F2172F}"/>
              </a:ext>
            </a:extLst>
          </p:cNvPr>
          <p:cNvGrpSpPr/>
          <p:nvPr/>
        </p:nvGrpSpPr>
        <p:grpSpPr>
          <a:xfrm>
            <a:off x="6255761" y="5321916"/>
            <a:ext cx="5526223" cy="1388035"/>
            <a:chOff x="1061" y="4232297"/>
            <a:chExt cx="6931989" cy="1388035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658CB983-659F-83B9-8D07-994B66878130}"/>
                </a:ext>
              </a:extLst>
            </p:cNvPr>
            <p:cNvSpPr/>
            <p:nvPr/>
          </p:nvSpPr>
          <p:spPr>
            <a:xfrm>
              <a:off x="1317954" y="4598626"/>
              <a:ext cx="5615096" cy="1021706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Producent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en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investeerder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in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hernieuwbare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energie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lang="en-GB" sz="1400" dirty="0">
                  <a:solidFill>
                    <a:prstClr val="black"/>
                  </a:solidFill>
                  <a:latin typeface="Arial"/>
                  <a:cs typeface="Arial"/>
                </a:rPr>
                <a:t>met de </a:t>
              </a:r>
              <a:r>
                <a:rPr lang="en-GB" sz="1400" dirty="0" err="1">
                  <a:solidFill>
                    <a:prstClr val="black"/>
                  </a:solidFill>
                  <a:latin typeface="Arial"/>
                  <a:cs typeface="Arial"/>
                </a:rPr>
                <a:t>ambitie</a:t>
              </a:r>
              <a:r>
                <a:rPr lang="en-GB" sz="1400" dirty="0">
                  <a:solidFill>
                    <a:prstClr val="black"/>
                  </a:solidFill>
                  <a:latin typeface="Arial"/>
                  <a:cs typeface="Arial"/>
                </a:rPr>
                <a:t> van 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1,000 MW wind onshore.</a:t>
              </a:r>
            </a:p>
          </p:txBody>
        </p:sp>
        <p:pic>
          <p:nvPicPr>
            <p:cNvPr id="132" name="Picture 131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C2E65373-AA51-6B18-8E37-134865026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1" y="4232297"/>
              <a:ext cx="1328399" cy="1046732"/>
            </a:xfrm>
            <a:prstGeom prst="rect">
              <a:avLst/>
            </a:prstGeom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D4E50EB-6E1C-9BB6-533B-83EF5753A0F8}"/>
              </a:ext>
            </a:extLst>
          </p:cNvPr>
          <p:cNvGrpSpPr/>
          <p:nvPr/>
        </p:nvGrpSpPr>
        <p:grpSpPr>
          <a:xfrm>
            <a:off x="455563" y="4683634"/>
            <a:ext cx="5800198" cy="1693881"/>
            <a:chOff x="305182" y="1029522"/>
            <a:chExt cx="5800198" cy="1693881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63BFF0-D024-D87F-8E1F-57D6EC0B02AF}"/>
                </a:ext>
              </a:extLst>
            </p:cNvPr>
            <p:cNvSpPr/>
            <p:nvPr/>
          </p:nvSpPr>
          <p:spPr>
            <a:xfrm>
              <a:off x="1234414" y="1080884"/>
              <a:ext cx="4870966" cy="164251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0" marR="0" lvl="0" indent="0" algn="l" defTabSz="3600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ENGIE is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een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innovatieve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groene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energie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-producent in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België</a:t>
              </a:r>
              <a:r>
                <a: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met </a:t>
              </a:r>
              <a:r>
                <a:rPr kumimoji="0" lang="en-GB" sz="140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een</a:t>
              </a:r>
              <a:r>
                <a: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geïnstalleerde</a:t>
              </a:r>
              <a:r>
                <a: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capaciteit</a:t>
              </a:r>
              <a:r>
                <a: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van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787 M</a:t>
              </a:r>
              <a:r>
                <a:rPr lang="en-GB" sz="1400" b="1" dirty="0">
                  <a:solidFill>
                    <a:prstClr val="black"/>
                  </a:solidFill>
                  <a:latin typeface="Arial"/>
                  <a:cs typeface="Arial"/>
                </a:rPr>
                <a:t>W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op </a:t>
              </a:r>
              <a:r>
                <a:rPr kumimoji="0" lang="en-GB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meer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dan ~90 sites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.</a:t>
              </a:r>
            </a:p>
            <a:p>
              <a:pPr marL="0" marR="0" lvl="0" indent="0" algn="l" defTabSz="360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171450" marR="0" lvl="0" indent="-171450" algn="l" defTabSz="360000" rtl="0" eaLnBrk="1" fontAlgn="auto" latinLnBrk="0" hangingPunct="1">
                <a:lnSpc>
                  <a:spcPts val="13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Wind onshore	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568 MW</a:t>
              </a:r>
            </a:p>
            <a:p>
              <a:pPr marL="171450" marR="0" lvl="0" indent="-171450" algn="l" defTabSz="360000" rtl="0" eaLnBrk="1" fontAlgn="auto" latinLnBrk="0" hangingPunct="1">
                <a:lnSpc>
                  <a:spcPts val="13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Wind offshore	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85 MW</a:t>
              </a:r>
            </a:p>
            <a:p>
              <a:pPr marL="171450" marR="0" lvl="0" indent="-171450" algn="l" defTabSz="36000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400" dirty="0">
                  <a:solidFill>
                    <a:prstClr val="black"/>
                  </a:solidFill>
                  <a:latin typeface="Arial"/>
                  <a:cs typeface="Arial"/>
                </a:rPr>
                <a:t>Zon		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	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112 MW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pic>
          <p:nvPicPr>
            <p:cNvPr id="138" name="Picture 137" descr="Icon&#10;&#10;Description automatically generated">
              <a:extLst>
                <a:ext uri="{FF2B5EF4-FFF2-40B4-BE49-F238E27FC236}">
                  <a16:creationId xmlns:a16="http://schemas.microsoft.com/office/drawing/2014/main" id="{0FBD1270-888A-D5ED-DC5A-51814018E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182" y="1029522"/>
              <a:ext cx="875878" cy="877996"/>
            </a:xfrm>
            <a:prstGeom prst="rect">
              <a:avLst/>
            </a:prstGeom>
          </p:spPr>
        </p:pic>
      </p:grpSp>
      <p:sp>
        <p:nvSpPr>
          <p:cNvPr id="139" name="Rectangle 26">
            <a:extLst>
              <a:ext uri="{FF2B5EF4-FFF2-40B4-BE49-F238E27FC236}">
                <a16:creationId xmlns:a16="http://schemas.microsoft.com/office/drawing/2014/main" id="{4D1A3AEA-2971-0236-671D-4C60B76277EE}"/>
              </a:ext>
            </a:extLst>
          </p:cNvPr>
          <p:cNvSpPr/>
          <p:nvPr/>
        </p:nvSpPr>
        <p:spPr>
          <a:xfrm>
            <a:off x="4209067" y="1561953"/>
            <a:ext cx="2110662" cy="405457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C0F29F97-0152-D491-EF0D-B99422004537}"/>
              </a:ext>
            </a:extLst>
          </p:cNvPr>
          <p:cNvSpPr/>
          <p:nvPr/>
        </p:nvSpPr>
        <p:spPr>
          <a:xfrm>
            <a:off x="1475020" y="1833148"/>
            <a:ext cx="2851009" cy="25199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KNIPPEGROEN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</a:t>
            </a:r>
            <a:r>
              <a:rPr kumimoji="0" lang="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Recuperatie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HOG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315 MW</a:t>
            </a:r>
            <a:endParaRPr kumimoji="0" lang="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6E02C0-9BC2-A508-4743-1B011FA9C136}"/>
              </a:ext>
            </a:extLst>
          </p:cNvPr>
          <p:cNvSpPr/>
          <p:nvPr/>
        </p:nvSpPr>
        <p:spPr>
          <a:xfrm>
            <a:off x="1472247" y="2150388"/>
            <a:ext cx="1950925" cy="25199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VILVOORDE</a:t>
            </a:r>
            <a:r>
              <a:rPr kumimoji="0" lang="fr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</a:t>
            </a:r>
            <a:r>
              <a:rPr kumimoji="0" lang="fr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OCGT 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264 MW</a:t>
            </a:r>
            <a:endParaRPr kumimoji="0" lang="nl-B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2" name="Rectangle 26">
            <a:extLst>
              <a:ext uri="{FF2B5EF4-FFF2-40B4-BE49-F238E27FC236}">
                <a16:creationId xmlns:a16="http://schemas.microsoft.com/office/drawing/2014/main" id="{87C8D19D-B811-0704-3369-19365D4737C1}"/>
              </a:ext>
            </a:extLst>
          </p:cNvPr>
          <p:cNvSpPr/>
          <p:nvPr/>
        </p:nvSpPr>
        <p:spPr>
          <a:xfrm>
            <a:off x="3815039" y="1462225"/>
            <a:ext cx="1575962" cy="142314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92D4421-97C9-9A49-A3E5-CEC72215B52E}"/>
              </a:ext>
            </a:extLst>
          </p:cNvPr>
          <p:cNvSpPr txBox="1"/>
          <p:nvPr/>
        </p:nvSpPr>
        <p:spPr>
          <a:xfrm>
            <a:off x="133869" y="1100428"/>
            <a:ext cx="1178532" cy="6617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2,944 MW</a:t>
            </a:r>
            <a:b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excl. </a:t>
            </a:r>
            <a:r>
              <a:rPr kumimoji="0" lang="en-GB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Flémalle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AA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66E31B27-6B5F-73C6-6584-8A4A4059D98E}"/>
              </a:ext>
            </a:extLst>
          </p:cNvPr>
          <p:cNvGrpSpPr/>
          <p:nvPr/>
        </p:nvGrpSpPr>
        <p:grpSpPr>
          <a:xfrm>
            <a:off x="5267599" y="1280242"/>
            <a:ext cx="260717" cy="260717"/>
            <a:chOff x="7799311" y="986715"/>
            <a:chExt cx="260717" cy="260717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4B9EF7C8-0D70-FC67-544A-0A16FA271C20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0" name="Picture 39">
              <a:extLst>
                <a:ext uri="{FF2B5EF4-FFF2-40B4-BE49-F238E27FC236}">
                  <a16:creationId xmlns:a16="http://schemas.microsoft.com/office/drawing/2014/main" id="{D2FD9BC5-9A52-7141-BCC8-706039825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799311" y="986715"/>
              <a:ext cx="260717" cy="260717"/>
            </a:xfrm>
            <a:prstGeom prst="rect">
              <a:avLst/>
            </a:prstGeom>
          </p:spPr>
        </p:pic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9D10067-DDBE-45D2-A7DE-33966DE9C62B}"/>
              </a:ext>
            </a:extLst>
          </p:cNvPr>
          <p:cNvSpPr/>
          <p:nvPr/>
        </p:nvSpPr>
        <p:spPr>
          <a:xfrm>
            <a:off x="1475020" y="1519243"/>
            <a:ext cx="2444758" cy="25081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HERDERSBRUG</a:t>
            </a:r>
            <a:r>
              <a:rPr kumimoji="0" lang="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–</a:t>
            </a:r>
            <a:r>
              <a:rPr kumimoji="0" lang="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nl-B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lang="nl-BE" sz="1000" dirty="0">
                <a:solidFill>
                  <a:prstClr val="black"/>
                </a:solidFill>
                <a:latin typeface="Arial"/>
                <a:cs typeface="Arial"/>
              </a:rPr>
              <a:t>CCGT</a:t>
            </a:r>
            <a:r>
              <a:rPr kumimoji="0" lang="nl-B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nl-B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480 MW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27F7FAC-427C-B3F3-B467-F41FB3344570}"/>
              </a:ext>
            </a:extLst>
          </p:cNvPr>
          <p:cNvGrpSpPr/>
          <p:nvPr/>
        </p:nvGrpSpPr>
        <p:grpSpPr>
          <a:xfrm>
            <a:off x="6196989" y="1505097"/>
            <a:ext cx="260717" cy="260717"/>
            <a:chOff x="7799311" y="986715"/>
            <a:chExt cx="260717" cy="260717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C8B24700-A2BE-806B-80AD-C637F215B89D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4" name="Picture 39">
              <a:extLst>
                <a:ext uri="{FF2B5EF4-FFF2-40B4-BE49-F238E27FC236}">
                  <a16:creationId xmlns:a16="http://schemas.microsoft.com/office/drawing/2014/main" id="{1E0634A8-4865-AD1D-D95F-F339A4209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799311" y="986715"/>
              <a:ext cx="260717" cy="260717"/>
            </a:xfrm>
            <a:prstGeom prst="rect">
              <a:avLst/>
            </a:prstGeom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EBB690A-973A-80F6-7D09-C9650A62B48F}"/>
              </a:ext>
            </a:extLst>
          </p:cNvPr>
          <p:cNvGrpSpPr/>
          <p:nvPr/>
        </p:nvGrpSpPr>
        <p:grpSpPr>
          <a:xfrm>
            <a:off x="7351232" y="2149673"/>
            <a:ext cx="260717" cy="260717"/>
            <a:chOff x="7799311" y="986715"/>
            <a:chExt cx="260717" cy="260717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445E5CF5-1D4A-A9FC-C937-F8618FEF4C14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63" name="Picture 39">
              <a:extLst>
                <a:ext uri="{FF2B5EF4-FFF2-40B4-BE49-F238E27FC236}">
                  <a16:creationId xmlns:a16="http://schemas.microsoft.com/office/drawing/2014/main" id="{B4865DE9-06BA-389D-BEA5-6FBB6BAE1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799311" y="986715"/>
              <a:ext cx="260717" cy="260717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6A5BC13D-F992-FE0F-D959-AF2BBF7EABF8}"/>
              </a:ext>
            </a:extLst>
          </p:cNvPr>
          <p:cNvGrpSpPr/>
          <p:nvPr/>
        </p:nvGrpSpPr>
        <p:grpSpPr>
          <a:xfrm>
            <a:off x="7023356" y="2452899"/>
            <a:ext cx="260717" cy="260717"/>
            <a:chOff x="7799311" y="986715"/>
            <a:chExt cx="260717" cy="260717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3579E9BB-571A-954D-B0EA-C2BC9776F516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66" name="Picture 39">
              <a:extLst>
                <a:ext uri="{FF2B5EF4-FFF2-40B4-BE49-F238E27FC236}">
                  <a16:creationId xmlns:a16="http://schemas.microsoft.com/office/drawing/2014/main" id="{1F8D42A1-7FA4-CE29-08F7-AF4777F41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799311" y="986715"/>
              <a:ext cx="260717" cy="260717"/>
            </a:xfrm>
            <a:prstGeom prst="rect">
              <a:avLst/>
            </a:prstGeom>
          </p:spPr>
        </p:pic>
      </p:grp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0365618F-8F8C-5C82-2212-28AF426F7383}"/>
              </a:ext>
            </a:extLst>
          </p:cNvPr>
          <p:cNvCxnSpPr>
            <a:cxnSpLocks/>
            <a:stCxn id="168" idx="3"/>
          </p:cNvCxnSpPr>
          <p:nvPr/>
        </p:nvCxnSpPr>
        <p:spPr>
          <a:xfrm flipV="1">
            <a:off x="3705548" y="2599756"/>
            <a:ext cx="3364337" cy="33371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4F9FFA7B-F82B-8331-CD7B-D2CC2B58C52D}"/>
              </a:ext>
            </a:extLst>
          </p:cNvPr>
          <p:cNvSpPr/>
          <p:nvPr/>
        </p:nvSpPr>
        <p:spPr>
          <a:xfrm>
            <a:off x="1475581" y="2523623"/>
            <a:ext cx="2229967" cy="21900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DROGENBOS </a:t>
            </a: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– </a:t>
            </a:r>
            <a:r>
              <a:rPr kumimoji="0" lang="nl-B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CCGT 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460 MW</a:t>
            </a:r>
            <a:endParaRPr kumimoji="0" lang="nl-BE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26BE62E9-25AB-7FC4-DBBE-288CCF94B64F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3423172" y="2276387"/>
            <a:ext cx="3976801" cy="15877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26">
            <a:extLst>
              <a:ext uri="{FF2B5EF4-FFF2-40B4-BE49-F238E27FC236}">
                <a16:creationId xmlns:a16="http://schemas.microsoft.com/office/drawing/2014/main" id="{AB13DB0F-B277-6328-A85A-C9E42589CB6A}"/>
              </a:ext>
            </a:extLst>
          </p:cNvPr>
          <p:cNvSpPr/>
          <p:nvPr/>
        </p:nvSpPr>
        <p:spPr>
          <a:xfrm>
            <a:off x="3976685" y="1036201"/>
            <a:ext cx="3601495" cy="271023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B2472B63-4771-B8CF-C76C-1EF2CECCADEB}"/>
              </a:ext>
            </a:extLst>
          </p:cNvPr>
          <p:cNvSpPr/>
          <p:nvPr/>
        </p:nvSpPr>
        <p:spPr>
          <a:xfrm>
            <a:off x="1475021" y="1165542"/>
            <a:ext cx="2499788" cy="24625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ZANDVLIET POWER</a:t>
            </a:r>
            <a:r>
              <a:rPr kumimoji="0" lang="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–</a:t>
            </a:r>
            <a:r>
              <a:rPr kumimoji="0" lang="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lang="nl-BE" sz="1000" dirty="0">
                <a:solidFill>
                  <a:prstClr val="black"/>
                </a:solidFill>
                <a:latin typeface="Arial"/>
                <a:cs typeface="Arial"/>
              </a:rPr>
              <a:t>CCGT</a:t>
            </a:r>
            <a:r>
              <a:rPr kumimoji="0" lang="nl-B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lang="nl-BE" sz="1000" b="1" dirty="0">
                <a:solidFill>
                  <a:prstClr val="black"/>
                </a:solidFill>
                <a:latin typeface="Arial"/>
                <a:cs typeface="Arial"/>
              </a:rPr>
              <a:t>419</a:t>
            </a:r>
            <a:r>
              <a:rPr kumimoji="0" lang="nl-B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MW</a:t>
            </a:r>
            <a:endParaRPr kumimoji="0" lang="f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13520E0A-12F2-D324-0780-9024EAA6347D}"/>
              </a:ext>
            </a:extLst>
          </p:cNvPr>
          <p:cNvGrpSpPr/>
          <p:nvPr/>
        </p:nvGrpSpPr>
        <p:grpSpPr>
          <a:xfrm>
            <a:off x="7006712" y="3437533"/>
            <a:ext cx="260717" cy="260717"/>
            <a:chOff x="7807060" y="986715"/>
            <a:chExt cx="260717" cy="260717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DC2B5E48-4208-D3CF-3DEE-8FC653925CC1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77" name="Picture 39">
              <a:extLst>
                <a:ext uri="{FF2B5EF4-FFF2-40B4-BE49-F238E27FC236}">
                  <a16:creationId xmlns:a16="http://schemas.microsoft.com/office/drawing/2014/main" id="{AADA6863-43DD-8787-FF1F-4A55963D9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07060" y="986715"/>
              <a:ext cx="260717" cy="260717"/>
            </a:xfrm>
            <a:prstGeom prst="rect">
              <a:avLst/>
            </a:prstGeom>
          </p:spPr>
        </p:pic>
      </p:grpSp>
      <p:sp>
        <p:nvSpPr>
          <p:cNvPr id="178" name="Rectangle 26">
            <a:extLst>
              <a:ext uri="{FF2B5EF4-FFF2-40B4-BE49-F238E27FC236}">
                <a16:creationId xmlns:a16="http://schemas.microsoft.com/office/drawing/2014/main" id="{C9384FCA-273E-3F8C-940C-C1DDB4ED52F5}"/>
              </a:ext>
            </a:extLst>
          </p:cNvPr>
          <p:cNvSpPr/>
          <p:nvPr/>
        </p:nvSpPr>
        <p:spPr>
          <a:xfrm flipV="1">
            <a:off x="2778036" y="3266998"/>
            <a:ext cx="3531657" cy="202117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4C7BD966-5327-AD1B-C054-D59CA5E06D97}"/>
              </a:ext>
            </a:extLst>
          </p:cNvPr>
          <p:cNvGrpSpPr/>
          <p:nvPr/>
        </p:nvGrpSpPr>
        <p:grpSpPr>
          <a:xfrm>
            <a:off x="6194575" y="3337062"/>
            <a:ext cx="260717" cy="260717"/>
            <a:chOff x="7804391" y="991795"/>
            <a:chExt cx="260717" cy="260717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D8C2191B-8B5E-B985-2D7E-A7186FA84DD9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81" name="Picture 39">
              <a:extLst>
                <a:ext uri="{FF2B5EF4-FFF2-40B4-BE49-F238E27FC236}">
                  <a16:creationId xmlns:a16="http://schemas.microsoft.com/office/drawing/2014/main" id="{93A32358-4819-B72E-F8F7-24B7D1EE7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04391" y="991795"/>
              <a:ext cx="260717" cy="260717"/>
            </a:xfrm>
            <a:prstGeom prst="rect">
              <a:avLst/>
            </a:prstGeom>
          </p:spPr>
        </p:pic>
      </p:grpSp>
      <p:sp>
        <p:nvSpPr>
          <p:cNvPr id="182" name="Rectangle 181">
            <a:extLst>
              <a:ext uri="{FF2B5EF4-FFF2-40B4-BE49-F238E27FC236}">
                <a16:creationId xmlns:a16="http://schemas.microsoft.com/office/drawing/2014/main" id="{D41D9D79-31A2-0506-50C7-1D74B29C722B}"/>
              </a:ext>
            </a:extLst>
          </p:cNvPr>
          <p:cNvSpPr/>
          <p:nvPr/>
        </p:nvSpPr>
        <p:spPr>
          <a:xfrm>
            <a:off x="1470628" y="3146276"/>
            <a:ext cx="2239303" cy="25199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SAINT-GHISLAIN</a:t>
            </a:r>
            <a:r>
              <a:rPr kumimoji="0" lang="fr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</a:t>
            </a:r>
            <a:r>
              <a:rPr kumimoji="0" lang="fr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CCGT 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385 MW</a:t>
            </a:r>
            <a:endParaRPr kumimoji="0" lang="fr" sz="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370D7FBD-A455-66FB-67E8-45DD0118CEB0}"/>
              </a:ext>
            </a:extLst>
          </p:cNvPr>
          <p:cNvCxnSpPr>
            <a:cxnSpLocks/>
          </p:cNvCxnSpPr>
          <p:nvPr/>
        </p:nvCxnSpPr>
        <p:spPr>
          <a:xfrm>
            <a:off x="2081283" y="3595281"/>
            <a:ext cx="4963923" cy="0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>
            <a:extLst>
              <a:ext uri="{FF2B5EF4-FFF2-40B4-BE49-F238E27FC236}">
                <a16:creationId xmlns:a16="http://schemas.microsoft.com/office/drawing/2014/main" id="{9CA005A3-541E-641A-0D84-7379389EC389}"/>
              </a:ext>
            </a:extLst>
          </p:cNvPr>
          <p:cNvSpPr/>
          <p:nvPr/>
        </p:nvSpPr>
        <p:spPr>
          <a:xfrm>
            <a:off x="1470628" y="3474559"/>
            <a:ext cx="2074534" cy="25199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AMERCOEUR</a:t>
            </a:r>
            <a:r>
              <a:rPr kumimoji="0" lang="fr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</a:t>
            </a:r>
            <a:r>
              <a:rPr kumimoji="0" lang="fr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CCGT 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446 MW</a:t>
            </a:r>
            <a:endParaRPr kumimoji="0" lang="fr" sz="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38F61832-2EEC-82AF-9D3C-9562FF17C0F2}"/>
              </a:ext>
            </a:extLst>
          </p:cNvPr>
          <p:cNvSpPr/>
          <p:nvPr/>
        </p:nvSpPr>
        <p:spPr>
          <a:xfrm>
            <a:off x="1470626" y="2802998"/>
            <a:ext cx="3204469" cy="24363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FLÉMALLE</a:t>
            </a:r>
            <a:r>
              <a:rPr kumimoji="0" lang="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</a:t>
            </a:r>
            <a:r>
              <a:rPr kumimoji="0" lang="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COD November 2025</a:t>
            </a:r>
            <a:r>
              <a:rPr kumimoji="0" lang="nl-B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 CCGT </a:t>
            </a:r>
            <a:r>
              <a:rPr kumimoji="0" lang="nl-B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875 MW</a:t>
            </a:r>
            <a:endParaRPr kumimoji="0" lang="f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5FBABC3-6DD9-A0FC-55AD-AE3DD596D689}"/>
              </a:ext>
            </a:extLst>
          </p:cNvPr>
          <p:cNvSpPr/>
          <p:nvPr/>
        </p:nvSpPr>
        <p:spPr>
          <a:xfrm>
            <a:off x="1484350" y="3867106"/>
            <a:ext cx="1913325" cy="40836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6538" algn="l"/>
              </a:tabLst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RODENHUIZE – 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185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6538" algn="l"/>
              </a:tabLst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Cold back-up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Knippegroen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06538" algn="l"/>
              </a:tabLst>
              <a:defRPr/>
            </a:pPr>
            <a:endParaRPr kumimoji="0" lang="f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3B21626-9E1A-0BE7-F2F5-DAF366564DB6}"/>
              </a:ext>
            </a:extLst>
          </p:cNvPr>
          <p:cNvSpPr txBox="1"/>
          <p:nvPr/>
        </p:nvSpPr>
        <p:spPr>
          <a:xfrm>
            <a:off x="3815038" y="5460581"/>
            <a:ext cx="2853053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1800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360000" algn="l"/>
                <a:tab pos="1062000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 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MW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68236DE9-EEF6-7FA3-EE78-2298F74B717B}"/>
              </a:ext>
            </a:extLst>
          </p:cNvPr>
          <p:cNvSpPr/>
          <p:nvPr/>
        </p:nvSpPr>
        <p:spPr>
          <a:xfrm>
            <a:off x="10305275" y="212164"/>
            <a:ext cx="1918516" cy="5047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EB5D4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NUCLEAIR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EB5D4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3,463 MW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BE906142-611F-ED05-D978-A56C1F7DDE37}"/>
              </a:ext>
            </a:extLst>
          </p:cNvPr>
          <p:cNvSpPr/>
          <p:nvPr/>
        </p:nvSpPr>
        <p:spPr>
          <a:xfrm>
            <a:off x="10004960" y="1086314"/>
            <a:ext cx="1827240" cy="24573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54113" algn="l"/>
              </a:tabLst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TIHANGE 1 </a:t>
            </a: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 – 1,992 MW</a:t>
            </a:r>
            <a:endParaRPr kumimoji="0" lang="fr" sz="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98" name="Elbow Connector 12">
            <a:extLst>
              <a:ext uri="{FF2B5EF4-FFF2-40B4-BE49-F238E27FC236}">
                <a16:creationId xmlns:a16="http://schemas.microsoft.com/office/drawing/2014/main" id="{A4BB621B-9E3F-0F35-747D-58330FC0DFAA}"/>
              </a:ext>
            </a:extLst>
          </p:cNvPr>
          <p:cNvCxnSpPr>
            <a:cxnSpLocks/>
          </p:cNvCxnSpPr>
          <p:nvPr/>
        </p:nvCxnSpPr>
        <p:spPr>
          <a:xfrm flipV="1">
            <a:off x="7198662" y="859268"/>
            <a:ext cx="3707975" cy="354805"/>
          </a:xfrm>
          <a:prstGeom prst="bentConnector3">
            <a:avLst>
              <a:gd name="adj1" fmla="val 50000"/>
            </a:avLst>
          </a:prstGeom>
          <a:ln w="31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6">
            <a:extLst>
              <a:ext uri="{FF2B5EF4-FFF2-40B4-BE49-F238E27FC236}">
                <a16:creationId xmlns:a16="http://schemas.microsoft.com/office/drawing/2014/main" id="{06643ED7-5DC0-7185-F749-A9C6B4D8146C}"/>
              </a:ext>
            </a:extLst>
          </p:cNvPr>
          <p:cNvCxnSpPr>
            <a:cxnSpLocks/>
            <a:stCxn id="212" idx="0"/>
            <a:endCxn id="195" idx="1"/>
          </p:cNvCxnSpPr>
          <p:nvPr/>
        </p:nvCxnSpPr>
        <p:spPr>
          <a:xfrm rot="5400000" flipH="1" flipV="1">
            <a:off x="9110460" y="1509944"/>
            <a:ext cx="1195263" cy="593738"/>
          </a:xfrm>
          <a:prstGeom prst="bentConnector2">
            <a:avLst/>
          </a:prstGeom>
          <a:ln w="31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45FF9ED-3896-25C5-259B-53B3EEC1A8C2}"/>
              </a:ext>
            </a:extLst>
          </p:cNvPr>
          <p:cNvGrpSpPr/>
          <p:nvPr/>
        </p:nvGrpSpPr>
        <p:grpSpPr>
          <a:xfrm>
            <a:off x="7448668" y="965450"/>
            <a:ext cx="260717" cy="260717"/>
            <a:chOff x="7799311" y="986715"/>
            <a:chExt cx="260717" cy="260717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FFA2BCB1-FECA-9768-405A-89596C274DDA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06" name="Picture 39">
              <a:extLst>
                <a:ext uri="{FF2B5EF4-FFF2-40B4-BE49-F238E27FC236}">
                  <a16:creationId xmlns:a16="http://schemas.microsoft.com/office/drawing/2014/main" id="{6AA78A9E-4055-C671-D42C-850235072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799311" y="986715"/>
              <a:ext cx="260717" cy="260717"/>
            </a:xfrm>
            <a:prstGeom prst="rect">
              <a:avLst/>
            </a:prstGeom>
          </p:spPr>
        </p:pic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66766686-EC5A-45D2-5904-99F6422CAC87}"/>
              </a:ext>
            </a:extLst>
          </p:cNvPr>
          <p:cNvGrpSpPr/>
          <p:nvPr/>
        </p:nvGrpSpPr>
        <p:grpSpPr>
          <a:xfrm>
            <a:off x="7091989" y="1110747"/>
            <a:ext cx="206135" cy="186804"/>
            <a:chOff x="7504973" y="61058"/>
            <a:chExt cx="206135" cy="186804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E7200222-72F9-3184-C892-28637033546C}"/>
                </a:ext>
              </a:extLst>
            </p:cNvPr>
            <p:cNvSpPr/>
            <p:nvPr/>
          </p:nvSpPr>
          <p:spPr>
            <a:xfrm>
              <a:off x="7525950" y="62704"/>
              <a:ext cx="185158" cy="185158"/>
            </a:xfrm>
            <a:prstGeom prst="ellipse">
              <a:avLst/>
            </a:prstGeom>
            <a:solidFill>
              <a:srgbClr val="F4704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09" name="Picture 39">
              <a:extLst>
                <a:ext uri="{FF2B5EF4-FFF2-40B4-BE49-F238E27FC236}">
                  <a16:creationId xmlns:a16="http://schemas.microsoft.com/office/drawing/2014/main" id="{FF540180-F4CC-26C7-C351-0A1AE0CDC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7504973" y="61058"/>
              <a:ext cx="203505" cy="177787"/>
            </a:xfrm>
            <a:prstGeom prst="rect">
              <a:avLst/>
            </a:prstGeom>
          </p:spPr>
        </p:pic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DC908BA9-0DA9-CEF9-3F88-4BB4BBF970A2}"/>
              </a:ext>
            </a:extLst>
          </p:cNvPr>
          <p:cNvGrpSpPr/>
          <p:nvPr/>
        </p:nvGrpSpPr>
        <p:grpSpPr>
          <a:xfrm>
            <a:off x="9309469" y="2404444"/>
            <a:ext cx="206135" cy="186804"/>
            <a:chOff x="7504973" y="61058"/>
            <a:chExt cx="206135" cy="186804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3E244B93-7C97-21B6-95BA-0788A516DB7E}"/>
                </a:ext>
              </a:extLst>
            </p:cNvPr>
            <p:cNvSpPr/>
            <p:nvPr/>
          </p:nvSpPr>
          <p:spPr>
            <a:xfrm>
              <a:off x="7525950" y="62704"/>
              <a:ext cx="185158" cy="185158"/>
            </a:xfrm>
            <a:prstGeom prst="ellipse">
              <a:avLst/>
            </a:prstGeom>
            <a:solidFill>
              <a:srgbClr val="F4704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12" name="Picture 39">
              <a:extLst>
                <a:ext uri="{FF2B5EF4-FFF2-40B4-BE49-F238E27FC236}">
                  <a16:creationId xmlns:a16="http://schemas.microsoft.com/office/drawing/2014/main" id="{66C31AF2-8357-B271-38E5-09471E12E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7504973" y="61058"/>
              <a:ext cx="203505" cy="177787"/>
            </a:xfrm>
            <a:prstGeom prst="rect">
              <a:avLst/>
            </a:prstGeom>
          </p:spPr>
        </p:pic>
      </p:grpSp>
      <p:sp>
        <p:nvSpPr>
          <p:cNvPr id="213" name="Rectangle 212">
            <a:extLst>
              <a:ext uri="{FF2B5EF4-FFF2-40B4-BE49-F238E27FC236}">
                <a16:creationId xmlns:a16="http://schemas.microsoft.com/office/drawing/2014/main" id="{4CD09E23-F889-1D75-8D66-B945BFF9CC9C}"/>
              </a:ext>
            </a:extLst>
          </p:cNvPr>
          <p:cNvSpPr/>
          <p:nvPr/>
        </p:nvSpPr>
        <p:spPr>
          <a:xfrm>
            <a:off x="10010254" y="722919"/>
            <a:ext cx="1771730" cy="251999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54113" algn="l"/>
              </a:tabLst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DOEL 2 / 4 </a:t>
            </a: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- </a:t>
            </a:r>
            <a:r>
              <a:rPr kumimoji="0" lang="nl-BE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1,471 MW</a:t>
            </a:r>
            <a:endParaRPr kumimoji="0" lang="fr" sz="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00101C5F-1B56-1840-4F19-D56058B349D0}"/>
              </a:ext>
            </a:extLst>
          </p:cNvPr>
          <p:cNvCxnSpPr>
            <a:cxnSpLocks/>
            <a:stCxn id="220" idx="5"/>
            <a:endCxn id="258" idx="1"/>
          </p:cNvCxnSpPr>
          <p:nvPr/>
        </p:nvCxnSpPr>
        <p:spPr>
          <a:xfrm>
            <a:off x="7307672" y="1564930"/>
            <a:ext cx="2704819" cy="617771"/>
          </a:xfrm>
          <a:prstGeom prst="line">
            <a:avLst/>
          </a:prstGeom>
          <a:ln w="3175">
            <a:solidFill>
              <a:srgbClr val="23D2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93242BAC-92E4-DAFB-8EAF-3B6AAF93CF70}"/>
              </a:ext>
            </a:extLst>
          </p:cNvPr>
          <p:cNvGrpSpPr/>
          <p:nvPr/>
        </p:nvGrpSpPr>
        <p:grpSpPr>
          <a:xfrm>
            <a:off x="7149630" y="1406888"/>
            <a:ext cx="185158" cy="185158"/>
            <a:chOff x="13053946" y="806464"/>
            <a:chExt cx="185158" cy="185158"/>
          </a:xfrm>
        </p:grpSpPr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FC081024-0227-1766-4AA4-1D856A996A65}"/>
                </a:ext>
              </a:extLst>
            </p:cNvPr>
            <p:cNvSpPr/>
            <p:nvPr/>
          </p:nvSpPr>
          <p:spPr>
            <a:xfrm>
              <a:off x="13053946" y="806464"/>
              <a:ext cx="185158" cy="185158"/>
            </a:xfrm>
            <a:prstGeom prst="ellipse">
              <a:avLst/>
            </a:prstGeom>
            <a:solidFill>
              <a:srgbClr val="23D2B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22" name="Picture 39">
              <a:extLst>
                <a:ext uri="{FF2B5EF4-FFF2-40B4-BE49-F238E27FC236}">
                  <a16:creationId xmlns:a16="http://schemas.microsoft.com/office/drawing/2014/main" id="{C436225D-D2D5-CFA7-ADFC-C376F9E8D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3071158" y="810161"/>
              <a:ext cx="163578" cy="163578"/>
            </a:xfrm>
            <a:prstGeom prst="rect">
              <a:avLst/>
            </a:prstGeom>
          </p:spPr>
        </p:pic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95D8AEEB-2E7A-CE4A-430C-9A5A989CA48E}"/>
              </a:ext>
            </a:extLst>
          </p:cNvPr>
          <p:cNvGrpSpPr/>
          <p:nvPr/>
        </p:nvGrpSpPr>
        <p:grpSpPr>
          <a:xfrm>
            <a:off x="6310933" y="1660662"/>
            <a:ext cx="185158" cy="185158"/>
            <a:chOff x="6036551" y="2399250"/>
            <a:chExt cx="185158" cy="185158"/>
          </a:xfrm>
        </p:grpSpPr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4D734A1D-D5C1-0A2A-BAAB-DE86DA0B86FA}"/>
                </a:ext>
              </a:extLst>
            </p:cNvPr>
            <p:cNvSpPr/>
            <p:nvPr/>
          </p:nvSpPr>
          <p:spPr>
            <a:xfrm>
              <a:off x="6036551" y="2399250"/>
              <a:ext cx="185158" cy="185158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57" name="Picture 39">
              <a:extLst>
                <a:ext uri="{FF2B5EF4-FFF2-40B4-BE49-F238E27FC236}">
                  <a16:creationId xmlns:a16="http://schemas.microsoft.com/office/drawing/2014/main" id="{D2410499-77D1-E6DA-D762-ACADDC9BB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6064560" y="2437935"/>
              <a:ext cx="123640" cy="123640"/>
            </a:xfrm>
            <a:prstGeom prst="rect">
              <a:avLst/>
            </a:prstGeom>
          </p:spPr>
        </p:pic>
      </p:grp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DF0C7AF-7CED-4B93-CE28-424672B5B6E8}"/>
              </a:ext>
            </a:extLst>
          </p:cNvPr>
          <p:cNvSpPr/>
          <p:nvPr/>
        </p:nvSpPr>
        <p:spPr>
          <a:xfrm>
            <a:off x="10012491" y="1817762"/>
            <a:ext cx="2062212" cy="729878"/>
          </a:xfrm>
          <a:prstGeom prst="rect">
            <a:avLst/>
          </a:prstGeom>
          <a:solidFill>
            <a:schemeClr val="bg1"/>
          </a:solidFill>
          <a:ln w="3175">
            <a:solidFill>
              <a:srgbClr val="23D2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171450" indent="-171450">
              <a:lnSpc>
                <a:spcPts val="1200"/>
              </a:lnSpc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  <a:latin typeface="Arial"/>
                <a:cs typeface="Arial"/>
              </a:rPr>
              <a:t>WKK op site van Partners – </a:t>
            </a:r>
            <a:br>
              <a:rPr lang="en-GB" sz="100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en-GB" sz="1000" b="1" dirty="0">
                <a:solidFill>
                  <a:prstClr val="black"/>
                </a:solidFill>
                <a:latin typeface="Arial"/>
                <a:cs typeface="Arial"/>
              </a:rPr>
              <a:t>302 MW</a:t>
            </a:r>
            <a:endParaRPr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7 turbojets –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139 MW</a:t>
            </a:r>
            <a:endParaRPr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000" dirty="0" err="1">
                <a:solidFill>
                  <a:prstClr val="black"/>
                </a:solidFill>
                <a:latin typeface="Arial"/>
                <a:cs typeface="Arial"/>
              </a:rPr>
              <a:t>Stoomturbine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– </a:t>
            </a:r>
            <a:r>
              <a:rPr lang="en-GB" sz="1000" b="1" dirty="0">
                <a:solidFill>
                  <a:prstClr val="black"/>
                </a:solidFill>
                <a:latin typeface="Arial"/>
                <a:cs typeface="Arial"/>
              </a:rPr>
              <a:t>11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MW</a:t>
            </a:r>
            <a:endParaRPr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9DE74AC1-88B3-977A-22E0-86B6B9312698}"/>
              </a:ext>
            </a:extLst>
          </p:cNvPr>
          <p:cNvGrpSpPr/>
          <p:nvPr/>
        </p:nvGrpSpPr>
        <p:grpSpPr>
          <a:xfrm>
            <a:off x="9413042" y="2797242"/>
            <a:ext cx="260717" cy="260717"/>
            <a:chOff x="7807778" y="986715"/>
            <a:chExt cx="260717" cy="260717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F710CE02-5AA3-2362-5672-F92FCF2CF415}"/>
                </a:ext>
              </a:extLst>
            </p:cNvPr>
            <p:cNvSpPr/>
            <p:nvPr/>
          </p:nvSpPr>
          <p:spPr>
            <a:xfrm>
              <a:off x="7843185" y="1033898"/>
              <a:ext cx="185158" cy="185158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61" name="Picture 39">
              <a:extLst>
                <a:ext uri="{FF2B5EF4-FFF2-40B4-BE49-F238E27FC236}">
                  <a16:creationId xmlns:a16="http://schemas.microsoft.com/office/drawing/2014/main" id="{0C97548D-D3B2-A8FD-1814-2C92900F7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07778" y="986715"/>
              <a:ext cx="260717" cy="260717"/>
            </a:xfrm>
            <a:prstGeom prst="rect">
              <a:avLst/>
            </a:prstGeom>
          </p:spPr>
        </p:pic>
      </p:grpSp>
      <p:sp>
        <p:nvSpPr>
          <p:cNvPr id="262" name="Rectangle 26">
            <a:extLst>
              <a:ext uri="{FF2B5EF4-FFF2-40B4-BE49-F238E27FC236}">
                <a16:creationId xmlns:a16="http://schemas.microsoft.com/office/drawing/2014/main" id="{10E0C356-9465-10E1-7F95-FAEB7D14CCF7}"/>
              </a:ext>
            </a:extLst>
          </p:cNvPr>
          <p:cNvSpPr/>
          <p:nvPr/>
        </p:nvSpPr>
        <p:spPr>
          <a:xfrm flipH="1">
            <a:off x="9801546" y="3374549"/>
            <a:ext cx="1249947" cy="871422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044D642-609E-BBC7-B163-4529B2A5AAFB}"/>
              </a:ext>
            </a:extLst>
          </p:cNvPr>
          <p:cNvGrpSpPr/>
          <p:nvPr/>
        </p:nvGrpSpPr>
        <p:grpSpPr>
          <a:xfrm>
            <a:off x="9717611" y="3225279"/>
            <a:ext cx="185158" cy="185158"/>
            <a:chOff x="12627110" y="2119034"/>
            <a:chExt cx="185158" cy="185158"/>
          </a:xfrm>
        </p:grpSpPr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CCCC9043-E07F-7A96-0886-618FB23FBA4B}"/>
                </a:ext>
              </a:extLst>
            </p:cNvPr>
            <p:cNvSpPr/>
            <p:nvPr/>
          </p:nvSpPr>
          <p:spPr>
            <a:xfrm>
              <a:off x="12627110" y="2119034"/>
              <a:ext cx="185158" cy="185158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65" name="Picture 39">
              <a:extLst>
                <a:ext uri="{FF2B5EF4-FFF2-40B4-BE49-F238E27FC236}">
                  <a16:creationId xmlns:a16="http://schemas.microsoft.com/office/drawing/2014/main" id="{7FAC8029-268D-143A-021C-95513390A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2647564" y="2134495"/>
              <a:ext cx="139256" cy="139256"/>
            </a:xfrm>
            <a:prstGeom prst="rect">
              <a:avLst/>
            </a:prstGeom>
          </p:spPr>
        </p:pic>
      </p:grpSp>
      <p:sp>
        <p:nvSpPr>
          <p:cNvPr id="266" name="Rectangle 265">
            <a:extLst>
              <a:ext uri="{FF2B5EF4-FFF2-40B4-BE49-F238E27FC236}">
                <a16:creationId xmlns:a16="http://schemas.microsoft.com/office/drawing/2014/main" id="{15779446-D434-7495-606B-CE468511159C}"/>
              </a:ext>
            </a:extLst>
          </p:cNvPr>
          <p:cNvSpPr/>
          <p:nvPr/>
        </p:nvSpPr>
        <p:spPr>
          <a:xfrm>
            <a:off x="10225138" y="4035516"/>
            <a:ext cx="1549353" cy="3960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Coo</a:t>
            </a: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i="0" u="none" strike="noStrike" kern="1200" cap="none" spc="0" normalizeH="0" baseline="0" noProof="0" dirty="0" err="1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pompcentrale</a:t>
            </a:r>
            <a:endParaRPr kumimoji="0" lang="en-GB" sz="1000" i="0" u="none" strike="noStrike" kern="1200" cap="none" spc="0" normalizeH="0" baseline="0" noProof="0" dirty="0">
              <a:ln>
                <a:noFill/>
              </a:ln>
              <a:solidFill>
                <a:srgbClr val="1725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1,089 MW </a:t>
            </a:r>
          </a:p>
        </p:txBody>
      </p:sp>
      <p:sp>
        <p:nvSpPr>
          <p:cNvPr id="267" name="Rectangle 26">
            <a:extLst>
              <a:ext uri="{FF2B5EF4-FFF2-40B4-BE49-F238E27FC236}">
                <a16:creationId xmlns:a16="http://schemas.microsoft.com/office/drawing/2014/main" id="{46D2E1C0-4604-90A5-ADDD-340159B6706C}"/>
              </a:ext>
            </a:extLst>
          </p:cNvPr>
          <p:cNvSpPr/>
          <p:nvPr/>
        </p:nvSpPr>
        <p:spPr>
          <a:xfrm flipH="1">
            <a:off x="9586148" y="4190580"/>
            <a:ext cx="1249948" cy="519984"/>
          </a:xfrm>
          <a:custGeom>
            <a:avLst/>
            <a:gdLst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0 w 2766026"/>
              <a:gd name="connsiteY4" fmla="*/ 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4" fmla="*/ 91440 w 2766026"/>
              <a:gd name="connsiteY4" fmla="*/ 91440 h 679599"/>
              <a:gd name="connsiteX0" fmla="*/ 0 w 2766026"/>
              <a:gd name="connsiteY0" fmla="*/ 0 h 679599"/>
              <a:gd name="connsiteX1" fmla="*/ 2766026 w 2766026"/>
              <a:gd name="connsiteY1" fmla="*/ 0 h 679599"/>
              <a:gd name="connsiteX2" fmla="*/ 2766026 w 2766026"/>
              <a:gd name="connsiteY2" fmla="*/ 679599 h 679599"/>
              <a:gd name="connsiteX3" fmla="*/ 0 w 2766026"/>
              <a:gd name="connsiteY3" fmla="*/ 679599 h 679599"/>
              <a:gd name="connsiteX0" fmla="*/ 2766026 w 2766026"/>
              <a:gd name="connsiteY0" fmla="*/ 0 h 679599"/>
              <a:gd name="connsiteX1" fmla="*/ 2766026 w 2766026"/>
              <a:gd name="connsiteY1" fmla="*/ 679599 h 679599"/>
              <a:gd name="connsiteX2" fmla="*/ 0 w 2766026"/>
              <a:gd name="connsiteY2" fmla="*/ 679599 h 6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26" h="679599">
                <a:moveTo>
                  <a:pt x="2766026" y="0"/>
                </a:moveTo>
                <a:lnTo>
                  <a:pt x="2766026" y="679599"/>
                </a:lnTo>
                <a:lnTo>
                  <a:pt x="0" y="679599"/>
                </a:lnTo>
              </a:path>
            </a:pathLst>
          </a:cu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5083CFC4-DD6A-2ECD-E018-62FF873B3B0D}"/>
              </a:ext>
            </a:extLst>
          </p:cNvPr>
          <p:cNvGrpSpPr/>
          <p:nvPr/>
        </p:nvGrpSpPr>
        <p:grpSpPr>
          <a:xfrm>
            <a:off x="9520296" y="4067741"/>
            <a:ext cx="185158" cy="185158"/>
            <a:chOff x="12627110" y="2119034"/>
            <a:chExt cx="185158" cy="185158"/>
          </a:xfrm>
        </p:grpSpPr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281B621C-417E-8E55-DBBA-12D472B2372C}"/>
                </a:ext>
              </a:extLst>
            </p:cNvPr>
            <p:cNvSpPr/>
            <p:nvPr/>
          </p:nvSpPr>
          <p:spPr>
            <a:xfrm>
              <a:off x="12627110" y="2119034"/>
              <a:ext cx="185158" cy="185158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70" name="Picture 39">
              <a:extLst>
                <a:ext uri="{FF2B5EF4-FFF2-40B4-BE49-F238E27FC236}">
                  <a16:creationId xmlns:a16="http://schemas.microsoft.com/office/drawing/2014/main" id="{149C3252-9C0E-5983-7E1B-530F11222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2647564" y="2134495"/>
              <a:ext cx="139256" cy="139256"/>
            </a:xfrm>
            <a:prstGeom prst="rect">
              <a:avLst/>
            </a:prstGeom>
          </p:spPr>
        </p:pic>
      </p:grpSp>
      <p:sp>
        <p:nvSpPr>
          <p:cNvPr id="271" name="Rectangle 270">
            <a:extLst>
              <a:ext uri="{FF2B5EF4-FFF2-40B4-BE49-F238E27FC236}">
                <a16:creationId xmlns:a16="http://schemas.microsoft.com/office/drawing/2014/main" id="{122E6AED-2D45-836C-23C4-170B04D0B358}"/>
              </a:ext>
            </a:extLst>
          </p:cNvPr>
          <p:cNvSpPr/>
          <p:nvPr/>
        </p:nvSpPr>
        <p:spPr>
          <a:xfrm>
            <a:off x="10232936" y="4500129"/>
            <a:ext cx="1549353" cy="247751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Hydro-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centrales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22 MW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44B8187C-3472-FAD9-7021-3CE65A4AF23F}"/>
              </a:ext>
            </a:extLst>
          </p:cNvPr>
          <p:cNvSpPr/>
          <p:nvPr/>
        </p:nvSpPr>
        <p:spPr>
          <a:xfrm>
            <a:off x="10225139" y="3638673"/>
            <a:ext cx="1607060" cy="355609"/>
          </a:xfrm>
          <a:prstGeom prst="rect">
            <a:avLst/>
          </a:prstGeom>
          <a:solidFill>
            <a:schemeClr val="bg1">
              <a:alpha val="5386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989C419E-B496-05B7-9D2D-472AE56FC805}"/>
              </a:ext>
            </a:extLst>
          </p:cNvPr>
          <p:cNvSpPr/>
          <p:nvPr/>
        </p:nvSpPr>
        <p:spPr>
          <a:xfrm>
            <a:off x="10146790" y="3518884"/>
            <a:ext cx="1707717" cy="5107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1,111 MW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B915E350-4B04-C930-7FD8-E7C7AB3090D7}"/>
              </a:ext>
            </a:extLst>
          </p:cNvPr>
          <p:cNvSpPr/>
          <p:nvPr/>
        </p:nvSpPr>
        <p:spPr>
          <a:xfrm>
            <a:off x="7389018" y="4079782"/>
            <a:ext cx="1707717" cy="5107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278CBC"/>
                </a:solidFill>
                <a:effectLst/>
                <a:uLnTx/>
                <a:uFillTx/>
                <a:latin typeface="Arial"/>
                <a:cs typeface="Arial"/>
              </a:rPr>
              <a:t>BATTERI</a:t>
            </a:r>
            <a:r>
              <a:rPr lang="en-GB" sz="1400" b="1" dirty="0">
                <a:solidFill>
                  <a:srgbClr val="278CBC"/>
                </a:solidFill>
                <a:latin typeface="Arial"/>
                <a:cs typeface="Arial"/>
              </a:rPr>
              <a:t>JEN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278CBC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 i="0" u="none" strike="noStrike" kern="1200" cap="none" spc="0" normalizeH="0" baseline="0" noProof="0" dirty="0">
              <a:ln>
                <a:noFill/>
              </a:ln>
              <a:solidFill>
                <a:srgbClr val="278CB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51D3D409-AB28-4CD6-36BE-50FDFA9AA0B8}"/>
              </a:ext>
            </a:extLst>
          </p:cNvPr>
          <p:cNvSpPr/>
          <p:nvPr/>
        </p:nvSpPr>
        <p:spPr>
          <a:xfrm>
            <a:off x="7331936" y="4532476"/>
            <a:ext cx="2469609" cy="544069"/>
          </a:xfrm>
          <a:prstGeom prst="rect">
            <a:avLst/>
          </a:prstGeom>
          <a:solidFill>
            <a:schemeClr val="bg1"/>
          </a:solidFill>
          <a:ln w="3175">
            <a:solidFill>
              <a:srgbClr val="278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171450" indent="-171450">
              <a:buFont typeface="Arial,Sans-Serif" panose="020B0604020202020204" pitchFamily="34" charset="0"/>
              <a:buChar char="•"/>
              <a:defRPr/>
            </a:pPr>
            <a:r>
              <a:rPr lang="en-GB" sz="1000" dirty="0" err="1">
                <a:solidFill>
                  <a:srgbClr val="17255F"/>
                </a:solidFill>
                <a:latin typeface="Arial"/>
                <a:cs typeface="Arial"/>
              </a:rPr>
              <a:t>Vilvoorde</a:t>
            </a:r>
            <a:r>
              <a:rPr lang="en-GB" sz="1000" dirty="0">
                <a:solidFill>
                  <a:srgbClr val="17255F"/>
                </a:solidFill>
                <a:latin typeface="Arial"/>
                <a:cs typeface="Arial"/>
              </a:rPr>
              <a:t> </a:t>
            </a:r>
            <a:r>
              <a:rPr lang="en-GB" sz="1000" b="1" dirty="0">
                <a:solidFill>
                  <a:srgbClr val="17255F"/>
                </a:solidFill>
                <a:latin typeface="Arial"/>
                <a:cs typeface="Arial"/>
              </a:rPr>
              <a:t>200 MW </a:t>
            </a:r>
            <a:r>
              <a:rPr lang="en-GB" sz="1000" dirty="0">
                <a:solidFill>
                  <a:srgbClr val="17255F"/>
                </a:solidFill>
                <a:latin typeface="Arial"/>
                <a:cs typeface="Arial"/>
              </a:rPr>
              <a:t>(COD Q1 2026)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,Sans-Serif" panose="020B0604020202020204" pitchFamily="34" charset="0"/>
              <a:buChar char="•"/>
              <a:defRPr/>
            </a:pPr>
            <a:r>
              <a:rPr lang="en-GB" sz="1000" dirty="0">
                <a:solidFill>
                  <a:srgbClr val="17255F"/>
                </a:solidFill>
                <a:latin typeface="Arial"/>
                <a:cs typeface="Arial"/>
              </a:rPr>
              <a:t>Kallo </a:t>
            </a:r>
            <a:r>
              <a:rPr lang="en-GB" sz="1000" b="1" dirty="0">
                <a:solidFill>
                  <a:srgbClr val="17255F"/>
                </a:solidFill>
                <a:latin typeface="Arial"/>
                <a:cs typeface="Arial"/>
              </a:rPr>
              <a:t>100 MW </a:t>
            </a:r>
            <a:r>
              <a:rPr lang="en-GB" sz="1000" dirty="0">
                <a:solidFill>
                  <a:srgbClr val="17255F"/>
                </a:solidFill>
                <a:latin typeface="Arial"/>
                <a:cs typeface="Arial"/>
              </a:rPr>
              <a:t>(COD Q1 2027)</a:t>
            </a:r>
            <a:endParaRPr lang="en-GB" dirty="0">
              <a:cs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/>
                <a:cs typeface="Arial"/>
              </a:rPr>
              <a:t>Drogenbos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17255F"/>
                </a:solidFill>
                <a:effectLst/>
                <a:uLnTx/>
                <a:uFillTx/>
                <a:latin typeface="Arial"/>
                <a:cs typeface="Arial"/>
              </a:rPr>
              <a:t>6 MW</a:t>
            </a:r>
            <a:endParaRPr lang="en-GB" sz="1000" b="0" i="0" u="none" strike="noStrike" kern="1200" cap="none" spc="0" normalizeH="0" baseline="0" noProof="0" dirty="0">
              <a:ln>
                <a:noFill/>
              </a:ln>
              <a:solidFill>
                <a:srgbClr val="17255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000" b="0" i="0" u="none" strike="noStrike" kern="1200" cap="none" spc="0" normalizeH="0" baseline="0" noProof="0" dirty="0">
              <a:ln>
                <a:noFill/>
              </a:ln>
              <a:solidFill>
                <a:srgbClr val="17255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Oval 27">
            <a:extLst>
              <a:ext uri="{FF2B5EF4-FFF2-40B4-BE49-F238E27FC236}">
                <a16:creationId xmlns:a16="http://schemas.microsoft.com/office/drawing/2014/main" id="{B048711D-6D27-D248-9ABE-489819F649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45995" y="2878772"/>
            <a:ext cx="220208" cy="203926"/>
          </a:xfrm>
          <a:prstGeom prst="ellipse">
            <a:avLst/>
          </a:prstGeom>
          <a:solidFill>
            <a:srgbClr val="92D050"/>
          </a:solidFill>
          <a:ln w="19050">
            <a:noFill/>
            <a:round/>
            <a:headEnd/>
            <a:tailEnd/>
          </a:ln>
        </p:spPr>
        <p:txBody>
          <a:bodyPr lIns="18000" rIns="1800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7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EC522855-35B0-8E98-D2BD-0AA3CBBFC156}"/>
              </a:ext>
            </a:extLst>
          </p:cNvPr>
          <p:cNvCxnSpPr>
            <a:cxnSpLocks/>
            <a:stCxn id="185" idx="3"/>
          </p:cNvCxnSpPr>
          <p:nvPr/>
        </p:nvCxnSpPr>
        <p:spPr>
          <a:xfrm>
            <a:off x="4675095" y="2924815"/>
            <a:ext cx="4798452" cy="26437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Oval 278">
            <a:extLst>
              <a:ext uri="{FF2B5EF4-FFF2-40B4-BE49-F238E27FC236}">
                <a16:creationId xmlns:a16="http://schemas.microsoft.com/office/drawing/2014/main" id="{285670AB-FCCA-7E90-72D8-0819C184B244}"/>
              </a:ext>
            </a:extLst>
          </p:cNvPr>
          <p:cNvSpPr/>
          <p:nvPr/>
        </p:nvSpPr>
        <p:spPr>
          <a:xfrm>
            <a:off x="7198378" y="2545005"/>
            <a:ext cx="185158" cy="185158"/>
          </a:xfrm>
          <a:prstGeom prst="ellipse">
            <a:avLst/>
          </a:prstGeom>
          <a:solidFill>
            <a:srgbClr val="278CB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0" name="Connector: Elbow 279">
            <a:extLst>
              <a:ext uri="{FF2B5EF4-FFF2-40B4-BE49-F238E27FC236}">
                <a16:creationId xmlns:a16="http://schemas.microsoft.com/office/drawing/2014/main" id="{51E36B3B-C331-4BBF-7841-B85E4A52D247}"/>
              </a:ext>
            </a:extLst>
          </p:cNvPr>
          <p:cNvCxnSpPr>
            <a:cxnSpLocks/>
            <a:stCxn id="279" idx="4"/>
            <a:endCxn id="276" idx="1"/>
          </p:cNvCxnSpPr>
          <p:nvPr/>
        </p:nvCxnSpPr>
        <p:spPr>
          <a:xfrm rot="16200000" flipH="1">
            <a:off x="6274272" y="3746847"/>
            <a:ext cx="2074348" cy="40979"/>
          </a:xfrm>
          <a:prstGeom prst="bentConnector2">
            <a:avLst/>
          </a:prstGeom>
          <a:ln w="12700">
            <a:solidFill>
              <a:srgbClr val="278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Oval 280">
            <a:extLst>
              <a:ext uri="{FF2B5EF4-FFF2-40B4-BE49-F238E27FC236}">
                <a16:creationId xmlns:a16="http://schemas.microsoft.com/office/drawing/2014/main" id="{B7D43361-D81A-3D64-141B-F53E8D821056}"/>
              </a:ext>
            </a:extLst>
          </p:cNvPr>
          <p:cNvSpPr/>
          <p:nvPr/>
        </p:nvSpPr>
        <p:spPr>
          <a:xfrm>
            <a:off x="7152202" y="1551257"/>
            <a:ext cx="185158" cy="185158"/>
          </a:xfrm>
          <a:prstGeom prst="ellipse">
            <a:avLst/>
          </a:prstGeom>
          <a:solidFill>
            <a:srgbClr val="278CB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2" name="Connector: Elbow 281">
            <a:extLst>
              <a:ext uri="{FF2B5EF4-FFF2-40B4-BE49-F238E27FC236}">
                <a16:creationId xmlns:a16="http://schemas.microsoft.com/office/drawing/2014/main" id="{0CFB78B3-2FAE-2AA9-BFA3-BFCE3B246838}"/>
              </a:ext>
            </a:extLst>
          </p:cNvPr>
          <p:cNvCxnSpPr>
            <a:cxnSpLocks/>
            <a:stCxn id="281" idx="4"/>
            <a:endCxn id="276" idx="1"/>
          </p:cNvCxnSpPr>
          <p:nvPr/>
        </p:nvCxnSpPr>
        <p:spPr>
          <a:xfrm rot="16200000" flipH="1">
            <a:off x="5754310" y="3226885"/>
            <a:ext cx="3068096" cy="87155"/>
          </a:xfrm>
          <a:prstGeom prst="bentConnector2">
            <a:avLst/>
          </a:prstGeom>
          <a:ln w="12700">
            <a:solidFill>
              <a:srgbClr val="278C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Rechte verbindingslijn met pijl 13">
            <a:extLst>
              <a:ext uri="{FF2B5EF4-FFF2-40B4-BE49-F238E27FC236}">
                <a16:creationId xmlns:a16="http://schemas.microsoft.com/office/drawing/2014/main" id="{8A856BA2-ED14-424F-293F-F2AAA70204A5}"/>
              </a:ext>
            </a:extLst>
          </p:cNvPr>
          <p:cNvCxnSpPr/>
          <p:nvPr/>
        </p:nvCxnSpPr>
        <p:spPr>
          <a:xfrm>
            <a:off x="6382939" y="1839109"/>
            <a:ext cx="21452" cy="2106650"/>
          </a:xfrm>
          <a:prstGeom prst="straightConnector1">
            <a:avLst/>
          </a:prstGeom>
          <a:ln w="12700">
            <a:solidFill>
              <a:srgbClr val="0081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F7C9688D-C30F-38FF-129D-53F2AD042410}"/>
              </a:ext>
            </a:extLst>
          </p:cNvPr>
          <p:cNvSpPr txBox="1"/>
          <p:nvPr/>
        </p:nvSpPr>
        <p:spPr>
          <a:xfrm>
            <a:off x="10305274" y="1529016"/>
            <a:ext cx="1350558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23D2B5"/>
                </a:solidFill>
                <a:latin typeface="Arial"/>
                <a:cs typeface="Arial"/>
              </a:rPr>
              <a:t>WKK 452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23D2B5"/>
                </a:solidFill>
                <a:effectLst/>
                <a:uLnTx/>
                <a:uFillTx/>
                <a:latin typeface="Arial"/>
                <a:cs typeface="Arial"/>
              </a:rPr>
              <a:t> MW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9B9F95-B732-A161-2C3A-3A5E0FA62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/>
              <a:t>© ENGIE 2025 – Het Energiesysteem van de Toekomst</a:t>
            </a:r>
            <a:endParaRPr lang="nl-NL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2E289D-4CAC-7804-3A5F-432163558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en-US" noProof="0" smtClean="0"/>
              <a:pPr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47805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229A9-9FE0-C673-7B6A-2F193F551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pour une image  14">
            <a:extLst>
              <a:ext uri="{FF2B5EF4-FFF2-40B4-BE49-F238E27FC236}">
                <a16:creationId xmlns:a16="http://schemas.microsoft.com/office/drawing/2014/main" id="{3AFEAA3A-0378-1ACE-EFC0-8D2DD46381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38" r="10838"/>
          <a:stretch/>
        </p:blipFill>
        <p:spPr>
          <a:xfrm>
            <a:off x="367507" y="364785"/>
            <a:ext cx="11822112" cy="3061834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chemeClr val="bg2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193B37B1-A3E6-BD38-F25F-4E275A723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#ENERGIZE2030</a:t>
            </a:r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901841E-BB06-28F7-196C-4D3B4591AF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7849" y="4714218"/>
            <a:ext cx="5138737" cy="14516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>
                <a:solidFill>
                  <a:srgbClr val="17255F"/>
                </a:solidFill>
                <a:latin typeface="Arial"/>
                <a:cs typeface="Arial"/>
              </a:rPr>
              <a:t>Samen bouwen aan een duurzame, innovatieve en veerkrachtige energievoorziening tegen 2030</a:t>
            </a:r>
            <a:endParaRPr lang="en-US"/>
          </a:p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78842E8-C119-06BC-1F31-E6D5E7F139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D22831-3F76-D7E9-E67C-E61BDD1A8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BA68C88-5882-6DE3-8714-8C3D5DAEF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6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67">
            <a:extLst>
              <a:ext uri="{FF2B5EF4-FFF2-40B4-BE49-F238E27FC236}">
                <a16:creationId xmlns:a16="http://schemas.microsoft.com/office/drawing/2014/main" id="{4FF1B209-9337-BD0F-62D9-B98CE7C14EEE}"/>
              </a:ext>
            </a:extLst>
          </p:cNvPr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6145" y="-2460097"/>
            <a:ext cx="4633344" cy="6129441"/>
          </a:xfrm>
          <a:prstGeom prst="rect">
            <a:avLst/>
          </a:prstGeom>
        </p:spPr>
      </p:pic>
      <p:pic>
        <p:nvPicPr>
          <p:cNvPr id="44" name="Picture 31">
            <a:extLst>
              <a:ext uri="{FF2B5EF4-FFF2-40B4-BE49-F238E27FC236}">
                <a16:creationId xmlns:a16="http://schemas.microsoft.com/office/drawing/2014/main" id="{50C222CF-DC10-F723-7839-2B68DFD90A15}"/>
              </a:ext>
            </a:extLst>
          </p:cNvPr>
          <p:cNvPicPr>
            <a:picLocks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9037" y="3428143"/>
            <a:ext cx="4627800" cy="3752850"/>
          </a:xfrm>
          <a:prstGeom prst="rect">
            <a:avLst/>
          </a:prstGeom>
        </p:spPr>
      </p:pic>
      <p:pic>
        <p:nvPicPr>
          <p:cNvPr id="45" name="Picture 8">
            <a:extLst>
              <a:ext uri="{FF2B5EF4-FFF2-40B4-BE49-F238E27FC236}">
                <a16:creationId xmlns:a16="http://schemas.microsoft.com/office/drawing/2014/main" id="{92F35C76-8C27-D4A6-EF5F-99FC549E3991}"/>
              </a:ext>
            </a:extLst>
          </p:cNvPr>
          <p:cNvPicPr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6145" y="3429001"/>
            <a:ext cx="4585855" cy="34396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771ABB-1AA5-5C0C-0584-59E43DB662BB}"/>
              </a:ext>
            </a:extLst>
          </p:cNvPr>
          <p:cNvSpPr txBox="1"/>
          <p:nvPr/>
        </p:nvSpPr>
        <p:spPr>
          <a:xfrm>
            <a:off x="5950058" y="-4500563"/>
            <a:ext cx="184731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>
              <a:spcAft>
                <a:spcPts val="563"/>
              </a:spcAft>
              <a:defRPr/>
            </a:pPr>
            <a:endParaRPr lang="en-BE" sz="3375">
              <a:solidFill>
                <a:srgbClr val="FFFFFF"/>
              </a:solidFill>
              <a:latin typeface="Lato" panose="020F0502020204030203" pitchFamily="34" charset="77"/>
            </a:endParaRPr>
          </a:p>
        </p:txBody>
      </p:sp>
      <p:pic>
        <p:nvPicPr>
          <p:cNvPr id="140" name="Picture 139" descr="A person standing in a field with a windmill in the background&#10;&#10;Description automatically generated">
            <a:extLst>
              <a:ext uri="{FF2B5EF4-FFF2-40B4-BE49-F238E27FC236}">
                <a16:creationId xmlns:a16="http://schemas.microsoft.com/office/drawing/2014/main" id="{AC3AD7C5-6D1C-387B-6B42-A265666AB38E}"/>
              </a:ext>
            </a:extLst>
          </p:cNvPr>
          <p:cNvPicPr>
            <a:picLocks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9037" y="0"/>
            <a:ext cx="4627109" cy="3439690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6FDBF2DF-3C34-546D-C722-AD74600EE8D6}"/>
              </a:ext>
            </a:extLst>
          </p:cNvPr>
          <p:cNvSpPr/>
          <p:nvPr/>
        </p:nvSpPr>
        <p:spPr>
          <a:xfrm>
            <a:off x="2979037" y="1517"/>
            <a:ext cx="9286753" cy="6857649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457200">
              <a:defRPr/>
            </a:pPr>
            <a:endParaRPr lang="en-BE" sz="844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F009520-EA21-7ED4-884A-8B255D1C7E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287" y="2097349"/>
            <a:ext cx="1951064" cy="19510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EFA7E0-583D-4494-A8B1-CA93308700DA}"/>
              </a:ext>
            </a:extLst>
          </p:cNvPr>
          <p:cNvSpPr txBox="1"/>
          <p:nvPr/>
        </p:nvSpPr>
        <p:spPr>
          <a:xfrm>
            <a:off x="-166921" y="3738349"/>
            <a:ext cx="3287702" cy="143329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>
              <a:spcAft>
                <a:spcPts val="563"/>
              </a:spcAft>
              <a:defRPr/>
            </a:pPr>
            <a:r>
              <a:rPr lang="en-US" sz="2500" dirty="0">
                <a:solidFill>
                  <a:srgbClr val="FFFFFF"/>
                </a:solidFill>
                <a:latin typeface="Lato Light" panose="020F03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STRATEGISCHE </a:t>
            </a:r>
            <a:br>
              <a:rPr lang="en-US" sz="2500" dirty="0">
                <a:solidFill>
                  <a:srgbClr val="FFFFFF"/>
                </a:solidFill>
                <a:latin typeface="Lato Light" panose="020F03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500" dirty="0">
                <a:solidFill>
                  <a:srgbClr val="FFFFFF"/>
                </a:solidFill>
                <a:latin typeface="Lato Light" panose="020F03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PRIORITEITEN</a:t>
            </a:r>
          </a:p>
        </p:txBody>
      </p:sp>
      <p:grpSp>
        <p:nvGrpSpPr>
          <p:cNvPr id="9" name="Graphic 13">
            <a:extLst>
              <a:ext uri="{FF2B5EF4-FFF2-40B4-BE49-F238E27FC236}">
                <a16:creationId xmlns:a16="http://schemas.microsoft.com/office/drawing/2014/main" id="{A48B6EFA-F794-845F-C223-4C43E16AD6D0}"/>
              </a:ext>
            </a:extLst>
          </p:cNvPr>
          <p:cNvGrpSpPr/>
          <p:nvPr/>
        </p:nvGrpSpPr>
        <p:grpSpPr>
          <a:xfrm>
            <a:off x="0" y="707124"/>
            <a:ext cx="2266058" cy="862367"/>
            <a:chOff x="18390489" y="5010150"/>
            <a:chExt cx="9708263" cy="369455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4858A08-DF9B-5473-46FB-EB4393B949A4}"/>
                </a:ext>
              </a:extLst>
            </p:cNvPr>
            <p:cNvSpPr/>
            <p:nvPr/>
          </p:nvSpPr>
          <p:spPr>
            <a:xfrm>
              <a:off x="18390489" y="6165128"/>
              <a:ext cx="9708263" cy="518728"/>
            </a:xfrm>
            <a:custGeom>
              <a:avLst/>
              <a:gdLst>
                <a:gd name="connsiteX0" fmla="*/ 0 w 7429500"/>
                <a:gd name="connsiteY0" fmla="*/ 0 h 518728"/>
                <a:gd name="connsiteX1" fmla="*/ 7429500 w 7429500"/>
                <a:gd name="connsiteY1" fmla="*/ 0 h 518728"/>
                <a:gd name="connsiteX2" fmla="*/ 7429500 w 7429500"/>
                <a:gd name="connsiteY2" fmla="*/ 518728 h 518728"/>
                <a:gd name="connsiteX3" fmla="*/ 0 w 7429500"/>
                <a:gd name="connsiteY3" fmla="*/ 518728 h 51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0" h="518728">
                  <a:moveTo>
                    <a:pt x="0" y="0"/>
                  </a:moveTo>
                  <a:lnTo>
                    <a:pt x="7429500" y="0"/>
                  </a:lnTo>
                  <a:lnTo>
                    <a:pt x="7429500" y="518728"/>
                  </a:lnTo>
                  <a:lnTo>
                    <a:pt x="0" y="518728"/>
                  </a:lnTo>
                  <a:close/>
                </a:path>
              </a:pathLst>
            </a:custGeom>
            <a:gradFill>
              <a:gsLst>
                <a:gs pos="0">
                  <a:srgbClr val="00BCFD"/>
                </a:gs>
                <a:gs pos="94000">
                  <a:srgbClr val="23D2B5"/>
                </a:gs>
              </a:gsLst>
              <a:lin ang="0" scaled="1"/>
            </a:gra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>
                <a:defRPr/>
              </a:pPr>
              <a:endParaRPr lang="en-BE" sz="900">
                <a:solidFill>
                  <a:srgbClr val="171D20"/>
                </a:solidFill>
                <a:latin typeface="Arial" panose="020B0604020202020204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216FEDB5-29CE-FEBE-A462-792069A68551}"/>
                </a:ext>
              </a:extLst>
            </p:cNvPr>
            <p:cNvSpPr/>
            <p:nvPr/>
          </p:nvSpPr>
          <p:spPr>
            <a:xfrm>
              <a:off x="18390491" y="8187311"/>
              <a:ext cx="6155245" cy="517397"/>
            </a:xfrm>
            <a:custGeom>
              <a:avLst/>
              <a:gdLst>
                <a:gd name="connsiteX0" fmla="*/ 0 w 3876484"/>
                <a:gd name="connsiteY0" fmla="*/ 0 h 517397"/>
                <a:gd name="connsiteX1" fmla="*/ 3876485 w 3876484"/>
                <a:gd name="connsiteY1" fmla="*/ 0 h 517397"/>
                <a:gd name="connsiteX2" fmla="*/ 3876485 w 3876484"/>
                <a:gd name="connsiteY2" fmla="*/ 517398 h 517397"/>
                <a:gd name="connsiteX3" fmla="*/ 0 w 3876484"/>
                <a:gd name="connsiteY3" fmla="*/ 517398 h 51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6484" h="517397">
                  <a:moveTo>
                    <a:pt x="0" y="0"/>
                  </a:moveTo>
                  <a:lnTo>
                    <a:pt x="3876485" y="0"/>
                  </a:lnTo>
                  <a:lnTo>
                    <a:pt x="3876485" y="517398"/>
                  </a:lnTo>
                  <a:lnTo>
                    <a:pt x="0" y="517398"/>
                  </a:lnTo>
                  <a:close/>
                </a:path>
              </a:pathLst>
            </a:custGeom>
            <a:gradFill>
              <a:gsLst>
                <a:gs pos="0">
                  <a:srgbClr val="00BCFD"/>
                </a:gs>
                <a:gs pos="87000">
                  <a:srgbClr val="23D2B5"/>
                </a:gs>
              </a:gsLst>
              <a:lin ang="0" scaled="1"/>
            </a:gra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457200">
                <a:defRPr/>
              </a:pPr>
              <a:endParaRPr lang="en-BE" sz="900">
                <a:solidFill>
                  <a:srgbClr val="171D20"/>
                </a:solidFill>
                <a:latin typeface="Arial" panose="020B0604020202020204"/>
              </a:endParaRPr>
            </a:p>
          </p:txBody>
        </p:sp>
        <p:grpSp>
          <p:nvGrpSpPr>
            <p:cNvPr id="12" name="Graphic 13">
              <a:extLst>
                <a:ext uri="{FF2B5EF4-FFF2-40B4-BE49-F238E27FC236}">
                  <a16:creationId xmlns:a16="http://schemas.microsoft.com/office/drawing/2014/main" id="{934F2C45-A814-EE23-378A-7E1B2777DB91}"/>
                </a:ext>
              </a:extLst>
            </p:cNvPr>
            <p:cNvGrpSpPr/>
            <p:nvPr/>
          </p:nvGrpSpPr>
          <p:grpSpPr>
            <a:xfrm>
              <a:off x="21064156" y="5010150"/>
              <a:ext cx="6657022" cy="3470252"/>
              <a:chOff x="21064156" y="5010150"/>
              <a:chExt cx="6657022" cy="3470252"/>
            </a:xfrm>
          </p:grpSpPr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3D09C1B9-994E-E75E-65ED-C74C086BEB8C}"/>
                  </a:ext>
                </a:extLst>
              </p:cNvPr>
              <p:cNvSpPr/>
              <p:nvPr/>
            </p:nvSpPr>
            <p:spPr>
              <a:xfrm>
                <a:off x="27141296" y="5043021"/>
                <a:ext cx="567595" cy="1358003"/>
              </a:xfrm>
              <a:custGeom>
                <a:avLst/>
                <a:gdLst>
                  <a:gd name="connsiteX0" fmla="*/ 221552 w 567595"/>
                  <a:gd name="connsiteY0" fmla="*/ 719094 h 1358003"/>
                  <a:gd name="connsiteX1" fmla="*/ 520161 w 567595"/>
                  <a:gd name="connsiteY1" fmla="*/ 719094 h 1358003"/>
                  <a:gd name="connsiteX2" fmla="*/ 520161 w 567595"/>
                  <a:gd name="connsiteY2" fmla="*/ 572596 h 1358003"/>
                  <a:gd name="connsiteX3" fmla="*/ 221552 w 567595"/>
                  <a:gd name="connsiteY3" fmla="*/ 572596 h 1358003"/>
                  <a:gd name="connsiteX4" fmla="*/ 209360 w 567595"/>
                  <a:gd name="connsiteY4" fmla="*/ 560435 h 1358003"/>
                  <a:gd name="connsiteX5" fmla="*/ 209360 w 567595"/>
                  <a:gd name="connsiteY5" fmla="*/ 177375 h 1358003"/>
                  <a:gd name="connsiteX6" fmla="*/ 221552 w 567595"/>
                  <a:gd name="connsiteY6" fmla="*/ 165214 h 1358003"/>
                  <a:gd name="connsiteX7" fmla="*/ 552831 w 567595"/>
                  <a:gd name="connsiteY7" fmla="*/ 165214 h 1358003"/>
                  <a:gd name="connsiteX8" fmla="*/ 552831 w 567595"/>
                  <a:gd name="connsiteY8" fmla="*/ 0 h 1358003"/>
                  <a:gd name="connsiteX9" fmla="*/ 0 w 567595"/>
                  <a:gd name="connsiteY9" fmla="*/ 0 h 1358003"/>
                  <a:gd name="connsiteX10" fmla="*/ 0 w 567595"/>
                  <a:gd name="connsiteY10" fmla="*/ 1358003 h 1358003"/>
                  <a:gd name="connsiteX11" fmla="*/ 567595 w 567595"/>
                  <a:gd name="connsiteY11" fmla="*/ 1358003 h 1358003"/>
                  <a:gd name="connsiteX12" fmla="*/ 567595 w 567595"/>
                  <a:gd name="connsiteY12" fmla="*/ 1192695 h 1358003"/>
                  <a:gd name="connsiteX13" fmla="*/ 221456 w 567595"/>
                  <a:gd name="connsiteY13" fmla="*/ 1192695 h 1358003"/>
                  <a:gd name="connsiteX14" fmla="*/ 209265 w 567595"/>
                  <a:gd name="connsiteY14" fmla="*/ 1180534 h 1358003"/>
                  <a:gd name="connsiteX15" fmla="*/ 209265 w 567595"/>
                  <a:gd name="connsiteY15" fmla="*/ 731350 h 1358003"/>
                  <a:gd name="connsiteX16" fmla="*/ 221456 w 567595"/>
                  <a:gd name="connsiteY16" fmla="*/ 719189 h 1358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7595" h="1358003">
                    <a:moveTo>
                      <a:pt x="221552" y="719094"/>
                    </a:moveTo>
                    <a:lnTo>
                      <a:pt x="520161" y="719094"/>
                    </a:lnTo>
                    <a:lnTo>
                      <a:pt x="520161" y="572596"/>
                    </a:lnTo>
                    <a:lnTo>
                      <a:pt x="221552" y="572596"/>
                    </a:lnTo>
                    <a:cubicBezTo>
                      <a:pt x="214884" y="572596"/>
                      <a:pt x="209360" y="567181"/>
                      <a:pt x="209360" y="560435"/>
                    </a:cubicBezTo>
                    <a:lnTo>
                      <a:pt x="209360" y="177375"/>
                    </a:lnTo>
                    <a:cubicBezTo>
                      <a:pt x="209360" y="170724"/>
                      <a:pt x="214789" y="165214"/>
                      <a:pt x="221552" y="165214"/>
                    </a:cubicBezTo>
                    <a:lnTo>
                      <a:pt x="552831" y="165214"/>
                    </a:lnTo>
                    <a:lnTo>
                      <a:pt x="552831" y="0"/>
                    </a:lnTo>
                    <a:lnTo>
                      <a:pt x="0" y="0"/>
                    </a:lnTo>
                    <a:lnTo>
                      <a:pt x="0" y="1358003"/>
                    </a:lnTo>
                    <a:lnTo>
                      <a:pt x="567595" y="1358003"/>
                    </a:lnTo>
                    <a:lnTo>
                      <a:pt x="567595" y="1192695"/>
                    </a:lnTo>
                    <a:lnTo>
                      <a:pt x="221456" y="1192695"/>
                    </a:lnTo>
                    <a:cubicBezTo>
                      <a:pt x="214789" y="1192695"/>
                      <a:pt x="209265" y="1187279"/>
                      <a:pt x="209265" y="1180534"/>
                    </a:cubicBezTo>
                    <a:lnTo>
                      <a:pt x="209265" y="731350"/>
                    </a:lnTo>
                    <a:cubicBezTo>
                      <a:pt x="209265" y="724699"/>
                      <a:pt x="214694" y="719189"/>
                      <a:pt x="221456" y="719189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15" name="Freeform 11">
                <a:extLst>
                  <a:ext uri="{FF2B5EF4-FFF2-40B4-BE49-F238E27FC236}">
                    <a16:creationId xmlns:a16="http://schemas.microsoft.com/office/drawing/2014/main" id="{239DCD60-16F0-A21E-ACBF-7E6F934D2FA4}"/>
                  </a:ext>
                </a:extLst>
              </p:cNvPr>
              <p:cNvSpPr/>
              <p:nvPr/>
            </p:nvSpPr>
            <p:spPr>
              <a:xfrm>
                <a:off x="25221818" y="5022310"/>
                <a:ext cx="1081563" cy="1393440"/>
              </a:xfrm>
              <a:custGeom>
                <a:avLst/>
                <a:gdLst>
                  <a:gd name="connsiteX0" fmla="*/ 287750 w 1081563"/>
                  <a:gd name="connsiteY0" fmla="*/ 1393440 h 1393440"/>
                  <a:gd name="connsiteX1" fmla="*/ 449771 w 1081563"/>
                  <a:gd name="connsiteY1" fmla="*/ 1330547 h 1393440"/>
                  <a:gd name="connsiteX2" fmla="*/ 556165 w 1081563"/>
                  <a:gd name="connsiteY2" fmla="*/ 1120776 h 1393440"/>
                  <a:gd name="connsiteX3" fmla="*/ 571024 w 1081563"/>
                  <a:gd name="connsiteY3" fmla="*/ 1112510 h 1393440"/>
                  <a:gd name="connsiteX4" fmla="*/ 592836 w 1081563"/>
                  <a:gd name="connsiteY4" fmla="*/ 1118496 h 1393440"/>
                  <a:gd name="connsiteX5" fmla="*/ 601408 w 1081563"/>
                  <a:gd name="connsiteY5" fmla="*/ 1133221 h 1393440"/>
                  <a:gd name="connsiteX6" fmla="*/ 569881 w 1081563"/>
                  <a:gd name="connsiteY6" fmla="*/ 1273544 h 1393440"/>
                  <a:gd name="connsiteX7" fmla="*/ 560166 w 1081563"/>
                  <a:gd name="connsiteY7" fmla="*/ 1367124 h 1393440"/>
                  <a:gd name="connsiteX8" fmla="*/ 560356 w 1081563"/>
                  <a:gd name="connsiteY8" fmla="*/ 1378715 h 1393440"/>
                  <a:gd name="connsiteX9" fmla="*/ 732854 w 1081563"/>
                  <a:gd name="connsiteY9" fmla="*/ 1378715 h 1393440"/>
                  <a:gd name="connsiteX10" fmla="*/ 732854 w 1081563"/>
                  <a:gd name="connsiteY10" fmla="*/ 642710 h 1393440"/>
                  <a:gd name="connsiteX11" fmla="*/ 364236 w 1081563"/>
                  <a:gd name="connsiteY11" fmla="*/ 642710 h 1393440"/>
                  <a:gd name="connsiteX12" fmla="*/ 364236 w 1081563"/>
                  <a:gd name="connsiteY12" fmla="*/ 794148 h 1393440"/>
                  <a:gd name="connsiteX13" fmla="*/ 527209 w 1081563"/>
                  <a:gd name="connsiteY13" fmla="*/ 794148 h 1393440"/>
                  <a:gd name="connsiteX14" fmla="*/ 536067 w 1081563"/>
                  <a:gd name="connsiteY14" fmla="*/ 797853 h 1393440"/>
                  <a:gd name="connsiteX15" fmla="*/ 539401 w 1081563"/>
                  <a:gd name="connsiteY15" fmla="*/ 806879 h 1393440"/>
                  <a:gd name="connsiteX16" fmla="*/ 487490 w 1081563"/>
                  <a:gd name="connsiteY16" fmla="*/ 1133411 h 1393440"/>
                  <a:gd name="connsiteX17" fmla="*/ 361950 w 1081563"/>
                  <a:gd name="connsiteY17" fmla="*/ 1238107 h 1393440"/>
                  <a:gd name="connsiteX18" fmla="*/ 246888 w 1081563"/>
                  <a:gd name="connsiteY18" fmla="*/ 1170178 h 1393440"/>
                  <a:gd name="connsiteX19" fmla="*/ 211265 w 1081563"/>
                  <a:gd name="connsiteY19" fmla="*/ 975228 h 1393440"/>
                  <a:gd name="connsiteX20" fmla="*/ 211265 w 1081563"/>
                  <a:gd name="connsiteY20" fmla="*/ 411372 h 1393440"/>
                  <a:gd name="connsiteX21" fmla="*/ 250222 w 1081563"/>
                  <a:gd name="connsiteY21" fmla="*/ 220412 h 1393440"/>
                  <a:gd name="connsiteX22" fmla="*/ 374904 w 1081563"/>
                  <a:gd name="connsiteY22" fmla="*/ 154383 h 1393440"/>
                  <a:gd name="connsiteX23" fmla="*/ 457010 w 1081563"/>
                  <a:gd name="connsiteY23" fmla="*/ 179085 h 1393440"/>
                  <a:gd name="connsiteX24" fmla="*/ 506349 w 1081563"/>
                  <a:gd name="connsiteY24" fmla="*/ 262879 h 1393440"/>
                  <a:gd name="connsiteX25" fmla="*/ 522637 w 1081563"/>
                  <a:gd name="connsiteY25" fmla="*/ 417358 h 1393440"/>
                  <a:gd name="connsiteX26" fmla="*/ 522637 w 1081563"/>
                  <a:gd name="connsiteY26" fmla="*/ 475976 h 1393440"/>
                  <a:gd name="connsiteX27" fmla="*/ 723995 w 1081563"/>
                  <a:gd name="connsiteY27" fmla="*/ 440729 h 1393440"/>
                  <a:gd name="connsiteX28" fmla="*/ 723995 w 1081563"/>
                  <a:gd name="connsiteY28" fmla="*/ 386766 h 1393440"/>
                  <a:gd name="connsiteX29" fmla="*/ 634841 w 1081563"/>
                  <a:gd name="connsiteY29" fmla="*/ 92060 h 1393440"/>
                  <a:gd name="connsiteX30" fmla="*/ 370904 w 1081563"/>
                  <a:gd name="connsiteY30" fmla="*/ 0 h 1393440"/>
                  <a:gd name="connsiteX31" fmla="*/ 92202 w 1081563"/>
                  <a:gd name="connsiteY31" fmla="*/ 109636 h 1393440"/>
                  <a:gd name="connsiteX32" fmla="*/ 0 w 1081563"/>
                  <a:gd name="connsiteY32" fmla="*/ 443959 h 1393440"/>
                  <a:gd name="connsiteX33" fmla="*/ 0 w 1081563"/>
                  <a:gd name="connsiteY33" fmla="*/ 954422 h 1393440"/>
                  <a:gd name="connsiteX34" fmla="*/ 287750 w 1081563"/>
                  <a:gd name="connsiteY34" fmla="*/ 1393440 h 1393440"/>
                  <a:gd name="connsiteX35" fmla="*/ 872299 w 1081563"/>
                  <a:gd name="connsiteY35" fmla="*/ 1378620 h 1393440"/>
                  <a:gd name="connsiteX36" fmla="*/ 1081564 w 1081563"/>
                  <a:gd name="connsiteY36" fmla="*/ 1378620 h 1393440"/>
                  <a:gd name="connsiteX37" fmla="*/ 1081564 w 1081563"/>
                  <a:gd name="connsiteY37" fmla="*/ 20616 h 1393440"/>
                  <a:gd name="connsiteX38" fmla="*/ 872299 w 1081563"/>
                  <a:gd name="connsiteY38" fmla="*/ 20616 h 1393440"/>
                  <a:gd name="connsiteX39" fmla="*/ 872299 w 1081563"/>
                  <a:gd name="connsiteY39" fmla="*/ 1378620 h 139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81563" h="1393440">
                    <a:moveTo>
                      <a:pt x="287750" y="1393440"/>
                    </a:moveTo>
                    <a:cubicBezTo>
                      <a:pt x="354616" y="1393440"/>
                      <a:pt x="409099" y="1372254"/>
                      <a:pt x="449771" y="1330547"/>
                    </a:cubicBezTo>
                    <a:cubicBezTo>
                      <a:pt x="491490" y="1287700"/>
                      <a:pt x="527209" y="1217111"/>
                      <a:pt x="556165" y="1120776"/>
                    </a:cubicBezTo>
                    <a:cubicBezTo>
                      <a:pt x="558070" y="1114505"/>
                      <a:pt x="564642" y="1110800"/>
                      <a:pt x="571024" y="1112510"/>
                    </a:cubicBezTo>
                    <a:lnTo>
                      <a:pt x="592836" y="1118496"/>
                    </a:lnTo>
                    <a:cubicBezTo>
                      <a:pt x="599218" y="1120206"/>
                      <a:pt x="603123" y="1126761"/>
                      <a:pt x="601408" y="1133221"/>
                    </a:cubicBezTo>
                    <a:cubicBezTo>
                      <a:pt x="587026" y="1190034"/>
                      <a:pt x="576453" y="1237252"/>
                      <a:pt x="569881" y="1273544"/>
                    </a:cubicBezTo>
                    <a:cubicBezTo>
                      <a:pt x="563499" y="1309456"/>
                      <a:pt x="560166" y="1340998"/>
                      <a:pt x="560166" y="1367124"/>
                    </a:cubicBezTo>
                    <a:cubicBezTo>
                      <a:pt x="560166" y="1371494"/>
                      <a:pt x="560166" y="1375294"/>
                      <a:pt x="560356" y="1378715"/>
                    </a:cubicBezTo>
                    <a:lnTo>
                      <a:pt x="732854" y="1378715"/>
                    </a:lnTo>
                    <a:lnTo>
                      <a:pt x="732854" y="642710"/>
                    </a:lnTo>
                    <a:lnTo>
                      <a:pt x="364236" y="642710"/>
                    </a:lnTo>
                    <a:lnTo>
                      <a:pt x="364236" y="794148"/>
                    </a:lnTo>
                    <a:lnTo>
                      <a:pt x="527209" y="794148"/>
                    </a:lnTo>
                    <a:cubicBezTo>
                      <a:pt x="530542" y="794148"/>
                      <a:pt x="533686" y="795478"/>
                      <a:pt x="536067" y="797853"/>
                    </a:cubicBezTo>
                    <a:cubicBezTo>
                      <a:pt x="538353" y="800323"/>
                      <a:pt x="539496" y="803458"/>
                      <a:pt x="539401" y="806879"/>
                    </a:cubicBezTo>
                    <a:cubicBezTo>
                      <a:pt x="532734" y="957652"/>
                      <a:pt x="515303" y="1067573"/>
                      <a:pt x="487490" y="1133411"/>
                    </a:cubicBezTo>
                    <a:cubicBezTo>
                      <a:pt x="458153" y="1202955"/>
                      <a:pt x="415862" y="1238107"/>
                      <a:pt x="361950" y="1238107"/>
                    </a:cubicBezTo>
                    <a:cubicBezTo>
                      <a:pt x="308038" y="1238107"/>
                      <a:pt x="271844" y="1215211"/>
                      <a:pt x="246888" y="1170178"/>
                    </a:cubicBezTo>
                    <a:cubicBezTo>
                      <a:pt x="223266" y="1127331"/>
                      <a:pt x="211265" y="1061873"/>
                      <a:pt x="211265" y="975228"/>
                    </a:cubicBezTo>
                    <a:lnTo>
                      <a:pt x="211265" y="411372"/>
                    </a:lnTo>
                    <a:cubicBezTo>
                      <a:pt x="211265" y="326533"/>
                      <a:pt x="224409" y="262309"/>
                      <a:pt x="250222" y="220412"/>
                    </a:cubicBezTo>
                    <a:cubicBezTo>
                      <a:pt x="277273" y="176615"/>
                      <a:pt x="319183" y="154383"/>
                      <a:pt x="374904" y="154383"/>
                    </a:cubicBezTo>
                    <a:cubicBezTo>
                      <a:pt x="407861" y="154383"/>
                      <a:pt x="435483" y="162744"/>
                      <a:pt x="457010" y="179085"/>
                    </a:cubicBezTo>
                    <a:cubicBezTo>
                      <a:pt x="478536" y="195426"/>
                      <a:pt x="495110" y="223737"/>
                      <a:pt x="506349" y="262879"/>
                    </a:cubicBezTo>
                    <a:cubicBezTo>
                      <a:pt x="517112" y="300691"/>
                      <a:pt x="522637" y="352659"/>
                      <a:pt x="522637" y="417358"/>
                    </a:cubicBezTo>
                    <a:lnTo>
                      <a:pt x="522637" y="475976"/>
                    </a:lnTo>
                    <a:cubicBezTo>
                      <a:pt x="589788" y="464290"/>
                      <a:pt x="656939" y="452510"/>
                      <a:pt x="723995" y="440729"/>
                    </a:cubicBezTo>
                    <a:lnTo>
                      <a:pt x="723995" y="386766"/>
                    </a:lnTo>
                    <a:cubicBezTo>
                      <a:pt x="723995" y="252429"/>
                      <a:pt x="693992" y="153338"/>
                      <a:pt x="634841" y="92060"/>
                    </a:cubicBezTo>
                    <a:cubicBezTo>
                      <a:pt x="575786" y="30972"/>
                      <a:pt x="486918" y="0"/>
                      <a:pt x="370904" y="0"/>
                    </a:cubicBezTo>
                    <a:cubicBezTo>
                      <a:pt x="246602" y="0"/>
                      <a:pt x="152876" y="36862"/>
                      <a:pt x="92202" y="109636"/>
                    </a:cubicBezTo>
                    <a:cubicBezTo>
                      <a:pt x="31052" y="183075"/>
                      <a:pt x="0" y="295561"/>
                      <a:pt x="0" y="443959"/>
                    </a:cubicBezTo>
                    <a:lnTo>
                      <a:pt x="0" y="954422"/>
                    </a:lnTo>
                    <a:cubicBezTo>
                      <a:pt x="0" y="1249793"/>
                      <a:pt x="94107" y="1393440"/>
                      <a:pt x="287750" y="1393440"/>
                    </a:cubicBezTo>
                    <a:moveTo>
                      <a:pt x="872299" y="1378620"/>
                    </a:moveTo>
                    <a:lnTo>
                      <a:pt x="1081564" y="1378620"/>
                    </a:lnTo>
                    <a:lnTo>
                      <a:pt x="1081564" y="20616"/>
                    </a:lnTo>
                    <a:lnTo>
                      <a:pt x="872299" y="20616"/>
                    </a:lnTo>
                    <a:lnTo>
                      <a:pt x="872299" y="137862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439E46CC-3B57-6167-64A9-468D3EE60F9E}"/>
                  </a:ext>
                </a:extLst>
              </p:cNvPr>
              <p:cNvSpPr/>
              <p:nvPr/>
            </p:nvSpPr>
            <p:spPr>
              <a:xfrm>
                <a:off x="21076348" y="7019983"/>
                <a:ext cx="3095910" cy="1448068"/>
              </a:xfrm>
              <a:custGeom>
                <a:avLst/>
                <a:gdLst>
                  <a:gd name="connsiteX0" fmla="*/ 0 w 3095910"/>
                  <a:gd name="connsiteY0" fmla="*/ 1267559 h 1448068"/>
                  <a:gd name="connsiteX1" fmla="*/ 0 w 3095910"/>
                  <a:gd name="connsiteY1" fmla="*/ 1403036 h 1448068"/>
                  <a:gd name="connsiteX2" fmla="*/ 642842 w 3095910"/>
                  <a:gd name="connsiteY2" fmla="*/ 1403036 h 1448068"/>
                  <a:gd name="connsiteX3" fmla="*/ 642842 w 3095910"/>
                  <a:gd name="connsiteY3" fmla="*/ 1239722 h 1448068"/>
                  <a:gd name="connsiteX4" fmla="*/ 398621 w 3095910"/>
                  <a:gd name="connsiteY4" fmla="*/ 1239722 h 1448068"/>
                  <a:gd name="connsiteX5" fmla="*/ 280702 w 3095910"/>
                  <a:gd name="connsiteY5" fmla="*/ 1243617 h 1448068"/>
                  <a:gd name="connsiteX6" fmla="*/ 268795 w 3095910"/>
                  <a:gd name="connsiteY6" fmla="*/ 1236587 h 1448068"/>
                  <a:gd name="connsiteX7" fmla="*/ 263843 w 3095910"/>
                  <a:gd name="connsiteY7" fmla="*/ 1225661 h 1448068"/>
                  <a:gd name="connsiteX8" fmla="*/ 265557 w 3095910"/>
                  <a:gd name="connsiteY8" fmla="*/ 1212931 h 1448068"/>
                  <a:gd name="connsiteX9" fmla="*/ 549783 w 3095910"/>
                  <a:gd name="connsiteY9" fmla="*/ 765266 h 1448068"/>
                  <a:gd name="connsiteX10" fmla="*/ 640937 w 3095910"/>
                  <a:gd name="connsiteY10" fmla="*/ 326248 h 1448068"/>
                  <a:gd name="connsiteX11" fmla="*/ 564452 w 3095910"/>
                  <a:gd name="connsiteY11" fmla="*/ 97570 h 1448068"/>
                  <a:gd name="connsiteX12" fmla="*/ 333375 w 3095910"/>
                  <a:gd name="connsiteY12" fmla="*/ 24416 h 1448068"/>
                  <a:gd name="connsiteX13" fmla="*/ 149447 w 3095910"/>
                  <a:gd name="connsiteY13" fmla="*/ 65744 h 1448068"/>
                  <a:gd name="connsiteX14" fmla="*/ 43339 w 3095910"/>
                  <a:gd name="connsiteY14" fmla="*/ 200746 h 1448068"/>
                  <a:gd name="connsiteX15" fmla="*/ 7048 w 3095910"/>
                  <a:gd name="connsiteY15" fmla="*/ 458590 h 1448068"/>
                  <a:gd name="connsiteX16" fmla="*/ 7048 w 3095910"/>
                  <a:gd name="connsiteY16" fmla="*/ 517968 h 1448068"/>
                  <a:gd name="connsiteX17" fmla="*/ 206407 w 3095910"/>
                  <a:gd name="connsiteY17" fmla="*/ 541719 h 1448068"/>
                  <a:gd name="connsiteX18" fmla="*/ 206407 w 3095910"/>
                  <a:gd name="connsiteY18" fmla="*/ 478351 h 1448068"/>
                  <a:gd name="connsiteX19" fmla="*/ 217551 w 3095910"/>
                  <a:gd name="connsiteY19" fmla="*/ 297841 h 1448068"/>
                  <a:gd name="connsiteX20" fmla="*/ 257175 w 3095910"/>
                  <a:gd name="connsiteY20" fmla="*/ 206446 h 1448068"/>
                  <a:gd name="connsiteX21" fmla="*/ 331470 w 3095910"/>
                  <a:gd name="connsiteY21" fmla="*/ 179845 h 1448068"/>
                  <a:gd name="connsiteX22" fmla="*/ 411766 w 3095910"/>
                  <a:gd name="connsiteY22" fmla="*/ 218227 h 1448068"/>
                  <a:gd name="connsiteX23" fmla="*/ 436721 w 3095910"/>
                  <a:gd name="connsiteY23" fmla="*/ 328243 h 1448068"/>
                  <a:gd name="connsiteX24" fmla="*/ 328612 w 3095910"/>
                  <a:gd name="connsiteY24" fmla="*/ 776762 h 1448068"/>
                  <a:gd name="connsiteX25" fmla="*/ 190 w 3095910"/>
                  <a:gd name="connsiteY25" fmla="*/ 1267749 h 1448068"/>
                  <a:gd name="connsiteX26" fmla="*/ 1111377 w 3095910"/>
                  <a:gd name="connsiteY26" fmla="*/ 1424792 h 1448068"/>
                  <a:gd name="connsiteX27" fmla="*/ 1468374 w 3095910"/>
                  <a:gd name="connsiteY27" fmla="*/ 979788 h 1448068"/>
                  <a:gd name="connsiteX28" fmla="*/ 1468374 w 3095910"/>
                  <a:gd name="connsiteY28" fmla="*/ 469420 h 1448068"/>
                  <a:gd name="connsiteX29" fmla="*/ 1111377 w 3095910"/>
                  <a:gd name="connsiteY29" fmla="*/ 24416 h 1448068"/>
                  <a:gd name="connsiteX30" fmla="*/ 753332 w 3095910"/>
                  <a:gd name="connsiteY30" fmla="*/ 469420 h 1448068"/>
                  <a:gd name="connsiteX31" fmla="*/ 753332 w 3095910"/>
                  <a:gd name="connsiteY31" fmla="*/ 979788 h 1448068"/>
                  <a:gd name="connsiteX32" fmla="*/ 1111377 w 3095910"/>
                  <a:gd name="connsiteY32" fmla="*/ 1424792 h 1448068"/>
                  <a:gd name="connsiteX33" fmla="*/ 1111377 w 3095910"/>
                  <a:gd name="connsiteY33" fmla="*/ 1242097 h 1448068"/>
                  <a:gd name="connsiteX34" fmla="*/ 1017460 w 3095910"/>
                  <a:gd name="connsiteY34" fmla="*/ 1189464 h 1448068"/>
                  <a:gd name="connsiteX35" fmla="*/ 984885 w 3095910"/>
                  <a:gd name="connsiteY35" fmla="*/ 1017315 h 1448068"/>
                  <a:gd name="connsiteX36" fmla="*/ 984885 w 3095910"/>
                  <a:gd name="connsiteY36" fmla="*/ 431798 h 1448068"/>
                  <a:gd name="connsiteX37" fmla="*/ 1017460 w 3095910"/>
                  <a:gd name="connsiteY37" fmla="*/ 258224 h 1448068"/>
                  <a:gd name="connsiteX38" fmla="*/ 1111377 w 3095910"/>
                  <a:gd name="connsiteY38" fmla="*/ 205971 h 1448068"/>
                  <a:gd name="connsiteX39" fmla="*/ 1204246 w 3095910"/>
                  <a:gd name="connsiteY39" fmla="*/ 258604 h 1448068"/>
                  <a:gd name="connsiteX40" fmla="*/ 1236726 w 3095910"/>
                  <a:gd name="connsiteY40" fmla="*/ 431703 h 1448068"/>
                  <a:gd name="connsiteX41" fmla="*/ 1236726 w 3095910"/>
                  <a:gd name="connsiteY41" fmla="*/ 1017220 h 1448068"/>
                  <a:gd name="connsiteX42" fmla="*/ 1204246 w 3095910"/>
                  <a:gd name="connsiteY42" fmla="*/ 1189369 h 1448068"/>
                  <a:gd name="connsiteX43" fmla="*/ 1111377 w 3095910"/>
                  <a:gd name="connsiteY43" fmla="*/ 1242002 h 1448068"/>
                  <a:gd name="connsiteX44" fmla="*/ 1939481 w 3095910"/>
                  <a:gd name="connsiteY44" fmla="*/ 1448068 h 1448068"/>
                  <a:gd name="connsiteX45" fmla="*/ 2293144 w 3095910"/>
                  <a:gd name="connsiteY45" fmla="*/ 1108140 h 1448068"/>
                  <a:gd name="connsiteX46" fmla="*/ 2293144 w 3095910"/>
                  <a:gd name="connsiteY46" fmla="*/ 964017 h 1448068"/>
                  <a:gd name="connsiteX47" fmla="*/ 2244852 w 3095910"/>
                  <a:gd name="connsiteY47" fmla="*/ 782272 h 1448068"/>
                  <a:gd name="connsiteX48" fmla="*/ 2106073 w 3095910"/>
                  <a:gd name="connsiteY48" fmla="*/ 692778 h 1448068"/>
                  <a:gd name="connsiteX49" fmla="*/ 2106073 w 3095910"/>
                  <a:gd name="connsiteY49" fmla="*/ 692778 h 1448068"/>
                  <a:gd name="connsiteX50" fmla="*/ 2271427 w 3095910"/>
                  <a:gd name="connsiteY50" fmla="*/ 447569 h 1448068"/>
                  <a:gd name="connsiteX51" fmla="*/ 2271427 w 3095910"/>
                  <a:gd name="connsiteY51" fmla="*/ 322162 h 1448068"/>
                  <a:gd name="connsiteX52" fmla="*/ 1936528 w 3095910"/>
                  <a:gd name="connsiteY52" fmla="*/ 0 h 1448068"/>
                  <a:gd name="connsiteX53" fmla="*/ 1658207 w 3095910"/>
                  <a:gd name="connsiteY53" fmla="*/ 99755 h 1448068"/>
                  <a:gd name="connsiteX54" fmla="*/ 1567910 w 3095910"/>
                  <a:gd name="connsiteY54" fmla="*/ 416978 h 1448068"/>
                  <a:gd name="connsiteX55" fmla="*/ 1567910 w 3095910"/>
                  <a:gd name="connsiteY55" fmla="*/ 482151 h 1448068"/>
                  <a:gd name="connsiteX56" fmla="*/ 1578674 w 3095910"/>
                  <a:gd name="connsiteY56" fmla="*/ 494122 h 1448068"/>
                  <a:gd name="connsiteX57" fmla="*/ 1804321 w 3095910"/>
                  <a:gd name="connsiteY57" fmla="*/ 521768 h 1448068"/>
                  <a:gd name="connsiteX58" fmla="*/ 1813846 w 3095910"/>
                  <a:gd name="connsiteY58" fmla="*/ 518823 h 1448068"/>
                  <a:gd name="connsiteX59" fmla="*/ 1818037 w 3095910"/>
                  <a:gd name="connsiteY59" fmla="*/ 509703 h 1448068"/>
                  <a:gd name="connsiteX60" fmla="*/ 1818037 w 3095910"/>
                  <a:gd name="connsiteY60" fmla="*/ 436644 h 1448068"/>
                  <a:gd name="connsiteX61" fmla="*/ 1846517 w 3095910"/>
                  <a:gd name="connsiteY61" fmla="*/ 250909 h 1448068"/>
                  <a:gd name="connsiteX62" fmla="*/ 1930622 w 3095910"/>
                  <a:gd name="connsiteY62" fmla="*/ 197041 h 1448068"/>
                  <a:gd name="connsiteX63" fmla="*/ 1999202 w 3095910"/>
                  <a:gd name="connsiteY63" fmla="*/ 226872 h 1448068"/>
                  <a:gd name="connsiteX64" fmla="*/ 2023396 w 3095910"/>
                  <a:gd name="connsiteY64" fmla="*/ 323112 h 1448068"/>
                  <a:gd name="connsiteX65" fmla="*/ 2023396 w 3095910"/>
                  <a:gd name="connsiteY65" fmla="*/ 480061 h 1448068"/>
                  <a:gd name="connsiteX66" fmla="*/ 1996440 w 3095910"/>
                  <a:gd name="connsiteY66" fmla="*/ 568606 h 1448068"/>
                  <a:gd name="connsiteX67" fmla="*/ 1913192 w 3095910"/>
                  <a:gd name="connsiteY67" fmla="*/ 600243 h 1448068"/>
                  <a:gd name="connsiteX68" fmla="*/ 1837944 w 3095910"/>
                  <a:gd name="connsiteY68" fmla="*/ 604233 h 1448068"/>
                  <a:gd name="connsiteX69" fmla="*/ 1826419 w 3095910"/>
                  <a:gd name="connsiteY69" fmla="*/ 616393 h 1448068"/>
                  <a:gd name="connsiteX70" fmla="*/ 1826419 w 3095910"/>
                  <a:gd name="connsiteY70" fmla="*/ 778282 h 1448068"/>
                  <a:gd name="connsiteX71" fmla="*/ 1837944 w 3095910"/>
                  <a:gd name="connsiteY71" fmla="*/ 790348 h 1448068"/>
                  <a:gd name="connsiteX72" fmla="*/ 1915192 w 3095910"/>
                  <a:gd name="connsiteY72" fmla="*/ 794338 h 1448068"/>
                  <a:gd name="connsiteX73" fmla="*/ 2004822 w 3095910"/>
                  <a:gd name="connsiteY73" fmla="*/ 829490 h 1448068"/>
                  <a:gd name="connsiteX74" fmla="*/ 2034254 w 3095910"/>
                  <a:gd name="connsiteY74" fmla="*/ 927345 h 1448068"/>
                  <a:gd name="connsiteX75" fmla="*/ 2034254 w 3095910"/>
                  <a:gd name="connsiteY75" fmla="*/ 1112035 h 1448068"/>
                  <a:gd name="connsiteX76" fmla="*/ 2010251 w 3095910"/>
                  <a:gd name="connsiteY76" fmla="*/ 1216541 h 1448068"/>
                  <a:gd name="connsiteX77" fmla="*/ 1939481 w 3095910"/>
                  <a:gd name="connsiteY77" fmla="*/ 1247988 h 1448068"/>
                  <a:gd name="connsiteX78" fmla="*/ 1844516 w 3095910"/>
                  <a:gd name="connsiteY78" fmla="*/ 1190130 h 1448068"/>
                  <a:gd name="connsiteX79" fmla="*/ 1814132 w 3095910"/>
                  <a:gd name="connsiteY79" fmla="*/ 983683 h 1448068"/>
                  <a:gd name="connsiteX80" fmla="*/ 1814132 w 3095910"/>
                  <a:gd name="connsiteY80" fmla="*/ 899794 h 1448068"/>
                  <a:gd name="connsiteX81" fmla="*/ 1809940 w 3095910"/>
                  <a:gd name="connsiteY81" fmla="*/ 890673 h 1448068"/>
                  <a:gd name="connsiteX82" fmla="*/ 1800320 w 3095910"/>
                  <a:gd name="connsiteY82" fmla="*/ 887728 h 1448068"/>
                  <a:gd name="connsiteX83" fmla="*/ 1565720 w 3095910"/>
                  <a:gd name="connsiteY83" fmla="*/ 917370 h 1448068"/>
                  <a:gd name="connsiteX84" fmla="*/ 1555052 w 3095910"/>
                  <a:gd name="connsiteY84" fmla="*/ 929435 h 1448068"/>
                  <a:gd name="connsiteX85" fmla="*/ 1555052 w 3095910"/>
                  <a:gd name="connsiteY85" fmla="*/ 1006484 h 1448068"/>
                  <a:gd name="connsiteX86" fmla="*/ 1596104 w 3095910"/>
                  <a:gd name="connsiteY86" fmla="*/ 1259483 h 1448068"/>
                  <a:gd name="connsiteX87" fmla="*/ 1723358 w 3095910"/>
                  <a:gd name="connsiteY87" fmla="*/ 1403226 h 1448068"/>
                  <a:gd name="connsiteX88" fmla="*/ 1939385 w 3095910"/>
                  <a:gd name="connsiteY88" fmla="*/ 1448068 h 1448068"/>
                  <a:gd name="connsiteX89" fmla="*/ 2738914 w 3095910"/>
                  <a:gd name="connsiteY89" fmla="*/ 1424792 h 1448068"/>
                  <a:gd name="connsiteX90" fmla="*/ 3095911 w 3095910"/>
                  <a:gd name="connsiteY90" fmla="*/ 979788 h 1448068"/>
                  <a:gd name="connsiteX91" fmla="*/ 3095911 w 3095910"/>
                  <a:gd name="connsiteY91" fmla="*/ 469420 h 1448068"/>
                  <a:gd name="connsiteX92" fmla="*/ 2738914 w 3095910"/>
                  <a:gd name="connsiteY92" fmla="*/ 24416 h 1448068"/>
                  <a:gd name="connsiteX93" fmla="*/ 2380869 w 3095910"/>
                  <a:gd name="connsiteY93" fmla="*/ 469420 h 1448068"/>
                  <a:gd name="connsiteX94" fmla="*/ 2380869 w 3095910"/>
                  <a:gd name="connsiteY94" fmla="*/ 979788 h 1448068"/>
                  <a:gd name="connsiteX95" fmla="*/ 2738914 w 3095910"/>
                  <a:gd name="connsiteY95" fmla="*/ 1424792 h 1448068"/>
                  <a:gd name="connsiteX96" fmla="*/ 2738914 w 3095910"/>
                  <a:gd name="connsiteY96" fmla="*/ 1242097 h 1448068"/>
                  <a:gd name="connsiteX97" fmla="*/ 2644997 w 3095910"/>
                  <a:gd name="connsiteY97" fmla="*/ 1189464 h 1448068"/>
                  <a:gd name="connsiteX98" fmla="*/ 2612422 w 3095910"/>
                  <a:gd name="connsiteY98" fmla="*/ 1017315 h 1448068"/>
                  <a:gd name="connsiteX99" fmla="*/ 2612422 w 3095910"/>
                  <a:gd name="connsiteY99" fmla="*/ 431798 h 1448068"/>
                  <a:gd name="connsiteX100" fmla="*/ 2644902 w 3095910"/>
                  <a:gd name="connsiteY100" fmla="*/ 258224 h 1448068"/>
                  <a:gd name="connsiteX101" fmla="*/ 2738819 w 3095910"/>
                  <a:gd name="connsiteY101" fmla="*/ 205971 h 1448068"/>
                  <a:gd name="connsiteX102" fmla="*/ 2831687 w 3095910"/>
                  <a:gd name="connsiteY102" fmla="*/ 258604 h 1448068"/>
                  <a:gd name="connsiteX103" fmla="*/ 2864168 w 3095910"/>
                  <a:gd name="connsiteY103" fmla="*/ 431703 h 1448068"/>
                  <a:gd name="connsiteX104" fmla="*/ 2864168 w 3095910"/>
                  <a:gd name="connsiteY104" fmla="*/ 1017220 h 1448068"/>
                  <a:gd name="connsiteX105" fmla="*/ 2831687 w 3095910"/>
                  <a:gd name="connsiteY105" fmla="*/ 1189369 h 1448068"/>
                  <a:gd name="connsiteX106" fmla="*/ 2738819 w 3095910"/>
                  <a:gd name="connsiteY106" fmla="*/ 1242002 h 1448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3095910" h="1448068">
                    <a:moveTo>
                      <a:pt x="0" y="1267559"/>
                    </a:moveTo>
                    <a:lnTo>
                      <a:pt x="0" y="1403036"/>
                    </a:lnTo>
                    <a:lnTo>
                      <a:pt x="642842" y="1403036"/>
                    </a:lnTo>
                    <a:lnTo>
                      <a:pt x="642842" y="1239722"/>
                    </a:lnTo>
                    <a:lnTo>
                      <a:pt x="398621" y="1239722"/>
                    </a:lnTo>
                    <a:cubicBezTo>
                      <a:pt x="356330" y="1239722"/>
                      <a:pt x="316611" y="1241052"/>
                      <a:pt x="280702" y="1243617"/>
                    </a:cubicBezTo>
                    <a:cubicBezTo>
                      <a:pt x="275558" y="1243997"/>
                      <a:pt x="270891" y="1241147"/>
                      <a:pt x="268795" y="1236587"/>
                    </a:cubicBezTo>
                    <a:lnTo>
                      <a:pt x="263843" y="1225661"/>
                    </a:lnTo>
                    <a:cubicBezTo>
                      <a:pt x="261937" y="1221481"/>
                      <a:pt x="262509" y="1216446"/>
                      <a:pt x="265557" y="1212931"/>
                    </a:cubicBezTo>
                    <a:cubicBezTo>
                      <a:pt x="393573" y="1058547"/>
                      <a:pt x="489204" y="907964"/>
                      <a:pt x="549783" y="765266"/>
                    </a:cubicBezTo>
                    <a:cubicBezTo>
                      <a:pt x="610267" y="622949"/>
                      <a:pt x="640937" y="475216"/>
                      <a:pt x="640937" y="326248"/>
                    </a:cubicBezTo>
                    <a:cubicBezTo>
                      <a:pt x="640937" y="222882"/>
                      <a:pt x="615220" y="145928"/>
                      <a:pt x="564452" y="97570"/>
                    </a:cubicBezTo>
                    <a:cubicBezTo>
                      <a:pt x="513588" y="49023"/>
                      <a:pt x="435864" y="24416"/>
                      <a:pt x="333375" y="24416"/>
                    </a:cubicBezTo>
                    <a:cubicBezTo>
                      <a:pt x="258699" y="24416"/>
                      <a:pt x="196787" y="38287"/>
                      <a:pt x="149447" y="65744"/>
                    </a:cubicBezTo>
                    <a:cubicBezTo>
                      <a:pt x="102679" y="92820"/>
                      <a:pt x="66961" y="138233"/>
                      <a:pt x="43339" y="200746"/>
                    </a:cubicBezTo>
                    <a:cubicBezTo>
                      <a:pt x="19145" y="264589"/>
                      <a:pt x="7048" y="351329"/>
                      <a:pt x="7048" y="458590"/>
                    </a:cubicBezTo>
                    <a:lnTo>
                      <a:pt x="7048" y="517968"/>
                    </a:lnTo>
                    <a:cubicBezTo>
                      <a:pt x="73533" y="525948"/>
                      <a:pt x="139922" y="533834"/>
                      <a:pt x="206407" y="541719"/>
                    </a:cubicBezTo>
                    <a:lnTo>
                      <a:pt x="206407" y="478351"/>
                    </a:lnTo>
                    <a:cubicBezTo>
                      <a:pt x="205740" y="400352"/>
                      <a:pt x="209455" y="339643"/>
                      <a:pt x="217551" y="297841"/>
                    </a:cubicBezTo>
                    <a:cubicBezTo>
                      <a:pt x="226028" y="253759"/>
                      <a:pt x="238982" y="223832"/>
                      <a:pt x="257175" y="206446"/>
                    </a:cubicBezTo>
                    <a:cubicBezTo>
                      <a:pt x="275654" y="188775"/>
                      <a:pt x="300609" y="179845"/>
                      <a:pt x="331470" y="179845"/>
                    </a:cubicBezTo>
                    <a:cubicBezTo>
                      <a:pt x="367284" y="179845"/>
                      <a:pt x="394240" y="192765"/>
                      <a:pt x="411766" y="218227"/>
                    </a:cubicBezTo>
                    <a:cubicBezTo>
                      <a:pt x="428530" y="242548"/>
                      <a:pt x="436721" y="278555"/>
                      <a:pt x="436721" y="328243"/>
                    </a:cubicBezTo>
                    <a:cubicBezTo>
                      <a:pt x="436721" y="473601"/>
                      <a:pt x="400336" y="624469"/>
                      <a:pt x="328612" y="776762"/>
                    </a:cubicBezTo>
                    <a:cubicBezTo>
                      <a:pt x="257651" y="927440"/>
                      <a:pt x="147161" y="1092654"/>
                      <a:pt x="190" y="1267749"/>
                    </a:cubicBezTo>
                    <a:moveTo>
                      <a:pt x="1111377" y="1424792"/>
                    </a:moveTo>
                    <a:cubicBezTo>
                      <a:pt x="1351693" y="1424792"/>
                      <a:pt x="1468374" y="1279244"/>
                      <a:pt x="1468374" y="979788"/>
                    </a:cubicBezTo>
                    <a:lnTo>
                      <a:pt x="1468374" y="469420"/>
                    </a:lnTo>
                    <a:cubicBezTo>
                      <a:pt x="1468374" y="169964"/>
                      <a:pt x="1351598" y="24416"/>
                      <a:pt x="1111377" y="24416"/>
                    </a:cubicBezTo>
                    <a:cubicBezTo>
                      <a:pt x="871156" y="24416"/>
                      <a:pt x="753332" y="169964"/>
                      <a:pt x="753332" y="469420"/>
                    </a:cubicBezTo>
                    <a:lnTo>
                      <a:pt x="753332" y="979788"/>
                    </a:lnTo>
                    <a:cubicBezTo>
                      <a:pt x="753332" y="1279244"/>
                      <a:pt x="870394" y="1424792"/>
                      <a:pt x="1111377" y="1424792"/>
                    </a:cubicBezTo>
                    <a:moveTo>
                      <a:pt x="1111377" y="1242097"/>
                    </a:moveTo>
                    <a:cubicBezTo>
                      <a:pt x="1068800" y="1242097"/>
                      <a:pt x="1038130" y="1224901"/>
                      <a:pt x="1017460" y="1189464"/>
                    </a:cubicBezTo>
                    <a:cubicBezTo>
                      <a:pt x="995934" y="1152317"/>
                      <a:pt x="984885" y="1094459"/>
                      <a:pt x="984885" y="1017315"/>
                    </a:cubicBezTo>
                    <a:lnTo>
                      <a:pt x="984885" y="431798"/>
                    </a:lnTo>
                    <a:cubicBezTo>
                      <a:pt x="984885" y="353419"/>
                      <a:pt x="995839" y="294991"/>
                      <a:pt x="1017460" y="258224"/>
                    </a:cubicBezTo>
                    <a:cubicBezTo>
                      <a:pt x="1038035" y="223072"/>
                      <a:pt x="1068800" y="205971"/>
                      <a:pt x="1111377" y="205971"/>
                    </a:cubicBezTo>
                    <a:cubicBezTo>
                      <a:pt x="1153954" y="205971"/>
                      <a:pt x="1183672" y="223167"/>
                      <a:pt x="1204246" y="258604"/>
                    </a:cubicBezTo>
                    <a:cubicBezTo>
                      <a:pt x="1225772" y="295656"/>
                      <a:pt x="1236726" y="353989"/>
                      <a:pt x="1236726" y="431703"/>
                    </a:cubicBezTo>
                    <a:lnTo>
                      <a:pt x="1236726" y="1017220"/>
                    </a:lnTo>
                    <a:cubicBezTo>
                      <a:pt x="1236726" y="1094364"/>
                      <a:pt x="1225772" y="1152222"/>
                      <a:pt x="1204246" y="1189369"/>
                    </a:cubicBezTo>
                    <a:cubicBezTo>
                      <a:pt x="1183672" y="1224806"/>
                      <a:pt x="1153287" y="1242002"/>
                      <a:pt x="1111377" y="1242002"/>
                    </a:cubicBezTo>
                    <a:moveTo>
                      <a:pt x="1939481" y="1448068"/>
                    </a:moveTo>
                    <a:cubicBezTo>
                      <a:pt x="2174177" y="1448068"/>
                      <a:pt x="2293144" y="1333682"/>
                      <a:pt x="2293144" y="1108140"/>
                    </a:cubicBezTo>
                    <a:lnTo>
                      <a:pt x="2293144" y="964017"/>
                    </a:lnTo>
                    <a:cubicBezTo>
                      <a:pt x="2293144" y="888773"/>
                      <a:pt x="2276951" y="827590"/>
                      <a:pt x="2244852" y="782272"/>
                    </a:cubicBezTo>
                    <a:cubicBezTo>
                      <a:pt x="2214086" y="738760"/>
                      <a:pt x="2167414" y="708643"/>
                      <a:pt x="2106073" y="692778"/>
                    </a:cubicBezTo>
                    <a:lnTo>
                      <a:pt x="2106073" y="692778"/>
                    </a:lnTo>
                    <a:cubicBezTo>
                      <a:pt x="2215801" y="659811"/>
                      <a:pt x="2271427" y="577346"/>
                      <a:pt x="2271427" y="447569"/>
                    </a:cubicBezTo>
                    <a:lnTo>
                      <a:pt x="2271427" y="322162"/>
                    </a:lnTo>
                    <a:cubicBezTo>
                      <a:pt x="2271427" y="108401"/>
                      <a:pt x="2158746" y="0"/>
                      <a:pt x="1936528" y="0"/>
                    </a:cubicBezTo>
                    <a:cubicBezTo>
                      <a:pt x="1812036" y="0"/>
                      <a:pt x="1718405" y="33537"/>
                      <a:pt x="1658207" y="99755"/>
                    </a:cubicBezTo>
                    <a:cubicBezTo>
                      <a:pt x="1598295" y="165594"/>
                      <a:pt x="1567910" y="272285"/>
                      <a:pt x="1567910" y="416978"/>
                    </a:cubicBezTo>
                    <a:lnTo>
                      <a:pt x="1567910" y="482151"/>
                    </a:lnTo>
                    <a:cubicBezTo>
                      <a:pt x="1567910" y="488327"/>
                      <a:pt x="1572482" y="493457"/>
                      <a:pt x="1578674" y="494122"/>
                    </a:cubicBezTo>
                    <a:lnTo>
                      <a:pt x="1804321" y="521768"/>
                    </a:lnTo>
                    <a:cubicBezTo>
                      <a:pt x="1807750" y="522148"/>
                      <a:pt x="1811179" y="521103"/>
                      <a:pt x="1813846" y="518823"/>
                    </a:cubicBezTo>
                    <a:cubicBezTo>
                      <a:pt x="1816418" y="516543"/>
                      <a:pt x="1818037" y="513218"/>
                      <a:pt x="1818037" y="509703"/>
                    </a:cubicBezTo>
                    <a:lnTo>
                      <a:pt x="1818037" y="436644"/>
                    </a:lnTo>
                    <a:cubicBezTo>
                      <a:pt x="1818037" y="351994"/>
                      <a:pt x="1827562" y="289481"/>
                      <a:pt x="1846517" y="250909"/>
                    </a:cubicBezTo>
                    <a:cubicBezTo>
                      <a:pt x="1864233" y="214712"/>
                      <a:pt x="1891760" y="197041"/>
                      <a:pt x="1930622" y="197041"/>
                    </a:cubicBezTo>
                    <a:cubicBezTo>
                      <a:pt x="1961198" y="197041"/>
                      <a:pt x="1983677" y="206826"/>
                      <a:pt x="1999202" y="226872"/>
                    </a:cubicBezTo>
                    <a:cubicBezTo>
                      <a:pt x="2015204" y="247583"/>
                      <a:pt x="2023396" y="280075"/>
                      <a:pt x="2023396" y="323112"/>
                    </a:cubicBezTo>
                    <a:lnTo>
                      <a:pt x="2023396" y="480061"/>
                    </a:lnTo>
                    <a:cubicBezTo>
                      <a:pt x="2023396" y="519488"/>
                      <a:pt x="2014347" y="549225"/>
                      <a:pt x="1996440" y="568606"/>
                    </a:cubicBezTo>
                    <a:cubicBezTo>
                      <a:pt x="1978724" y="587797"/>
                      <a:pt x="1950720" y="598437"/>
                      <a:pt x="1913192" y="600243"/>
                    </a:cubicBezTo>
                    <a:lnTo>
                      <a:pt x="1837944" y="604233"/>
                    </a:lnTo>
                    <a:cubicBezTo>
                      <a:pt x="1831467" y="604518"/>
                      <a:pt x="1826419" y="609838"/>
                      <a:pt x="1826419" y="616393"/>
                    </a:cubicBezTo>
                    <a:lnTo>
                      <a:pt x="1826419" y="778282"/>
                    </a:lnTo>
                    <a:cubicBezTo>
                      <a:pt x="1826419" y="784742"/>
                      <a:pt x="1831467" y="790063"/>
                      <a:pt x="1837944" y="790348"/>
                    </a:cubicBezTo>
                    <a:lnTo>
                      <a:pt x="1915192" y="794338"/>
                    </a:lnTo>
                    <a:cubicBezTo>
                      <a:pt x="1955197" y="796713"/>
                      <a:pt x="1985391" y="808589"/>
                      <a:pt x="2004822" y="829490"/>
                    </a:cubicBezTo>
                    <a:cubicBezTo>
                      <a:pt x="2024348" y="850486"/>
                      <a:pt x="2034254" y="883358"/>
                      <a:pt x="2034254" y="927345"/>
                    </a:cubicBezTo>
                    <a:lnTo>
                      <a:pt x="2034254" y="1112035"/>
                    </a:lnTo>
                    <a:cubicBezTo>
                      <a:pt x="2034254" y="1159253"/>
                      <a:pt x="2026158" y="1194405"/>
                      <a:pt x="2010251" y="1216541"/>
                    </a:cubicBezTo>
                    <a:cubicBezTo>
                      <a:pt x="1995011" y="1237727"/>
                      <a:pt x="1971865" y="1247988"/>
                      <a:pt x="1939481" y="1247988"/>
                    </a:cubicBezTo>
                    <a:cubicBezTo>
                      <a:pt x="1894618" y="1247988"/>
                      <a:pt x="1863566" y="1229082"/>
                      <a:pt x="1844516" y="1190130"/>
                    </a:cubicBezTo>
                    <a:cubicBezTo>
                      <a:pt x="1824323" y="1148897"/>
                      <a:pt x="1814132" y="1079449"/>
                      <a:pt x="1814132" y="983683"/>
                    </a:cubicBezTo>
                    <a:lnTo>
                      <a:pt x="1814132" y="899794"/>
                    </a:lnTo>
                    <a:cubicBezTo>
                      <a:pt x="1814132" y="896279"/>
                      <a:pt x="1812607" y="892953"/>
                      <a:pt x="1809940" y="890673"/>
                    </a:cubicBezTo>
                    <a:cubicBezTo>
                      <a:pt x="1807369" y="888393"/>
                      <a:pt x="1803845" y="887348"/>
                      <a:pt x="1800320" y="887728"/>
                    </a:cubicBezTo>
                    <a:lnTo>
                      <a:pt x="1565720" y="917370"/>
                    </a:lnTo>
                    <a:cubicBezTo>
                      <a:pt x="1559624" y="918130"/>
                      <a:pt x="1555052" y="923355"/>
                      <a:pt x="1555052" y="929435"/>
                    </a:cubicBezTo>
                    <a:lnTo>
                      <a:pt x="1555052" y="1006484"/>
                    </a:lnTo>
                    <a:cubicBezTo>
                      <a:pt x="1555052" y="1110325"/>
                      <a:pt x="1568863" y="1195450"/>
                      <a:pt x="1596104" y="1259483"/>
                    </a:cubicBezTo>
                    <a:cubicBezTo>
                      <a:pt x="1623822" y="1324657"/>
                      <a:pt x="1666685" y="1373014"/>
                      <a:pt x="1723358" y="1403226"/>
                    </a:cubicBezTo>
                    <a:cubicBezTo>
                      <a:pt x="1779365" y="1432963"/>
                      <a:pt x="1852041" y="1448068"/>
                      <a:pt x="1939385" y="1448068"/>
                    </a:cubicBezTo>
                    <a:moveTo>
                      <a:pt x="2738914" y="1424792"/>
                    </a:moveTo>
                    <a:cubicBezTo>
                      <a:pt x="2979134" y="1424792"/>
                      <a:pt x="3095911" y="1279244"/>
                      <a:pt x="3095911" y="979788"/>
                    </a:cubicBezTo>
                    <a:lnTo>
                      <a:pt x="3095911" y="469420"/>
                    </a:lnTo>
                    <a:cubicBezTo>
                      <a:pt x="3095911" y="169964"/>
                      <a:pt x="2979134" y="24416"/>
                      <a:pt x="2738914" y="24416"/>
                    </a:cubicBezTo>
                    <a:cubicBezTo>
                      <a:pt x="2498693" y="24416"/>
                      <a:pt x="2380869" y="169964"/>
                      <a:pt x="2380869" y="469420"/>
                    </a:cubicBezTo>
                    <a:lnTo>
                      <a:pt x="2380869" y="979788"/>
                    </a:lnTo>
                    <a:cubicBezTo>
                      <a:pt x="2380869" y="1279244"/>
                      <a:pt x="2497931" y="1424792"/>
                      <a:pt x="2738914" y="1424792"/>
                    </a:cubicBezTo>
                    <a:moveTo>
                      <a:pt x="2738914" y="1242097"/>
                    </a:moveTo>
                    <a:cubicBezTo>
                      <a:pt x="2696337" y="1242097"/>
                      <a:pt x="2665667" y="1224901"/>
                      <a:pt x="2644997" y="1189464"/>
                    </a:cubicBezTo>
                    <a:cubicBezTo>
                      <a:pt x="2623376" y="1152317"/>
                      <a:pt x="2612422" y="1094459"/>
                      <a:pt x="2612422" y="1017315"/>
                    </a:cubicBezTo>
                    <a:lnTo>
                      <a:pt x="2612422" y="431798"/>
                    </a:lnTo>
                    <a:cubicBezTo>
                      <a:pt x="2612422" y="353419"/>
                      <a:pt x="2623376" y="294991"/>
                      <a:pt x="2644902" y="258224"/>
                    </a:cubicBezTo>
                    <a:cubicBezTo>
                      <a:pt x="2665476" y="223072"/>
                      <a:pt x="2696242" y="205971"/>
                      <a:pt x="2738819" y="205971"/>
                    </a:cubicBezTo>
                    <a:cubicBezTo>
                      <a:pt x="2781395" y="205971"/>
                      <a:pt x="2811113" y="223167"/>
                      <a:pt x="2831687" y="258604"/>
                    </a:cubicBezTo>
                    <a:cubicBezTo>
                      <a:pt x="2853214" y="295656"/>
                      <a:pt x="2864168" y="353989"/>
                      <a:pt x="2864168" y="431703"/>
                    </a:cubicBezTo>
                    <a:lnTo>
                      <a:pt x="2864168" y="1017220"/>
                    </a:lnTo>
                    <a:cubicBezTo>
                      <a:pt x="2864168" y="1094364"/>
                      <a:pt x="2853214" y="1152222"/>
                      <a:pt x="2831687" y="1189369"/>
                    </a:cubicBezTo>
                    <a:cubicBezTo>
                      <a:pt x="2811018" y="1224806"/>
                      <a:pt x="2780729" y="1242002"/>
                      <a:pt x="2738819" y="1242002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17" name="Freeform 13">
                <a:extLst>
                  <a:ext uri="{FF2B5EF4-FFF2-40B4-BE49-F238E27FC236}">
                    <a16:creationId xmlns:a16="http://schemas.microsoft.com/office/drawing/2014/main" id="{2C65AC38-3106-76FE-60D7-95F301C27A3B}"/>
                  </a:ext>
                </a:extLst>
              </p:cNvPr>
              <p:cNvSpPr/>
              <p:nvPr/>
            </p:nvSpPr>
            <p:spPr>
              <a:xfrm>
                <a:off x="21064156" y="7008013"/>
                <a:ext cx="3120389" cy="1472389"/>
              </a:xfrm>
              <a:custGeom>
                <a:avLst/>
                <a:gdLst>
                  <a:gd name="connsiteX0" fmla="*/ 1123569 w 3120389"/>
                  <a:gd name="connsiteY0" fmla="*/ 230102 h 1472389"/>
                  <a:gd name="connsiteX1" fmla="*/ 1040130 w 3120389"/>
                  <a:gd name="connsiteY1" fmla="*/ 276275 h 1472389"/>
                  <a:gd name="connsiteX2" fmla="*/ 1009269 w 3120389"/>
                  <a:gd name="connsiteY2" fmla="*/ 443674 h 1472389"/>
                  <a:gd name="connsiteX3" fmla="*/ 1009269 w 3120389"/>
                  <a:gd name="connsiteY3" fmla="*/ 1029191 h 1472389"/>
                  <a:gd name="connsiteX4" fmla="*/ 1040130 w 3120389"/>
                  <a:gd name="connsiteY4" fmla="*/ 1195260 h 1472389"/>
                  <a:gd name="connsiteX5" fmla="*/ 1123569 w 3120389"/>
                  <a:gd name="connsiteY5" fmla="*/ 1241812 h 1472389"/>
                  <a:gd name="connsiteX6" fmla="*/ 1205960 w 3120389"/>
                  <a:gd name="connsiteY6" fmla="*/ 1195165 h 1472389"/>
                  <a:gd name="connsiteX7" fmla="*/ 1236821 w 3120389"/>
                  <a:gd name="connsiteY7" fmla="*/ 1029096 h 1472389"/>
                  <a:gd name="connsiteX8" fmla="*/ 1236821 w 3120389"/>
                  <a:gd name="connsiteY8" fmla="*/ 443579 h 1472389"/>
                  <a:gd name="connsiteX9" fmla="*/ 1205960 w 3120389"/>
                  <a:gd name="connsiteY9" fmla="*/ 276560 h 1472389"/>
                  <a:gd name="connsiteX10" fmla="*/ 1123569 w 3120389"/>
                  <a:gd name="connsiteY10" fmla="*/ 230008 h 1472389"/>
                  <a:gd name="connsiteX11" fmla="*/ 1123569 w 3120389"/>
                  <a:gd name="connsiteY11" fmla="*/ 1266134 h 1472389"/>
                  <a:gd name="connsiteX12" fmla="*/ 1019175 w 3120389"/>
                  <a:gd name="connsiteY12" fmla="*/ 1207516 h 1472389"/>
                  <a:gd name="connsiteX13" fmla="*/ 984980 w 3120389"/>
                  <a:gd name="connsiteY13" fmla="*/ 1029286 h 1472389"/>
                  <a:gd name="connsiteX14" fmla="*/ 984980 w 3120389"/>
                  <a:gd name="connsiteY14" fmla="*/ 443769 h 1472389"/>
                  <a:gd name="connsiteX15" fmla="*/ 1019175 w 3120389"/>
                  <a:gd name="connsiteY15" fmla="*/ 264114 h 1472389"/>
                  <a:gd name="connsiteX16" fmla="*/ 1123569 w 3120389"/>
                  <a:gd name="connsiteY16" fmla="*/ 205971 h 1472389"/>
                  <a:gd name="connsiteX17" fmla="*/ 1227011 w 3120389"/>
                  <a:gd name="connsiteY17" fmla="*/ 264589 h 1472389"/>
                  <a:gd name="connsiteX18" fmla="*/ 1261110 w 3120389"/>
                  <a:gd name="connsiteY18" fmla="*/ 443864 h 1472389"/>
                  <a:gd name="connsiteX19" fmla="*/ 1261110 w 3120389"/>
                  <a:gd name="connsiteY19" fmla="*/ 1029381 h 1472389"/>
                  <a:gd name="connsiteX20" fmla="*/ 1227011 w 3120389"/>
                  <a:gd name="connsiteY20" fmla="*/ 1207610 h 1472389"/>
                  <a:gd name="connsiteX21" fmla="*/ 1123569 w 3120389"/>
                  <a:gd name="connsiteY21" fmla="*/ 1266324 h 1472389"/>
                  <a:gd name="connsiteX22" fmla="*/ 2751201 w 3120389"/>
                  <a:gd name="connsiteY22" fmla="*/ 230102 h 1472389"/>
                  <a:gd name="connsiteX23" fmla="*/ 2667667 w 3120389"/>
                  <a:gd name="connsiteY23" fmla="*/ 276275 h 1472389"/>
                  <a:gd name="connsiteX24" fmla="*/ 2636901 w 3120389"/>
                  <a:gd name="connsiteY24" fmla="*/ 443674 h 1472389"/>
                  <a:gd name="connsiteX25" fmla="*/ 2636901 w 3120389"/>
                  <a:gd name="connsiteY25" fmla="*/ 1029191 h 1472389"/>
                  <a:gd name="connsiteX26" fmla="*/ 2667762 w 3120389"/>
                  <a:gd name="connsiteY26" fmla="*/ 1195260 h 1472389"/>
                  <a:gd name="connsiteX27" fmla="*/ 2751201 w 3120389"/>
                  <a:gd name="connsiteY27" fmla="*/ 1241907 h 1472389"/>
                  <a:gd name="connsiteX28" fmla="*/ 2833592 w 3120389"/>
                  <a:gd name="connsiteY28" fmla="*/ 1195260 h 1472389"/>
                  <a:gd name="connsiteX29" fmla="*/ 2864453 w 3120389"/>
                  <a:gd name="connsiteY29" fmla="*/ 1029191 h 1472389"/>
                  <a:gd name="connsiteX30" fmla="*/ 2864453 w 3120389"/>
                  <a:gd name="connsiteY30" fmla="*/ 443674 h 1472389"/>
                  <a:gd name="connsiteX31" fmla="*/ 2833592 w 3120389"/>
                  <a:gd name="connsiteY31" fmla="*/ 276655 h 1472389"/>
                  <a:gd name="connsiteX32" fmla="*/ 2751201 w 3120389"/>
                  <a:gd name="connsiteY32" fmla="*/ 230102 h 1472389"/>
                  <a:gd name="connsiteX33" fmla="*/ 2751201 w 3120389"/>
                  <a:gd name="connsiteY33" fmla="*/ 1266134 h 1472389"/>
                  <a:gd name="connsiteX34" fmla="*/ 2646807 w 3120389"/>
                  <a:gd name="connsiteY34" fmla="*/ 1207516 h 1472389"/>
                  <a:gd name="connsiteX35" fmla="*/ 2612612 w 3120389"/>
                  <a:gd name="connsiteY35" fmla="*/ 1029286 h 1472389"/>
                  <a:gd name="connsiteX36" fmla="*/ 2612612 w 3120389"/>
                  <a:gd name="connsiteY36" fmla="*/ 443769 h 1472389"/>
                  <a:gd name="connsiteX37" fmla="*/ 2646712 w 3120389"/>
                  <a:gd name="connsiteY37" fmla="*/ 264114 h 1472389"/>
                  <a:gd name="connsiteX38" fmla="*/ 2751201 w 3120389"/>
                  <a:gd name="connsiteY38" fmla="*/ 205971 h 1472389"/>
                  <a:gd name="connsiteX39" fmla="*/ 2854643 w 3120389"/>
                  <a:gd name="connsiteY39" fmla="*/ 264589 h 1472389"/>
                  <a:gd name="connsiteX40" fmla="*/ 2888742 w 3120389"/>
                  <a:gd name="connsiteY40" fmla="*/ 443864 h 1472389"/>
                  <a:gd name="connsiteX41" fmla="*/ 2888742 w 3120389"/>
                  <a:gd name="connsiteY41" fmla="*/ 1029381 h 1472389"/>
                  <a:gd name="connsiteX42" fmla="*/ 2854643 w 3120389"/>
                  <a:gd name="connsiteY42" fmla="*/ 1207610 h 1472389"/>
                  <a:gd name="connsiteX43" fmla="*/ 2751201 w 3120389"/>
                  <a:gd name="connsiteY43" fmla="*/ 1266324 h 1472389"/>
                  <a:gd name="connsiteX44" fmla="*/ 24384 w 3120389"/>
                  <a:gd name="connsiteY44" fmla="*/ 1402846 h 1472389"/>
                  <a:gd name="connsiteX45" fmla="*/ 642938 w 3120389"/>
                  <a:gd name="connsiteY45" fmla="*/ 1402846 h 1472389"/>
                  <a:gd name="connsiteX46" fmla="*/ 642938 w 3120389"/>
                  <a:gd name="connsiteY46" fmla="*/ 1263854 h 1472389"/>
                  <a:gd name="connsiteX47" fmla="*/ 410909 w 3120389"/>
                  <a:gd name="connsiteY47" fmla="*/ 1263854 h 1472389"/>
                  <a:gd name="connsiteX48" fmla="*/ 293846 w 3120389"/>
                  <a:gd name="connsiteY48" fmla="*/ 1267749 h 1472389"/>
                  <a:gd name="connsiteX49" fmla="*/ 269939 w 3120389"/>
                  <a:gd name="connsiteY49" fmla="*/ 1253593 h 1472389"/>
                  <a:gd name="connsiteX50" fmla="*/ 264986 w 3120389"/>
                  <a:gd name="connsiteY50" fmla="*/ 1242667 h 1472389"/>
                  <a:gd name="connsiteX51" fmla="*/ 268319 w 3120389"/>
                  <a:gd name="connsiteY51" fmla="*/ 1217206 h 1472389"/>
                  <a:gd name="connsiteX52" fmla="*/ 550736 w 3120389"/>
                  <a:gd name="connsiteY52" fmla="*/ 772487 h 1472389"/>
                  <a:gd name="connsiteX53" fmla="*/ 640842 w 3120389"/>
                  <a:gd name="connsiteY53" fmla="*/ 338218 h 1472389"/>
                  <a:gd name="connsiteX54" fmla="*/ 568166 w 3120389"/>
                  <a:gd name="connsiteY54" fmla="*/ 118282 h 1472389"/>
                  <a:gd name="connsiteX55" fmla="*/ 345472 w 3120389"/>
                  <a:gd name="connsiteY55" fmla="*/ 48453 h 1472389"/>
                  <a:gd name="connsiteX56" fmla="*/ 167640 w 3120389"/>
                  <a:gd name="connsiteY56" fmla="*/ 88165 h 1472389"/>
                  <a:gd name="connsiteX57" fmla="*/ 66866 w 3120389"/>
                  <a:gd name="connsiteY57" fmla="*/ 216897 h 1472389"/>
                  <a:gd name="connsiteX58" fmla="*/ 31337 w 3120389"/>
                  <a:gd name="connsiteY58" fmla="*/ 470370 h 1472389"/>
                  <a:gd name="connsiteX59" fmla="*/ 31337 w 3120389"/>
                  <a:gd name="connsiteY59" fmla="*/ 518918 h 1472389"/>
                  <a:gd name="connsiteX60" fmla="*/ 206407 w 3120389"/>
                  <a:gd name="connsiteY60" fmla="*/ 539819 h 1472389"/>
                  <a:gd name="connsiteX61" fmla="*/ 206407 w 3120389"/>
                  <a:gd name="connsiteY61" fmla="*/ 490132 h 1472389"/>
                  <a:gd name="connsiteX62" fmla="*/ 217742 w 3120389"/>
                  <a:gd name="connsiteY62" fmla="*/ 307342 h 1472389"/>
                  <a:gd name="connsiteX63" fmla="*/ 260890 w 3120389"/>
                  <a:gd name="connsiteY63" fmla="*/ 209486 h 1472389"/>
                  <a:gd name="connsiteX64" fmla="*/ 343567 w 3120389"/>
                  <a:gd name="connsiteY64" fmla="*/ 179560 h 1472389"/>
                  <a:gd name="connsiteX65" fmla="*/ 433864 w 3120389"/>
                  <a:gd name="connsiteY65" fmla="*/ 223167 h 1472389"/>
                  <a:gd name="connsiteX66" fmla="*/ 460915 w 3120389"/>
                  <a:gd name="connsiteY66" fmla="*/ 340023 h 1472389"/>
                  <a:gd name="connsiteX67" fmla="*/ 351758 w 3120389"/>
                  <a:gd name="connsiteY67" fmla="*/ 793673 h 1472389"/>
                  <a:gd name="connsiteX68" fmla="*/ 24479 w 3120389"/>
                  <a:gd name="connsiteY68" fmla="*/ 1283900 h 1472389"/>
                  <a:gd name="connsiteX69" fmla="*/ 24479 w 3120389"/>
                  <a:gd name="connsiteY69" fmla="*/ 1402846 h 1472389"/>
                  <a:gd name="connsiteX70" fmla="*/ 655034 w 3120389"/>
                  <a:gd name="connsiteY70" fmla="*/ 1427072 h 1472389"/>
                  <a:gd name="connsiteX71" fmla="*/ 12192 w 3120389"/>
                  <a:gd name="connsiteY71" fmla="*/ 1427072 h 1472389"/>
                  <a:gd name="connsiteX72" fmla="*/ 0 w 3120389"/>
                  <a:gd name="connsiteY72" fmla="*/ 1414912 h 1472389"/>
                  <a:gd name="connsiteX73" fmla="*/ 0 w 3120389"/>
                  <a:gd name="connsiteY73" fmla="*/ 1279434 h 1472389"/>
                  <a:gd name="connsiteX74" fmla="*/ 2857 w 3120389"/>
                  <a:gd name="connsiteY74" fmla="*/ 1271644 h 1472389"/>
                  <a:gd name="connsiteX75" fmla="*/ 329660 w 3120389"/>
                  <a:gd name="connsiteY75" fmla="*/ 783317 h 1472389"/>
                  <a:gd name="connsiteX76" fmla="*/ 436531 w 3120389"/>
                  <a:gd name="connsiteY76" fmla="*/ 340023 h 1472389"/>
                  <a:gd name="connsiteX77" fmla="*/ 413766 w 3120389"/>
                  <a:gd name="connsiteY77" fmla="*/ 236848 h 1472389"/>
                  <a:gd name="connsiteX78" fmla="*/ 343471 w 3120389"/>
                  <a:gd name="connsiteY78" fmla="*/ 203786 h 1472389"/>
                  <a:gd name="connsiteX79" fmla="*/ 277654 w 3120389"/>
                  <a:gd name="connsiteY79" fmla="*/ 227062 h 1472389"/>
                  <a:gd name="connsiteX80" fmla="*/ 241554 w 3120389"/>
                  <a:gd name="connsiteY80" fmla="*/ 311902 h 1472389"/>
                  <a:gd name="connsiteX81" fmla="*/ 230600 w 3120389"/>
                  <a:gd name="connsiteY81" fmla="*/ 490037 h 1472389"/>
                  <a:gd name="connsiteX82" fmla="*/ 230600 w 3120389"/>
                  <a:gd name="connsiteY82" fmla="*/ 553500 h 1472389"/>
                  <a:gd name="connsiteX83" fmla="*/ 226504 w 3120389"/>
                  <a:gd name="connsiteY83" fmla="*/ 562621 h 1472389"/>
                  <a:gd name="connsiteX84" fmla="*/ 216979 w 3120389"/>
                  <a:gd name="connsiteY84" fmla="*/ 565661 h 1472389"/>
                  <a:gd name="connsiteX85" fmla="*/ 17621 w 3120389"/>
                  <a:gd name="connsiteY85" fmla="*/ 541814 h 1472389"/>
                  <a:gd name="connsiteX86" fmla="*/ 6953 w 3120389"/>
                  <a:gd name="connsiteY86" fmla="*/ 529749 h 1472389"/>
                  <a:gd name="connsiteX87" fmla="*/ 6953 w 3120389"/>
                  <a:gd name="connsiteY87" fmla="*/ 470370 h 1472389"/>
                  <a:gd name="connsiteX88" fmla="*/ 44006 w 3120389"/>
                  <a:gd name="connsiteY88" fmla="*/ 208251 h 1472389"/>
                  <a:gd name="connsiteX89" fmla="*/ 155353 w 3120389"/>
                  <a:gd name="connsiteY89" fmla="*/ 67074 h 1472389"/>
                  <a:gd name="connsiteX90" fmla="*/ 345472 w 3120389"/>
                  <a:gd name="connsiteY90" fmla="*/ 24131 h 1472389"/>
                  <a:gd name="connsiteX91" fmla="*/ 585026 w 3120389"/>
                  <a:gd name="connsiteY91" fmla="*/ 100611 h 1472389"/>
                  <a:gd name="connsiteX92" fmla="*/ 665226 w 3120389"/>
                  <a:gd name="connsiteY92" fmla="*/ 338123 h 1472389"/>
                  <a:gd name="connsiteX93" fmla="*/ 573215 w 3120389"/>
                  <a:gd name="connsiteY93" fmla="*/ 781892 h 1472389"/>
                  <a:gd name="connsiteX94" fmla="*/ 287084 w 3120389"/>
                  <a:gd name="connsiteY94" fmla="*/ 1232597 h 1472389"/>
                  <a:gd name="connsiteX95" fmla="*/ 292037 w 3120389"/>
                  <a:gd name="connsiteY95" fmla="*/ 1243522 h 1472389"/>
                  <a:gd name="connsiteX96" fmla="*/ 410813 w 3120389"/>
                  <a:gd name="connsiteY96" fmla="*/ 1239627 h 1472389"/>
                  <a:gd name="connsiteX97" fmla="*/ 655034 w 3120389"/>
                  <a:gd name="connsiteY97" fmla="*/ 1239627 h 1472389"/>
                  <a:gd name="connsiteX98" fmla="*/ 667226 w 3120389"/>
                  <a:gd name="connsiteY98" fmla="*/ 1251788 h 1472389"/>
                  <a:gd name="connsiteX99" fmla="*/ 667226 w 3120389"/>
                  <a:gd name="connsiteY99" fmla="*/ 1415102 h 1472389"/>
                  <a:gd name="connsiteX100" fmla="*/ 655034 w 3120389"/>
                  <a:gd name="connsiteY100" fmla="*/ 1427262 h 1472389"/>
                  <a:gd name="connsiteX101" fmla="*/ 1123569 w 3120389"/>
                  <a:gd name="connsiteY101" fmla="*/ 48453 h 1472389"/>
                  <a:gd name="connsiteX102" fmla="*/ 777716 w 3120389"/>
                  <a:gd name="connsiteY102" fmla="*/ 481391 h 1472389"/>
                  <a:gd name="connsiteX103" fmla="*/ 777716 w 3120389"/>
                  <a:gd name="connsiteY103" fmla="*/ 991759 h 1472389"/>
                  <a:gd name="connsiteX104" fmla="*/ 1123569 w 3120389"/>
                  <a:gd name="connsiteY104" fmla="*/ 1424602 h 1472389"/>
                  <a:gd name="connsiteX105" fmla="*/ 1468469 w 3120389"/>
                  <a:gd name="connsiteY105" fmla="*/ 991759 h 1472389"/>
                  <a:gd name="connsiteX106" fmla="*/ 1468469 w 3120389"/>
                  <a:gd name="connsiteY106" fmla="*/ 481391 h 1472389"/>
                  <a:gd name="connsiteX107" fmla="*/ 1123569 w 3120389"/>
                  <a:gd name="connsiteY107" fmla="*/ 48453 h 1472389"/>
                  <a:gd name="connsiteX108" fmla="*/ 1123569 w 3120389"/>
                  <a:gd name="connsiteY108" fmla="*/ 1448829 h 1472389"/>
                  <a:gd name="connsiteX109" fmla="*/ 753332 w 3120389"/>
                  <a:gd name="connsiteY109" fmla="*/ 991664 h 1472389"/>
                  <a:gd name="connsiteX110" fmla="*/ 753332 w 3120389"/>
                  <a:gd name="connsiteY110" fmla="*/ 481296 h 1472389"/>
                  <a:gd name="connsiteX111" fmla="*/ 1123569 w 3120389"/>
                  <a:gd name="connsiteY111" fmla="*/ 24131 h 1472389"/>
                  <a:gd name="connsiteX112" fmla="*/ 1492758 w 3120389"/>
                  <a:gd name="connsiteY112" fmla="*/ 481296 h 1472389"/>
                  <a:gd name="connsiteX113" fmla="*/ 1492758 w 3120389"/>
                  <a:gd name="connsiteY113" fmla="*/ 991664 h 1472389"/>
                  <a:gd name="connsiteX114" fmla="*/ 1123569 w 3120389"/>
                  <a:gd name="connsiteY114" fmla="*/ 1448829 h 1472389"/>
                  <a:gd name="connsiteX115" fmla="*/ 2751201 w 3120389"/>
                  <a:gd name="connsiteY115" fmla="*/ 48453 h 1472389"/>
                  <a:gd name="connsiteX116" fmla="*/ 2405348 w 3120389"/>
                  <a:gd name="connsiteY116" fmla="*/ 481391 h 1472389"/>
                  <a:gd name="connsiteX117" fmla="*/ 2405348 w 3120389"/>
                  <a:gd name="connsiteY117" fmla="*/ 991759 h 1472389"/>
                  <a:gd name="connsiteX118" fmla="*/ 2751201 w 3120389"/>
                  <a:gd name="connsiteY118" fmla="*/ 1424602 h 1472389"/>
                  <a:gd name="connsiteX119" fmla="*/ 3096101 w 3120389"/>
                  <a:gd name="connsiteY119" fmla="*/ 991759 h 1472389"/>
                  <a:gd name="connsiteX120" fmla="*/ 3096101 w 3120389"/>
                  <a:gd name="connsiteY120" fmla="*/ 481391 h 1472389"/>
                  <a:gd name="connsiteX121" fmla="*/ 2751201 w 3120389"/>
                  <a:gd name="connsiteY121" fmla="*/ 48453 h 1472389"/>
                  <a:gd name="connsiteX122" fmla="*/ 2751201 w 3120389"/>
                  <a:gd name="connsiteY122" fmla="*/ 1448829 h 1472389"/>
                  <a:gd name="connsiteX123" fmla="*/ 2380964 w 3120389"/>
                  <a:gd name="connsiteY123" fmla="*/ 991664 h 1472389"/>
                  <a:gd name="connsiteX124" fmla="*/ 2380964 w 3120389"/>
                  <a:gd name="connsiteY124" fmla="*/ 481296 h 1472389"/>
                  <a:gd name="connsiteX125" fmla="*/ 2751201 w 3120389"/>
                  <a:gd name="connsiteY125" fmla="*/ 24131 h 1472389"/>
                  <a:gd name="connsiteX126" fmla="*/ 3120390 w 3120389"/>
                  <a:gd name="connsiteY126" fmla="*/ 481296 h 1472389"/>
                  <a:gd name="connsiteX127" fmla="*/ 3120390 w 3120389"/>
                  <a:gd name="connsiteY127" fmla="*/ 991664 h 1472389"/>
                  <a:gd name="connsiteX128" fmla="*/ 2751201 w 3120389"/>
                  <a:gd name="connsiteY128" fmla="*/ 1448829 h 1472389"/>
                  <a:gd name="connsiteX129" fmla="*/ 1814132 w 3120389"/>
                  <a:gd name="connsiteY129" fmla="*/ 911765 h 1472389"/>
                  <a:gd name="connsiteX130" fmla="*/ 1579531 w 3120389"/>
                  <a:gd name="connsiteY130" fmla="*/ 941406 h 1472389"/>
                  <a:gd name="connsiteX131" fmla="*/ 1579531 w 3120389"/>
                  <a:gd name="connsiteY131" fmla="*/ 1018455 h 1472389"/>
                  <a:gd name="connsiteX132" fmla="*/ 1619631 w 3120389"/>
                  <a:gd name="connsiteY132" fmla="*/ 1266704 h 1472389"/>
                  <a:gd name="connsiteX133" fmla="*/ 1741456 w 3120389"/>
                  <a:gd name="connsiteY133" fmla="*/ 1404461 h 1472389"/>
                  <a:gd name="connsiteX134" fmla="*/ 1951768 w 3120389"/>
                  <a:gd name="connsiteY134" fmla="*/ 1447879 h 1472389"/>
                  <a:gd name="connsiteX135" fmla="*/ 2293239 w 3120389"/>
                  <a:gd name="connsiteY135" fmla="*/ 1120111 h 1472389"/>
                  <a:gd name="connsiteX136" fmla="*/ 2293239 w 3120389"/>
                  <a:gd name="connsiteY136" fmla="*/ 975988 h 1472389"/>
                  <a:gd name="connsiteX137" fmla="*/ 2247234 w 3120389"/>
                  <a:gd name="connsiteY137" fmla="*/ 801274 h 1472389"/>
                  <a:gd name="connsiteX138" fmla="*/ 2115312 w 3120389"/>
                  <a:gd name="connsiteY138" fmla="*/ 716624 h 1472389"/>
                  <a:gd name="connsiteX139" fmla="*/ 2106263 w 3120389"/>
                  <a:gd name="connsiteY139" fmla="*/ 705128 h 1472389"/>
                  <a:gd name="connsiteX140" fmla="*/ 2114931 w 3120389"/>
                  <a:gd name="connsiteY140" fmla="*/ 693253 h 1472389"/>
                  <a:gd name="connsiteX141" fmla="*/ 2271617 w 3120389"/>
                  <a:gd name="connsiteY141" fmla="*/ 459635 h 1472389"/>
                  <a:gd name="connsiteX142" fmla="*/ 2271617 w 3120389"/>
                  <a:gd name="connsiteY142" fmla="*/ 334228 h 1472389"/>
                  <a:gd name="connsiteX143" fmla="*/ 1948910 w 3120389"/>
                  <a:gd name="connsiteY143" fmla="*/ 24226 h 1472389"/>
                  <a:gd name="connsiteX144" fmla="*/ 1679639 w 3120389"/>
                  <a:gd name="connsiteY144" fmla="*/ 119992 h 1472389"/>
                  <a:gd name="connsiteX145" fmla="*/ 1592485 w 3120389"/>
                  <a:gd name="connsiteY145" fmla="*/ 429043 h 1472389"/>
                  <a:gd name="connsiteX146" fmla="*/ 1592485 w 3120389"/>
                  <a:gd name="connsiteY146" fmla="*/ 494217 h 1472389"/>
                  <a:gd name="connsiteX147" fmla="*/ 1818227 w 3120389"/>
                  <a:gd name="connsiteY147" fmla="*/ 521863 h 1472389"/>
                  <a:gd name="connsiteX148" fmla="*/ 1818227 w 3120389"/>
                  <a:gd name="connsiteY148" fmla="*/ 448804 h 1472389"/>
                  <a:gd name="connsiteX149" fmla="*/ 1847945 w 3120389"/>
                  <a:gd name="connsiteY149" fmla="*/ 257749 h 1472389"/>
                  <a:gd name="connsiteX150" fmla="*/ 1943005 w 3120389"/>
                  <a:gd name="connsiteY150" fmla="*/ 197041 h 1472389"/>
                  <a:gd name="connsiteX151" fmla="*/ 2021205 w 3120389"/>
                  <a:gd name="connsiteY151" fmla="*/ 231623 h 1472389"/>
                  <a:gd name="connsiteX152" fmla="*/ 2047875 w 3120389"/>
                  <a:gd name="connsiteY152" fmla="*/ 335273 h 1472389"/>
                  <a:gd name="connsiteX153" fmla="*/ 2047875 w 3120389"/>
                  <a:gd name="connsiteY153" fmla="*/ 492222 h 1472389"/>
                  <a:gd name="connsiteX154" fmla="*/ 2017681 w 3120389"/>
                  <a:gd name="connsiteY154" fmla="*/ 588937 h 1472389"/>
                  <a:gd name="connsiteX155" fmla="*/ 1926050 w 3120389"/>
                  <a:gd name="connsiteY155" fmla="*/ 624469 h 1472389"/>
                  <a:gd name="connsiteX156" fmla="*/ 1850803 w 3120389"/>
                  <a:gd name="connsiteY156" fmla="*/ 628459 h 1472389"/>
                  <a:gd name="connsiteX157" fmla="*/ 1850803 w 3120389"/>
                  <a:gd name="connsiteY157" fmla="*/ 790348 h 1472389"/>
                  <a:gd name="connsiteX158" fmla="*/ 1928051 w 3120389"/>
                  <a:gd name="connsiteY158" fmla="*/ 794243 h 1472389"/>
                  <a:gd name="connsiteX159" fmla="*/ 2025968 w 3120389"/>
                  <a:gd name="connsiteY159" fmla="*/ 833290 h 1472389"/>
                  <a:gd name="connsiteX160" fmla="*/ 2058638 w 3120389"/>
                  <a:gd name="connsiteY160" fmla="*/ 939411 h 1472389"/>
                  <a:gd name="connsiteX161" fmla="*/ 2058638 w 3120389"/>
                  <a:gd name="connsiteY161" fmla="*/ 1124101 h 1472389"/>
                  <a:gd name="connsiteX162" fmla="*/ 2032445 w 3120389"/>
                  <a:gd name="connsiteY162" fmla="*/ 1235637 h 1472389"/>
                  <a:gd name="connsiteX163" fmla="*/ 1951768 w 3120389"/>
                  <a:gd name="connsiteY163" fmla="*/ 1272119 h 1472389"/>
                  <a:gd name="connsiteX164" fmla="*/ 1845850 w 3120389"/>
                  <a:gd name="connsiteY164" fmla="*/ 1207421 h 1472389"/>
                  <a:gd name="connsiteX165" fmla="*/ 1814227 w 3120389"/>
                  <a:gd name="connsiteY165" fmla="*/ 995654 h 1472389"/>
                  <a:gd name="connsiteX166" fmla="*/ 1814227 w 3120389"/>
                  <a:gd name="connsiteY166" fmla="*/ 911765 h 1472389"/>
                  <a:gd name="connsiteX167" fmla="*/ 1951673 w 3120389"/>
                  <a:gd name="connsiteY167" fmla="*/ 1472105 h 1472389"/>
                  <a:gd name="connsiteX168" fmla="*/ 1729835 w 3120389"/>
                  <a:gd name="connsiteY168" fmla="*/ 1425837 h 1472389"/>
                  <a:gd name="connsiteX169" fmla="*/ 1597152 w 3120389"/>
                  <a:gd name="connsiteY169" fmla="*/ 1276204 h 1472389"/>
                  <a:gd name="connsiteX170" fmla="*/ 1555147 w 3120389"/>
                  <a:gd name="connsiteY170" fmla="*/ 1018455 h 1472389"/>
                  <a:gd name="connsiteX171" fmla="*/ 1555147 w 3120389"/>
                  <a:gd name="connsiteY171" fmla="*/ 941406 h 1472389"/>
                  <a:gd name="connsiteX172" fmla="*/ 1576483 w 3120389"/>
                  <a:gd name="connsiteY172" fmla="*/ 917370 h 1472389"/>
                  <a:gd name="connsiteX173" fmla="*/ 1810988 w 3120389"/>
                  <a:gd name="connsiteY173" fmla="*/ 887823 h 1472389"/>
                  <a:gd name="connsiteX174" fmla="*/ 1830134 w 3120389"/>
                  <a:gd name="connsiteY174" fmla="*/ 893713 h 1472389"/>
                  <a:gd name="connsiteX175" fmla="*/ 1838420 w 3120389"/>
                  <a:gd name="connsiteY175" fmla="*/ 911954 h 1472389"/>
                  <a:gd name="connsiteX176" fmla="*/ 1838420 w 3120389"/>
                  <a:gd name="connsiteY176" fmla="*/ 995844 h 1472389"/>
                  <a:gd name="connsiteX177" fmla="*/ 1867662 w 3120389"/>
                  <a:gd name="connsiteY177" fmla="*/ 1196970 h 1472389"/>
                  <a:gd name="connsiteX178" fmla="*/ 1951673 w 3120389"/>
                  <a:gd name="connsiteY178" fmla="*/ 1247988 h 1472389"/>
                  <a:gd name="connsiteX179" fmla="*/ 2012633 w 3120389"/>
                  <a:gd name="connsiteY179" fmla="*/ 1221576 h 1472389"/>
                  <a:gd name="connsiteX180" fmla="*/ 2034350 w 3120389"/>
                  <a:gd name="connsiteY180" fmla="*/ 1124196 h 1472389"/>
                  <a:gd name="connsiteX181" fmla="*/ 2034350 w 3120389"/>
                  <a:gd name="connsiteY181" fmla="*/ 939506 h 1472389"/>
                  <a:gd name="connsiteX182" fmla="*/ 2008156 w 3120389"/>
                  <a:gd name="connsiteY182" fmla="*/ 849916 h 1472389"/>
                  <a:gd name="connsiteX183" fmla="*/ 1926717 w 3120389"/>
                  <a:gd name="connsiteY183" fmla="*/ 818659 h 1472389"/>
                  <a:gd name="connsiteX184" fmla="*/ 1849565 w 3120389"/>
                  <a:gd name="connsiteY184" fmla="*/ 814669 h 1472389"/>
                  <a:gd name="connsiteX185" fmla="*/ 1826514 w 3120389"/>
                  <a:gd name="connsiteY185" fmla="*/ 790443 h 1472389"/>
                  <a:gd name="connsiteX186" fmla="*/ 1826514 w 3120389"/>
                  <a:gd name="connsiteY186" fmla="*/ 628554 h 1472389"/>
                  <a:gd name="connsiteX187" fmla="*/ 1849565 w 3120389"/>
                  <a:gd name="connsiteY187" fmla="*/ 604233 h 1472389"/>
                  <a:gd name="connsiteX188" fmla="*/ 1924812 w 3120389"/>
                  <a:gd name="connsiteY188" fmla="*/ 600243 h 1472389"/>
                  <a:gd name="connsiteX189" fmla="*/ 1999774 w 3120389"/>
                  <a:gd name="connsiteY189" fmla="*/ 572501 h 1472389"/>
                  <a:gd name="connsiteX190" fmla="*/ 2023491 w 3120389"/>
                  <a:gd name="connsiteY190" fmla="*/ 492222 h 1472389"/>
                  <a:gd name="connsiteX191" fmla="*/ 2023491 w 3120389"/>
                  <a:gd name="connsiteY191" fmla="*/ 335273 h 1472389"/>
                  <a:gd name="connsiteX192" fmla="*/ 2001869 w 3120389"/>
                  <a:gd name="connsiteY192" fmla="*/ 246443 h 1472389"/>
                  <a:gd name="connsiteX193" fmla="*/ 1942910 w 3120389"/>
                  <a:gd name="connsiteY193" fmla="*/ 221267 h 1472389"/>
                  <a:gd name="connsiteX194" fmla="*/ 1869758 w 3120389"/>
                  <a:gd name="connsiteY194" fmla="*/ 268295 h 1472389"/>
                  <a:gd name="connsiteX195" fmla="*/ 1842516 w 3120389"/>
                  <a:gd name="connsiteY195" fmla="*/ 448709 h 1472389"/>
                  <a:gd name="connsiteX196" fmla="*/ 1842516 w 3120389"/>
                  <a:gd name="connsiteY196" fmla="*/ 521768 h 1472389"/>
                  <a:gd name="connsiteX197" fmla="*/ 1834229 w 3120389"/>
                  <a:gd name="connsiteY197" fmla="*/ 540009 h 1472389"/>
                  <a:gd name="connsiteX198" fmla="*/ 1815084 w 3120389"/>
                  <a:gd name="connsiteY198" fmla="*/ 545900 h 1472389"/>
                  <a:gd name="connsiteX199" fmla="*/ 1589532 w 3120389"/>
                  <a:gd name="connsiteY199" fmla="*/ 518253 h 1472389"/>
                  <a:gd name="connsiteX200" fmla="*/ 1568101 w 3120389"/>
                  <a:gd name="connsiteY200" fmla="*/ 494217 h 1472389"/>
                  <a:gd name="connsiteX201" fmla="*/ 1568101 w 3120389"/>
                  <a:gd name="connsiteY201" fmla="*/ 429043 h 1472389"/>
                  <a:gd name="connsiteX202" fmla="*/ 1661541 w 3120389"/>
                  <a:gd name="connsiteY202" fmla="*/ 103651 h 1472389"/>
                  <a:gd name="connsiteX203" fmla="*/ 1948815 w 3120389"/>
                  <a:gd name="connsiteY203" fmla="*/ 0 h 1472389"/>
                  <a:gd name="connsiteX204" fmla="*/ 2295811 w 3120389"/>
                  <a:gd name="connsiteY204" fmla="*/ 334323 h 1472389"/>
                  <a:gd name="connsiteX205" fmla="*/ 2295811 w 3120389"/>
                  <a:gd name="connsiteY205" fmla="*/ 459730 h 1472389"/>
                  <a:gd name="connsiteX206" fmla="*/ 2155889 w 3120389"/>
                  <a:gd name="connsiteY206" fmla="*/ 704083 h 1472389"/>
                  <a:gd name="connsiteX207" fmla="*/ 2267045 w 3120389"/>
                  <a:gd name="connsiteY207" fmla="*/ 787403 h 1472389"/>
                  <a:gd name="connsiteX208" fmla="*/ 2317528 w 3120389"/>
                  <a:gd name="connsiteY208" fmla="*/ 976178 h 1472389"/>
                  <a:gd name="connsiteX209" fmla="*/ 2317528 w 3120389"/>
                  <a:gd name="connsiteY209" fmla="*/ 1120301 h 1472389"/>
                  <a:gd name="connsiteX210" fmla="*/ 1951673 w 3120389"/>
                  <a:gd name="connsiteY210" fmla="*/ 1472390 h 14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</a:cxnLst>
                <a:rect l="l" t="t" r="r" b="b"/>
                <a:pathLst>
                  <a:path w="3120389" h="1472389">
                    <a:moveTo>
                      <a:pt x="1123569" y="230102"/>
                    </a:moveTo>
                    <a:cubicBezTo>
                      <a:pt x="1085088" y="230102"/>
                      <a:pt x="1058609" y="244828"/>
                      <a:pt x="1040130" y="276275"/>
                    </a:cubicBezTo>
                    <a:cubicBezTo>
                      <a:pt x="1019651" y="311142"/>
                      <a:pt x="1009269" y="367480"/>
                      <a:pt x="1009269" y="443674"/>
                    </a:cubicBezTo>
                    <a:lnTo>
                      <a:pt x="1009269" y="1029191"/>
                    </a:lnTo>
                    <a:cubicBezTo>
                      <a:pt x="1009269" y="1104150"/>
                      <a:pt x="1019651" y="1160013"/>
                      <a:pt x="1040130" y="1195260"/>
                    </a:cubicBezTo>
                    <a:cubicBezTo>
                      <a:pt x="1058609" y="1226992"/>
                      <a:pt x="1085183" y="1241812"/>
                      <a:pt x="1123569" y="1241812"/>
                    </a:cubicBezTo>
                    <a:cubicBezTo>
                      <a:pt x="1161955" y="1241812"/>
                      <a:pt x="1187482" y="1226992"/>
                      <a:pt x="1205960" y="1195165"/>
                    </a:cubicBezTo>
                    <a:cubicBezTo>
                      <a:pt x="1226439" y="1159918"/>
                      <a:pt x="1236821" y="1104055"/>
                      <a:pt x="1236821" y="1029096"/>
                    </a:cubicBezTo>
                    <a:lnTo>
                      <a:pt x="1236821" y="443579"/>
                    </a:lnTo>
                    <a:cubicBezTo>
                      <a:pt x="1236821" y="367955"/>
                      <a:pt x="1226439" y="311807"/>
                      <a:pt x="1205960" y="276560"/>
                    </a:cubicBezTo>
                    <a:cubicBezTo>
                      <a:pt x="1187482" y="244828"/>
                      <a:pt x="1161288" y="230008"/>
                      <a:pt x="1123569" y="230008"/>
                    </a:cubicBezTo>
                    <a:moveTo>
                      <a:pt x="1123569" y="1266134"/>
                    </a:moveTo>
                    <a:cubicBezTo>
                      <a:pt x="1076897" y="1266134"/>
                      <a:pt x="1041749" y="1246373"/>
                      <a:pt x="1019175" y="1207516"/>
                    </a:cubicBezTo>
                    <a:cubicBezTo>
                      <a:pt x="996506" y="1168468"/>
                      <a:pt x="984980" y="1108520"/>
                      <a:pt x="984980" y="1029286"/>
                    </a:cubicBezTo>
                    <a:lnTo>
                      <a:pt x="984980" y="443769"/>
                    </a:lnTo>
                    <a:cubicBezTo>
                      <a:pt x="984980" y="363110"/>
                      <a:pt x="996506" y="302686"/>
                      <a:pt x="1019175" y="264114"/>
                    </a:cubicBezTo>
                    <a:cubicBezTo>
                      <a:pt x="1041749" y="225447"/>
                      <a:pt x="1076897" y="205971"/>
                      <a:pt x="1123569" y="205971"/>
                    </a:cubicBezTo>
                    <a:cubicBezTo>
                      <a:pt x="1170242" y="205971"/>
                      <a:pt x="1204341" y="225732"/>
                      <a:pt x="1227011" y="264589"/>
                    </a:cubicBezTo>
                    <a:cubicBezTo>
                      <a:pt x="1249680" y="303637"/>
                      <a:pt x="1261110" y="363965"/>
                      <a:pt x="1261110" y="443864"/>
                    </a:cubicBezTo>
                    <a:lnTo>
                      <a:pt x="1261110" y="1029381"/>
                    </a:lnTo>
                    <a:cubicBezTo>
                      <a:pt x="1261110" y="1108615"/>
                      <a:pt x="1249680" y="1168563"/>
                      <a:pt x="1227011" y="1207610"/>
                    </a:cubicBezTo>
                    <a:cubicBezTo>
                      <a:pt x="1204341" y="1246563"/>
                      <a:pt x="1169575" y="1266324"/>
                      <a:pt x="1123569" y="1266324"/>
                    </a:cubicBezTo>
                    <a:moveTo>
                      <a:pt x="2751201" y="230102"/>
                    </a:moveTo>
                    <a:cubicBezTo>
                      <a:pt x="2712720" y="230102"/>
                      <a:pt x="2686241" y="244828"/>
                      <a:pt x="2667667" y="276275"/>
                    </a:cubicBezTo>
                    <a:cubicBezTo>
                      <a:pt x="2647188" y="311142"/>
                      <a:pt x="2636901" y="367480"/>
                      <a:pt x="2636901" y="443674"/>
                    </a:cubicBezTo>
                    <a:lnTo>
                      <a:pt x="2636901" y="1029191"/>
                    </a:lnTo>
                    <a:cubicBezTo>
                      <a:pt x="2636901" y="1104245"/>
                      <a:pt x="2647284" y="1160108"/>
                      <a:pt x="2667762" y="1195260"/>
                    </a:cubicBezTo>
                    <a:cubicBezTo>
                      <a:pt x="2686241" y="1227087"/>
                      <a:pt x="2712720" y="1241907"/>
                      <a:pt x="2751201" y="1241907"/>
                    </a:cubicBezTo>
                    <a:cubicBezTo>
                      <a:pt x="2789682" y="1241907"/>
                      <a:pt x="2815114" y="1227087"/>
                      <a:pt x="2833592" y="1195260"/>
                    </a:cubicBezTo>
                    <a:cubicBezTo>
                      <a:pt x="2854071" y="1160013"/>
                      <a:pt x="2864453" y="1104150"/>
                      <a:pt x="2864453" y="1029191"/>
                    </a:cubicBezTo>
                    <a:lnTo>
                      <a:pt x="2864453" y="443674"/>
                    </a:lnTo>
                    <a:cubicBezTo>
                      <a:pt x="2864453" y="368050"/>
                      <a:pt x="2854071" y="311902"/>
                      <a:pt x="2833592" y="276655"/>
                    </a:cubicBezTo>
                    <a:cubicBezTo>
                      <a:pt x="2815114" y="244923"/>
                      <a:pt x="2788920" y="230102"/>
                      <a:pt x="2751201" y="230102"/>
                    </a:cubicBezTo>
                    <a:moveTo>
                      <a:pt x="2751201" y="1266134"/>
                    </a:moveTo>
                    <a:cubicBezTo>
                      <a:pt x="2704529" y="1266134"/>
                      <a:pt x="2669381" y="1246373"/>
                      <a:pt x="2646807" y="1207516"/>
                    </a:cubicBezTo>
                    <a:cubicBezTo>
                      <a:pt x="2624138" y="1168563"/>
                      <a:pt x="2612612" y="1108615"/>
                      <a:pt x="2612612" y="1029286"/>
                    </a:cubicBezTo>
                    <a:lnTo>
                      <a:pt x="2612612" y="443769"/>
                    </a:lnTo>
                    <a:cubicBezTo>
                      <a:pt x="2612612" y="363205"/>
                      <a:pt x="2624042" y="302686"/>
                      <a:pt x="2646712" y="264114"/>
                    </a:cubicBezTo>
                    <a:cubicBezTo>
                      <a:pt x="2669477" y="225447"/>
                      <a:pt x="2704529" y="205971"/>
                      <a:pt x="2751201" y="205971"/>
                    </a:cubicBezTo>
                    <a:cubicBezTo>
                      <a:pt x="2797874" y="205971"/>
                      <a:pt x="2831973" y="225732"/>
                      <a:pt x="2854643" y="264589"/>
                    </a:cubicBezTo>
                    <a:cubicBezTo>
                      <a:pt x="2877312" y="303637"/>
                      <a:pt x="2888742" y="363965"/>
                      <a:pt x="2888742" y="443864"/>
                    </a:cubicBezTo>
                    <a:lnTo>
                      <a:pt x="2888742" y="1029381"/>
                    </a:lnTo>
                    <a:cubicBezTo>
                      <a:pt x="2888742" y="1108615"/>
                      <a:pt x="2877312" y="1168563"/>
                      <a:pt x="2854643" y="1207610"/>
                    </a:cubicBezTo>
                    <a:cubicBezTo>
                      <a:pt x="2831973" y="1246563"/>
                      <a:pt x="2797207" y="1266324"/>
                      <a:pt x="2751201" y="1266324"/>
                    </a:cubicBezTo>
                    <a:moveTo>
                      <a:pt x="24384" y="1402846"/>
                    </a:moveTo>
                    <a:lnTo>
                      <a:pt x="642938" y="1402846"/>
                    </a:lnTo>
                    <a:lnTo>
                      <a:pt x="642938" y="1263854"/>
                    </a:lnTo>
                    <a:lnTo>
                      <a:pt x="410909" y="1263854"/>
                    </a:lnTo>
                    <a:cubicBezTo>
                      <a:pt x="368713" y="1263854"/>
                      <a:pt x="329375" y="1265184"/>
                      <a:pt x="293846" y="1267749"/>
                    </a:cubicBezTo>
                    <a:cubicBezTo>
                      <a:pt x="284036" y="1268889"/>
                      <a:pt x="274225" y="1262808"/>
                      <a:pt x="269939" y="1253593"/>
                    </a:cubicBezTo>
                    <a:lnTo>
                      <a:pt x="264986" y="1242667"/>
                    </a:lnTo>
                    <a:cubicBezTo>
                      <a:pt x="261080" y="1234212"/>
                      <a:pt x="262319" y="1224427"/>
                      <a:pt x="268319" y="1217206"/>
                    </a:cubicBezTo>
                    <a:cubicBezTo>
                      <a:pt x="395573" y="1063773"/>
                      <a:pt x="490633" y="914140"/>
                      <a:pt x="550736" y="772487"/>
                    </a:cubicBezTo>
                    <a:cubicBezTo>
                      <a:pt x="610553" y="631784"/>
                      <a:pt x="640842" y="485666"/>
                      <a:pt x="640842" y="338218"/>
                    </a:cubicBezTo>
                    <a:cubicBezTo>
                      <a:pt x="640842" y="238273"/>
                      <a:pt x="616363" y="164264"/>
                      <a:pt x="568166" y="118282"/>
                    </a:cubicBezTo>
                    <a:cubicBezTo>
                      <a:pt x="519684" y="72014"/>
                      <a:pt x="444722" y="48453"/>
                      <a:pt x="345472" y="48453"/>
                    </a:cubicBezTo>
                    <a:cubicBezTo>
                      <a:pt x="272891" y="48453"/>
                      <a:pt x="213074" y="61848"/>
                      <a:pt x="167640" y="88165"/>
                    </a:cubicBezTo>
                    <a:cubicBezTo>
                      <a:pt x="123349" y="113816"/>
                      <a:pt x="89440" y="157139"/>
                      <a:pt x="66866" y="216897"/>
                    </a:cubicBezTo>
                    <a:cubicBezTo>
                      <a:pt x="43244" y="279220"/>
                      <a:pt x="31337" y="364535"/>
                      <a:pt x="31337" y="470370"/>
                    </a:cubicBezTo>
                    <a:lnTo>
                      <a:pt x="31337" y="518918"/>
                    </a:lnTo>
                    <a:lnTo>
                      <a:pt x="206407" y="539819"/>
                    </a:lnTo>
                    <a:lnTo>
                      <a:pt x="206407" y="490132"/>
                    </a:lnTo>
                    <a:cubicBezTo>
                      <a:pt x="205740" y="411372"/>
                      <a:pt x="209550" y="349809"/>
                      <a:pt x="217742" y="307342"/>
                    </a:cubicBezTo>
                    <a:cubicBezTo>
                      <a:pt x="226600" y="260694"/>
                      <a:pt x="240792" y="228772"/>
                      <a:pt x="260890" y="209486"/>
                    </a:cubicBezTo>
                    <a:cubicBezTo>
                      <a:pt x="281654" y="189630"/>
                      <a:pt x="309467" y="179560"/>
                      <a:pt x="343567" y="179560"/>
                    </a:cubicBezTo>
                    <a:cubicBezTo>
                      <a:pt x="383572" y="179560"/>
                      <a:pt x="413957" y="194191"/>
                      <a:pt x="433864" y="223167"/>
                    </a:cubicBezTo>
                    <a:cubicBezTo>
                      <a:pt x="452057" y="249579"/>
                      <a:pt x="460915" y="287771"/>
                      <a:pt x="460915" y="340023"/>
                    </a:cubicBezTo>
                    <a:cubicBezTo>
                      <a:pt x="460915" y="487187"/>
                      <a:pt x="424148" y="639860"/>
                      <a:pt x="351758" y="793673"/>
                    </a:cubicBezTo>
                    <a:cubicBezTo>
                      <a:pt x="280892" y="944256"/>
                      <a:pt x="170783" y="1109185"/>
                      <a:pt x="24479" y="1283900"/>
                    </a:cubicBezTo>
                    <a:lnTo>
                      <a:pt x="24479" y="1402846"/>
                    </a:lnTo>
                    <a:close/>
                    <a:moveTo>
                      <a:pt x="655034" y="1427072"/>
                    </a:moveTo>
                    <a:lnTo>
                      <a:pt x="12192" y="1427072"/>
                    </a:lnTo>
                    <a:cubicBezTo>
                      <a:pt x="5429" y="1427072"/>
                      <a:pt x="0" y="1421657"/>
                      <a:pt x="0" y="1414912"/>
                    </a:cubicBezTo>
                    <a:lnTo>
                      <a:pt x="0" y="1279434"/>
                    </a:lnTo>
                    <a:cubicBezTo>
                      <a:pt x="0" y="1276584"/>
                      <a:pt x="1048" y="1273829"/>
                      <a:pt x="2857" y="1271644"/>
                    </a:cubicBezTo>
                    <a:cubicBezTo>
                      <a:pt x="149257" y="1097310"/>
                      <a:pt x="259175" y="933046"/>
                      <a:pt x="329660" y="783317"/>
                    </a:cubicBezTo>
                    <a:cubicBezTo>
                      <a:pt x="400621" y="632734"/>
                      <a:pt x="436531" y="483576"/>
                      <a:pt x="436531" y="340023"/>
                    </a:cubicBezTo>
                    <a:cubicBezTo>
                      <a:pt x="436531" y="292901"/>
                      <a:pt x="429101" y="259079"/>
                      <a:pt x="413766" y="236848"/>
                    </a:cubicBezTo>
                    <a:cubicBezTo>
                      <a:pt x="398431" y="214617"/>
                      <a:pt x="375475" y="203786"/>
                      <a:pt x="343471" y="203786"/>
                    </a:cubicBezTo>
                    <a:cubicBezTo>
                      <a:pt x="315849" y="203786"/>
                      <a:pt x="293656" y="211576"/>
                      <a:pt x="277654" y="227062"/>
                    </a:cubicBezTo>
                    <a:cubicBezTo>
                      <a:pt x="261271" y="242643"/>
                      <a:pt x="249460" y="270385"/>
                      <a:pt x="241554" y="311902"/>
                    </a:cubicBezTo>
                    <a:cubicBezTo>
                      <a:pt x="233648" y="352849"/>
                      <a:pt x="230029" y="412702"/>
                      <a:pt x="230600" y="490037"/>
                    </a:cubicBezTo>
                    <a:lnTo>
                      <a:pt x="230600" y="553500"/>
                    </a:lnTo>
                    <a:cubicBezTo>
                      <a:pt x="230600" y="557015"/>
                      <a:pt x="229076" y="560246"/>
                      <a:pt x="226504" y="562621"/>
                    </a:cubicBezTo>
                    <a:cubicBezTo>
                      <a:pt x="223933" y="564901"/>
                      <a:pt x="220313" y="565756"/>
                      <a:pt x="216979" y="565661"/>
                    </a:cubicBezTo>
                    <a:lnTo>
                      <a:pt x="17621" y="541814"/>
                    </a:lnTo>
                    <a:cubicBezTo>
                      <a:pt x="11525" y="541054"/>
                      <a:pt x="6953" y="535924"/>
                      <a:pt x="6953" y="529749"/>
                    </a:cubicBezTo>
                    <a:lnTo>
                      <a:pt x="6953" y="470370"/>
                    </a:lnTo>
                    <a:cubicBezTo>
                      <a:pt x="6953" y="361590"/>
                      <a:pt x="19431" y="273330"/>
                      <a:pt x="44006" y="208251"/>
                    </a:cubicBezTo>
                    <a:cubicBezTo>
                      <a:pt x="68675" y="143078"/>
                      <a:pt x="106108" y="95575"/>
                      <a:pt x="155353" y="67074"/>
                    </a:cubicBezTo>
                    <a:cubicBezTo>
                      <a:pt x="204597" y="38572"/>
                      <a:pt x="268510" y="24131"/>
                      <a:pt x="345472" y="24131"/>
                    </a:cubicBezTo>
                    <a:cubicBezTo>
                      <a:pt x="451199" y="24131"/>
                      <a:pt x="531781" y="49878"/>
                      <a:pt x="585026" y="100611"/>
                    </a:cubicBezTo>
                    <a:cubicBezTo>
                      <a:pt x="638270" y="151343"/>
                      <a:pt x="665226" y="231243"/>
                      <a:pt x="665226" y="338123"/>
                    </a:cubicBezTo>
                    <a:cubicBezTo>
                      <a:pt x="665226" y="488897"/>
                      <a:pt x="634270" y="638150"/>
                      <a:pt x="573215" y="781892"/>
                    </a:cubicBezTo>
                    <a:cubicBezTo>
                      <a:pt x="512064" y="925730"/>
                      <a:pt x="415862" y="1077358"/>
                      <a:pt x="287084" y="1232597"/>
                    </a:cubicBezTo>
                    <a:lnTo>
                      <a:pt x="292037" y="1243522"/>
                    </a:lnTo>
                    <a:cubicBezTo>
                      <a:pt x="328136" y="1240862"/>
                      <a:pt x="368046" y="1239627"/>
                      <a:pt x="410813" y="1239627"/>
                    </a:cubicBezTo>
                    <a:lnTo>
                      <a:pt x="655034" y="1239627"/>
                    </a:lnTo>
                    <a:cubicBezTo>
                      <a:pt x="661797" y="1239627"/>
                      <a:pt x="667226" y="1245042"/>
                      <a:pt x="667226" y="1251788"/>
                    </a:cubicBezTo>
                    <a:lnTo>
                      <a:pt x="667226" y="1415102"/>
                    </a:lnTo>
                    <a:cubicBezTo>
                      <a:pt x="667226" y="1421847"/>
                      <a:pt x="661797" y="1427262"/>
                      <a:pt x="655034" y="1427262"/>
                    </a:cubicBezTo>
                    <a:moveTo>
                      <a:pt x="1123569" y="48453"/>
                    </a:moveTo>
                    <a:cubicBezTo>
                      <a:pt x="890873" y="48453"/>
                      <a:pt x="777716" y="190105"/>
                      <a:pt x="777716" y="481391"/>
                    </a:cubicBezTo>
                    <a:lnTo>
                      <a:pt x="777716" y="991759"/>
                    </a:lnTo>
                    <a:cubicBezTo>
                      <a:pt x="777716" y="1283045"/>
                      <a:pt x="890873" y="1424602"/>
                      <a:pt x="1123569" y="1424602"/>
                    </a:cubicBezTo>
                    <a:cubicBezTo>
                      <a:pt x="1356265" y="1424602"/>
                      <a:pt x="1468469" y="1282949"/>
                      <a:pt x="1468469" y="991759"/>
                    </a:cubicBezTo>
                    <a:lnTo>
                      <a:pt x="1468469" y="481391"/>
                    </a:lnTo>
                    <a:cubicBezTo>
                      <a:pt x="1468469" y="190105"/>
                      <a:pt x="1355693" y="48453"/>
                      <a:pt x="1123569" y="48453"/>
                    </a:cubicBezTo>
                    <a:moveTo>
                      <a:pt x="1123569" y="1448829"/>
                    </a:moveTo>
                    <a:cubicBezTo>
                      <a:pt x="874490" y="1448829"/>
                      <a:pt x="753332" y="1299290"/>
                      <a:pt x="753332" y="991664"/>
                    </a:cubicBezTo>
                    <a:lnTo>
                      <a:pt x="753332" y="481296"/>
                    </a:lnTo>
                    <a:cubicBezTo>
                      <a:pt x="753332" y="173670"/>
                      <a:pt x="874395" y="24131"/>
                      <a:pt x="1123569" y="24131"/>
                    </a:cubicBezTo>
                    <a:cubicBezTo>
                      <a:pt x="1372743" y="24131"/>
                      <a:pt x="1492758" y="173670"/>
                      <a:pt x="1492758" y="481296"/>
                    </a:cubicBezTo>
                    <a:lnTo>
                      <a:pt x="1492758" y="991664"/>
                    </a:lnTo>
                    <a:cubicBezTo>
                      <a:pt x="1492758" y="1299290"/>
                      <a:pt x="1371981" y="1448829"/>
                      <a:pt x="1123569" y="1448829"/>
                    </a:cubicBezTo>
                    <a:moveTo>
                      <a:pt x="2751201" y="48453"/>
                    </a:moveTo>
                    <a:cubicBezTo>
                      <a:pt x="2518505" y="48453"/>
                      <a:pt x="2405348" y="190105"/>
                      <a:pt x="2405348" y="481391"/>
                    </a:cubicBezTo>
                    <a:lnTo>
                      <a:pt x="2405348" y="991759"/>
                    </a:lnTo>
                    <a:cubicBezTo>
                      <a:pt x="2405348" y="1283045"/>
                      <a:pt x="2518505" y="1424602"/>
                      <a:pt x="2751201" y="1424602"/>
                    </a:cubicBezTo>
                    <a:cubicBezTo>
                      <a:pt x="2983897" y="1424602"/>
                      <a:pt x="3096101" y="1282949"/>
                      <a:pt x="3096101" y="991759"/>
                    </a:cubicBezTo>
                    <a:lnTo>
                      <a:pt x="3096101" y="481391"/>
                    </a:lnTo>
                    <a:cubicBezTo>
                      <a:pt x="3096101" y="190105"/>
                      <a:pt x="2983326" y="48453"/>
                      <a:pt x="2751201" y="48453"/>
                    </a:cubicBezTo>
                    <a:moveTo>
                      <a:pt x="2751201" y="1448829"/>
                    </a:moveTo>
                    <a:cubicBezTo>
                      <a:pt x="2502122" y="1448829"/>
                      <a:pt x="2380964" y="1299290"/>
                      <a:pt x="2380964" y="991664"/>
                    </a:cubicBezTo>
                    <a:lnTo>
                      <a:pt x="2380964" y="481296"/>
                    </a:lnTo>
                    <a:cubicBezTo>
                      <a:pt x="2380964" y="173670"/>
                      <a:pt x="2502027" y="24131"/>
                      <a:pt x="2751201" y="24131"/>
                    </a:cubicBezTo>
                    <a:cubicBezTo>
                      <a:pt x="3000375" y="24131"/>
                      <a:pt x="3120390" y="173670"/>
                      <a:pt x="3120390" y="481296"/>
                    </a:cubicBezTo>
                    <a:lnTo>
                      <a:pt x="3120390" y="991664"/>
                    </a:lnTo>
                    <a:cubicBezTo>
                      <a:pt x="3120390" y="1299290"/>
                      <a:pt x="2999613" y="1448829"/>
                      <a:pt x="2751201" y="1448829"/>
                    </a:cubicBezTo>
                    <a:moveTo>
                      <a:pt x="1814132" y="911765"/>
                    </a:moveTo>
                    <a:lnTo>
                      <a:pt x="1579531" y="941406"/>
                    </a:lnTo>
                    <a:lnTo>
                      <a:pt x="1579531" y="1018455"/>
                    </a:lnTo>
                    <a:cubicBezTo>
                      <a:pt x="1579531" y="1120586"/>
                      <a:pt x="1592961" y="1204095"/>
                      <a:pt x="1619631" y="1266704"/>
                    </a:cubicBezTo>
                    <a:cubicBezTo>
                      <a:pt x="1646301" y="1329312"/>
                      <a:pt x="1687259" y="1375675"/>
                      <a:pt x="1741456" y="1404461"/>
                    </a:cubicBezTo>
                    <a:cubicBezTo>
                      <a:pt x="1795653" y="1433248"/>
                      <a:pt x="1866424" y="1447879"/>
                      <a:pt x="1951768" y="1447879"/>
                    </a:cubicBezTo>
                    <a:cubicBezTo>
                      <a:pt x="2178368" y="1447879"/>
                      <a:pt x="2293239" y="1337577"/>
                      <a:pt x="2293239" y="1120111"/>
                    </a:cubicBezTo>
                    <a:lnTo>
                      <a:pt x="2293239" y="975988"/>
                    </a:lnTo>
                    <a:cubicBezTo>
                      <a:pt x="2293239" y="903214"/>
                      <a:pt x="2277713" y="844406"/>
                      <a:pt x="2247234" y="801274"/>
                    </a:cubicBezTo>
                    <a:cubicBezTo>
                      <a:pt x="2218277" y="760231"/>
                      <a:pt x="2173891" y="731730"/>
                      <a:pt x="2115312" y="716624"/>
                    </a:cubicBezTo>
                    <a:cubicBezTo>
                      <a:pt x="2110073" y="715199"/>
                      <a:pt x="2106263" y="710543"/>
                      <a:pt x="2106263" y="705128"/>
                    </a:cubicBezTo>
                    <a:cubicBezTo>
                      <a:pt x="2106168" y="699713"/>
                      <a:pt x="2109692" y="694868"/>
                      <a:pt x="2114931" y="693253"/>
                    </a:cubicBezTo>
                    <a:cubicBezTo>
                      <a:pt x="2218849" y="661996"/>
                      <a:pt x="2271617" y="583427"/>
                      <a:pt x="2271617" y="459635"/>
                    </a:cubicBezTo>
                    <a:lnTo>
                      <a:pt x="2271617" y="334228"/>
                    </a:lnTo>
                    <a:cubicBezTo>
                      <a:pt x="2271617" y="128542"/>
                      <a:pt x="2163032" y="24226"/>
                      <a:pt x="1948910" y="24226"/>
                    </a:cubicBezTo>
                    <a:cubicBezTo>
                      <a:pt x="1828038" y="24226"/>
                      <a:pt x="1737455" y="56433"/>
                      <a:pt x="1679639" y="119992"/>
                    </a:cubicBezTo>
                    <a:cubicBezTo>
                      <a:pt x="1621822" y="183550"/>
                      <a:pt x="1592485" y="287486"/>
                      <a:pt x="1592485" y="429043"/>
                    </a:cubicBezTo>
                    <a:lnTo>
                      <a:pt x="1592485" y="494217"/>
                    </a:lnTo>
                    <a:lnTo>
                      <a:pt x="1818227" y="521863"/>
                    </a:lnTo>
                    <a:lnTo>
                      <a:pt x="1818227" y="448804"/>
                    </a:lnTo>
                    <a:cubicBezTo>
                      <a:pt x="1818227" y="362255"/>
                      <a:pt x="1828229" y="298031"/>
                      <a:pt x="1847945" y="257749"/>
                    </a:cubicBezTo>
                    <a:cubicBezTo>
                      <a:pt x="1867662" y="217467"/>
                      <a:pt x="1899666" y="197041"/>
                      <a:pt x="1943005" y="197041"/>
                    </a:cubicBezTo>
                    <a:cubicBezTo>
                      <a:pt x="1977676" y="197041"/>
                      <a:pt x="2003203" y="208346"/>
                      <a:pt x="2021205" y="231623"/>
                    </a:cubicBezTo>
                    <a:cubicBezTo>
                      <a:pt x="2038922" y="254614"/>
                      <a:pt x="2047875" y="289481"/>
                      <a:pt x="2047875" y="335273"/>
                    </a:cubicBezTo>
                    <a:lnTo>
                      <a:pt x="2047875" y="492222"/>
                    </a:lnTo>
                    <a:cubicBezTo>
                      <a:pt x="2047875" y="534784"/>
                      <a:pt x="2037683" y="567371"/>
                      <a:pt x="2017681" y="588937"/>
                    </a:cubicBezTo>
                    <a:cubicBezTo>
                      <a:pt x="1997678" y="610598"/>
                      <a:pt x="1966817" y="622569"/>
                      <a:pt x="1926050" y="624469"/>
                    </a:cubicBezTo>
                    <a:lnTo>
                      <a:pt x="1850803" y="628459"/>
                    </a:lnTo>
                    <a:lnTo>
                      <a:pt x="1850803" y="790348"/>
                    </a:lnTo>
                    <a:cubicBezTo>
                      <a:pt x="1850803" y="790348"/>
                      <a:pt x="1928051" y="794243"/>
                      <a:pt x="1928051" y="794243"/>
                    </a:cubicBezTo>
                    <a:cubicBezTo>
                      <a:pt x="1971389" y="796903"/>
                      <a:pt x="2004346" y="810014"/>
                      <a:pt x="2025968" y="833290"/>
                    </a:cubicBezTo>
                    <a:cubicBezTo>
                      <a:pt x="2047685" y="856661"/>
                      <a:pt x="2058638" y="892383"/>
                      <a:pt x="2058638" y="939411"/>
                    </a:cubicBezTo>
                    <a:lnTo>
                      <a:pt x="2058638" y="1124101"/>
                    </a:lnTo>
                    <a:cubicBezTo>
                      <a:pt x="2058638" y="1173884"/>
                      <a:pt x="2049780" y="1211411"/>
                      <a:pt x="2032445" y="1235637"/>
                    </a:cubicBezTo>
                    <a:cubicBezTo>
                      <a:pt x="2015014" y="1259863"/>
                      <a:pt x="1987868" y="1272119"/>
                      <a:pt x="1951768" y="1272119"/>
                    </a:cubicBezTo>
                    <a:cubicBezTo>
                      <a:pt x="1902524" y="1272119"/>
                      <a:pt x="1866900" y="1250363"/>
                      <a:pt x="1845850" y="1207421"/>
                    </a:cubicBezTo>
                    <a:cubicBezTo>
                      <a:pt x="1824895" y="1164573"/>
                      <a:pt x="1814227" y="1093319"/>
                      <a:pt x="1814227" y="995654"/>
                    </a:cubicBezTo>
                    <a:lnTo>
                      <a:pt x="1814227" y="911765"/>
                    </a:lnTo>
                    <a:close/>
                    <a:moveTo>
                      <a:pt x="1951673" y="1472105"/>
                    </a:moveTo>
                    <a:cubicBezTo>
                      <a:pt x="1862328" y="1472105"/>
                      <a:pt x="1787652" y="1456524"/>
                      <a:pt x="1729835" y="1425837"/>
                    </a:cubicBezTo>
                    <a:cubicBezTo>
                      <a:pt x="1670685" y="1394391"/>
                      <a:pt x="1626013" y="1344038"/>
                      <a:pt x="1597152" y="1276204"/>
                    </a:cubicBezTo>
                    <a:cubicBezTo>
                      <a:pt x="1569244" y="1210556"/>
                      <a:pt x="1555147" y="1123816"/>
                      <a:pt x="1555147" y="1018455"/>
                    </a:cubicBezTo>
                    <a:lnTo>
                      <a:pt x="1555147" y="941406"/>
                    </a:lnTo>
                    <a:cubicBezTo>
                      <a:pt x="1555147" y="929150"/>
                      <a:pt x="1564291" y="918795"/>
                      <a:pt x="1576483" y="917370"/>
                    </a:cubicBezTo>
                    <a:lnTo>
                      <a:pt x="1810988" y="887823"/>
                    </a:lnTo>
                    <a:cubicBezTo>
                      <a:pt x="1817656" y="886968"/>
                      <a:pt x="1824895" y="889058"/>
                      <a:pt x="1830134" y="893713"/>
                    </a:cubicBezTo>
                    <a:cubicBezTo>
                      <a:pt x="1835372" y="898179"/>
                      <a:pt x="1838420" y="904829"/>
                      <a:pt x="1838420" y="911954"/>
                    </a:cubicBezTo>
                    <a:lnTo>
                      <a:pt x="1838420" y="995844"/>
                    </a:lnTo>
                    <a:cubicBezTo>
                      <a:pt x="1838420" y="1089804"/>
                      <a:pt x="1848231" y="1157448"/>
                      <a:pt x="1867662" y="1196970"/>
                    </a:cubicBezTo>
                    <a:cubicBezTo>
                      <a:pt x="1884712" y="1231742"/>
                      <a:pt x="1911382" y="1247988"/>
                      <a:pt x="1951673" y="1247988"/>
                    </a:cubicBezTo>
                    <a:cubicBezTo>
                      <a:pt x="1980343" y="1247988"/>
                      <a:pt x="1999679" y="1239532"/>
                      <a:pt x="2012633" y="1221576"/>
                    </a:cubicBezTo>
                    <a:cubicBezTo>
                      <a:pt x="2027015" y="1201530"/>
                      <a:pt x="2034350" y="1168753"/>
                      <a:pt x="2034350" y="1124196"/>
                    </a:cubicBezTo>
                    <a:lnTo>
                      <a:pt x="2034350" y="939506"/>
                    </a:lnTo>
                    <a:cubicBezTo>
                      <a:pt x="2034350" y="898749"/>
                      <a:pt x="2025491" y="868632"/>
                      <a:pt x="2008156" y="849916"/>
                    </a:cubicBezTo>
                    <a:cubicBezTo>
                      <a:pt x="1990916" y="831390"/>
                      <a:pt x="1963484" y="820845"/>
                      <a:pt x="1926717" y="818659"/>
                    </a:cubicBezTo>
                    <a:lnTo>
                      <a:pt x="1849565" y="814669"/>
                    </a:lnTo>
                    <a:cubicBezTo>
                      <a:pt x="1836706" y="814099"/>
                      <a:pt x="1826514" y="803458"/>
                      <a:pt x="1826514" y="790443"/>
                    </a:cubicBezTo>
                    <a:lnTo>
                      <a:pt x="1826514" y="628554"/>
                    </a:lnTo>
                    <a:cubicBezTo>
                      <a:pt x="1826514" y="615538"/>
                      <a:pt x="1836611" y="604898"/>
                      <a:pt x="1849565" y="604233"/>
                    </a:cubicBezTo>
                    <a:lnTo>
                      <a:pt x="1924812" y="600243"/>
                    </a:lnTo>
                    <a:cubicBezTo>
                      <a:pt x="1959007" y="598627"/>
                      <a:pt x="1984153" y="589317"/>
                      <a:pt x="1999774" y="572501"/>
                    </a:cubicBezTo>
                    <a:cubicBezTo>
                      <a:pt x="2015490" y="555495"/>
                      <a:pt x="2023491" y="528419"/>
                      <a:pt x="2023491" y="492222"/>
                    </a:cubicBezTo>
                    <a:lnTo>
                      <a:pt x="2023491" y="335273"/>
                    </a:lnTo>
                    <a:cubicBezTo>
                      <a:pt x="2023491" y="294896"/>
                      <a:pt x="2016157" y="265064"/>
                      <a:pt x="2001869" y="246443"/>
                    </a:cubicBezTo>
                    <a:cubicBezTo>
                      <a:pt x="1988630" y="229247"/>
                      <a:pt x="1969865" y="221267"/>
                      <a:pt x="1942910" y="221267"/>
                    </a:cubicBezTo>
                    <a:cubicBezTo>
                      <a:pt x="1908715" y="221267"/>
                      <a:pt x="1885474" y="236278"/>
                      <a:pt x="1869758" y="268295"/>
                    </a:cubicBezTo>
                    <a:cubicBezTo>
                      <a:pt x="1851660" y="305252"/>
                      <a:pt x="1842516" y="365960"/>
                      <a:pt x="1842516" y="448709"/>
                    </a:cubicBezTo>
                    <a:lnTo>
                      <a:pt x="1842516" y="521768"/>
                    </a:lnTo>
                    <a:cubicBezTo>
                      <a:pt x="1842516" y="528704"/>
                      <a:pt x="1839468" y="535354"/>
                      <a:pt x="1834229" y="540009"/>
                    </a:cubicBezTo>
                    <a:cubicBezTo>
                      <a:pt x="1828991" y="544665"/>
                      <a:pt x="1822228" y="546755"/>
                      <a:pt x="1815084" y="545900"/>
                    </a:cubicBezTo>
                    <a:lnTo>
                      <a:pt x="1589532" y="518253"/>
                    </a:lnTo>
                    <a:cubicBezTo>
                      <a:pt x="1577340" y="516733"/>
                      <a:pt x="1568101" y="506473"/>
                      <a:pt x="1568101" y="494217"/>
                    </a:cubicBezTo>
                    <a:lnTo>
                      <a:pt x="1568101" y="429043"/>
                    </a:lnTo>
                    <a:cubicBezTo>
                      <a:pt x="1568101" y="281215"/>
                      <a:pt x="1599533" y="171769"/>
                      <a:pt x="1661541" y="103651"/>
                    </a:cubicBezTo>
                    <a:cubicBezTo>
                      <a:pt x="1724120" y="34867"/>
                      <a:pt x="1820799" y="0"/>
                      <a:pt x="1948815" y="0"/>
                    </a:cubicBezTo>
                    <a:cubicBezTo>
                      <a:pt x="2179034" y="0"/>
                      <a:pt x="2295811" y="112486"/>
                      <a:pt x="2295811" y="334323"/>
                    </a:cubicBezTo>
                    <a:lnTo>
                      <a:pt x="2295811" y="459730"/>
                    </a:lnTo>
                    <a:cubicBezTo>
                      <a:pt x="2295811" y="581431"/>
                      <a:pt x="2248757" y="663421"/>
                      <a:pt x="2155889" y="704083"/>
                    </a:cubicBezTo>
                    <a:cubicBezTo>
                      <a:pt x="2203418" y="722229"/>
                      <a:pt x="2240756" y="750066"/>
                      <a:pt x="2267045" y="787403"/>
                    </a:cubicBezTo>
                    <a:cubicBezTo>
                      <a:pt x="2300573" y="834810"/>
                      <a:pt x="2317528" y="898274"/>
                      <a:pt x="2317528" y="976178"/>
                    </a:cubicBezTo>
                    <a:lnTo>
                      <a:pt x="2317528" y="1120301"/>
                    </a:lnTo>
                    <a:cubicBezTo>
                      <a:pt x="2317528" y="1353918"/>
                      <a:pt x="2194465" y="1472390"/>
                      <a:pt x="1951673" y="1472390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18" name="Freeform 14">
                <a:extLst>
                  <a:ext uri="{FF2B5EF4-FFF2-40B4-BE49-F238E27FC236}">
                    <a16:creationId xmlns:a16="http://schemas.microsoft.com/office/drawing/2014/main" id="{D04F51E0-9DF6-E8B5-01D6-1F71069D0DE6}"/>
                  </a:ext>
                </a:extLst>
              </p:cNvPr>
              <p:cNvSpPr/>
              <p:nvPr/>
            </p:nvSpPr>
            <p:spPr>
              <a:xfrm>
                <a:off x="23736490" y="5042831"/>
                <a:ext cx="1417510" cy="1358193"/>
              </a:xfrm>
              <a:custGeom>
                <a:avLst/>
                <a:gdLst>
                  <a:gd name="connsiteX0" fmla="*/ 221552 w 1417510"/>
                  <a:gd name="connsiteY0" fmla="*/ 719284 h 1358193"/>
                  <a:gd name="connsiteX1" fmla="*/ 520160 w 1417510"/>
                  <a:gd name="connsiteY1" fmla="*/ 719284 h 1358193"/>
                  <a:gd name="connsiteX2" fmla="*/ 520160 w 1417510"/>
                  <a:gd name="connsiteY2" fmla="*/ 572786 h 1358193"/>
                  <a:gd name="connsiteX3" fmla="*/ 221552 w 1417510"/>
                  <a:gd name="connsiteY3" fmla="*/ 572786 h 1358193"/>
                  <a:gd name="connsiteX4" fmla="*/ 209360 w 1417510"/>
                  <a:gd name="connsiteY4" fmla="*/ 560625 h 1358193"/>
                  <a:gd name="connsiteX5" fmla="*/ 209360 w 1417510"/>
                  <a:gd name="connsiteY5" fmla="*/ 177565 h 1358193"/>
                  <a:gd name="connsiteX6" fmla="*/ 221552 w 1417510"/>
                  <a:gd name="connsiteY6" fmla="*/ 165404 h 1358193"/>
                  <a:gd name="connsiteX7" fmla="*/ 552831 w 1417510"/>
                  <a:gd name="connsiteY7" fmla="*/ 165404 h 1358193"/>
                  <a:gd name="connsiteX8" fmla="*/ 552831 w 1417510"/>
                  <a:gd name="connsiteY8" fmla="*/ 190 h 1358193"/>
                  <a:gd name="connsiteX9" fmla="*/ 0 w 1417510"/>
                  <a:gd name="connsiteY9" fmla="*/ 190 h 1358193"/>
                  <a:gd name="connsiteX10" fmla="*/ 0 w 1417510"/>
                  <a:gd name="connsiteY10" fmla="*/ 1358194 h 1358193"/>
                  <a:gd name="connsiteX11" fmla="*/ 567595 w 1417510"/>
                  <a:gd name="connsiteY11" fmla="*/ 1358194 h 1358193"/>
                  <a:gd name="connsiteX12" fmla="*/ 567595 w 1417510"/>
                  <a:gd name="connsiteY12" fmla="*/ 1192885 h 1358193"/>
                  <a:gd name="connsiteX13" fmla="*/ 221456 w 1417510"/>
                  <a:gd name="connsiteY13" fmla="*/ 1192885 h 1358193"/>
                  <a:gd name="connsiteX14" fmla="*/ 209264 w 1417510"/>
                  <a:gd name="connsiteY14" fmla="*/ 1180724 h 1358193"/>
                  <a:gd name="connsiteX15" fmla="*/ 209264 w 1417510"/>
                  <a:gd name="connsiteY15" fmla="*/ 731540 h 1358193"/>
                  <a:gd name="connsiteX16" fmla="*/ 221456 w 1417510"/>
                  <a:gd name="connsiteY16" fmla="*/ 719379 h 1358193"/>
                  <a:gd name="connsiteX17" fmla="*/ 684562 w 1417510"/>
                  <a:gd name="connsiteY17" fmla="*/ 1358194 h 1358193"/>
                  <a:gd name="connsiteX18" fmla="*/ 893826 w 1417510"/>
                  <a:gd name="connsiteY18" fmla="*/ 1358194 h 1358193"/>
                  <a:gd name="connsiteX19" fmla="*/ 893826 w 1417510"/>
                  <a:gd name="connsiteY19" fmla="*/ 749306 h 1358193"/>
                  <a:gd name="connsiteX20" fmla="*/ 906018 w 1417510"/>
                  <a:gd name="connsiteY20" fmla="*/ 737145 h 1358193"/>
                  <a:gd name="connsiteX21" fmla="*/ 977265 w 1417510"/>
                  <a:gd name="connsiteY21" fmla="*/ 737145 h 1358193"/>
                  <a:gd name="connsiteX22" fmla="*/ 1052608 w 1417510"/>
                  <a:gd name="connsiteY22" fmla="*/ 754341 h 1358193"/>
                  <a:gd name="connsiteX23" fmla="*/ 1095280 w 1417510"/>
                  <a:gd name="connsiteY23" fmla="*/ 816094 h 1358193"/>
                  <a:gd name="connsiteX24" fmla="*/ 1117092 w 1417510"/>
                  <a:gd name="connsiteY24" fmla="*/ 937701 h 1358193"/>
                  <a:gd name="connsiteX25" fmla="*/ 1132904 w 1417510"/>
                  <a:gd name="connsiteY25" fmla="*/ 1092654 h 1358193"/>
                  <a:gd name="connsiteX26" fmla="*/ 1155573 w 1417510"/>
                  <a:gd name="connsiteY26" fmla="*/ 1268414 h 1358193"/>
                  <a:gd name="connsiteX27" fmla="*/ 1180338 w 1417510"/>
                  <a:gd name="connsiteY27" fmla="*/ 1358194 h 1358193"/>
                  <a:gd name="connsiteX28" fmla="*/ 1416368 w 1417510"/>
                  <a:gd name="connsiteY28" fmla="*/ 1358194 h 1358193"/>
                  <a:gd name="connsiteX29" fmla="*/ 1417511 w 1417510"/>
                  <a:gd name="connsiteY29" fmla="*/ 1350783 h 1358193"/>
                  <a:gd name="connsiteX30" fmla="*/ 1375315 w 1417510"/>
                  <a:gd name="connsiteY30" fmla="*/ 1270124 h 1358193"/>
                  <a:gd name="connsiteX31" fmla="*/ 1341311 w 1417510"/>
                  <a:gd name="connsiteY31" fmla="*/ 1088474 h 1358193"/>
                  <a:gd name="connsiteX32" fmla="*/ 1319498 w 1417510"/>
                  <a:gd name="connsiteY32" fmla="*/ 918510 h 1358193"/>
                  <a:gd name="connsiteX33" fmla="*/ 1291400 w 1417510"/>
                  <a:gd name="connsiteY33" fmla="*/ 787403 h 1358193"/>
                  <a:gd name="connsiteX34" fmla="*/ 1247013 w 1417510"/>
                  <a:gd name="connsiteY34" fmla="*/ 719474 h 1358193"/>
                  <a:gd name="connsiteX35" fmla="*/ 1168908 w 1417510"/>
                  <a:gd name="connsiteY35" fmla="*/ 681852 h 1358193"/>
                  <a:gd name="connsiteX36" fmla="*/ 1160050 w 1417510"/>
                  <a:gd name="connsiteY36" fmla="*/ 670166 h 1358193"/>
                  <a:gd name="connsiteX37" fmla="*/ 1160050 w 1417510"/>
                  <a:gd name="connsiteY37" fmla="*/ 655345 h 1358193"/>
                  <a:gd name="connsiteX38" fmla="*/ 1170146 w 1417510"/>
                  <a:gd name="connsiteY38" fmla="*/ 643375 h 1358193"/>
                  <a:gd name="connsiteX39" fmla="*/ 1314450 w 1417510"/>
                  <a:gd name="connsiteY39" fmla="*/ 561575 h 1358193"/>
                  <a:gd name="connsiteX40" fmla="*/ 1363980 w 1417510"/>
                  <a:gd name="connsiteY40" fmla="*/ 386671 h 1358193"/>
                  <a:gd name="connsiteX41" fmla="*/ 1363980 w 1417510"/>
                  <a:gd name="connsiteY41" fmla="*/ 298886 h 1358193"/>
                  <a:gd name="connsiteX42" fmla="*/ 1282732 w 1417510"/>
                  <a:gd name="connsiteY42" fmla="*/ 75244 h 1358193"/>
                  <a:gd name="connsiteX43" fmla="*/ 1039559 w 1417510"/>
                  <a:gd name="connsiteY43" fmla="*/ 0 h 1358193"/>
                  <a:gd name="connsiteX44" fmla="*/ 684467 w 1417510"/>
                  <a:gd name="connsiteY44" fmla="*/ 0 h 1358193"/>
                  <a:gd name="connsiteX45" fmla="*/ 684467 w 1417510"/>
                  <a:gd name="connsiteY45" fmla="*/ 1358004 h 1358193"/>
                  <a:gd name="connsiteX46" fmla="*/ 1015842 w 1417510"/>
                  <a:gd name="connsiteY46" fmla="*/ 559390 h 1358193"/>
                  <a:gd name="connsiteX47" fmla="*/ 918115 w 1417510"/>
                  <a:gd name="connsiteY47" fmla="*/ 559390 h 1358193"/>
                  <a:gd name="connsiteX48" fmla="*/ 918115 w 1417510"/>
                  <a:gd name="connsiteY48" fmla="*/ 183835 h 1358193"/>
                  <a:gd name="connsiteX49" fmla="*/ 1015842 w 1417510"/>
                  <a:gd name="connsiteY49" fmla="*/ 183835 h 1358193"/>
                  <a:gd name="connsiteX50" fmla="*/ 1103948 w 1417510"/>
                  <a:gd name="connsiteY50" fmla="*/ 212622 h 1358193"/>
                  <a:gd name="connsiteX51" fmla="*/ 1131380 w 1417510"/>
                  <a:gd name="connsiteY51" fmla="*/ 307912 h 1358193"/>
                  <a:gd name="connsiteX52" fmla="*/ 1131380 w 1417510"/>
                  <a:gd name="connsiteY52" fmla="*/ 436264 h 1358193"/>
                  <a:gd name="connsiteX53" fmla="*/ 1103662 w 1417510"/>
                  <a:gd name="connsiteY53" fmla="*/ 530984 h 1358193"/>
                  <a:gd name="connsiteX54" fmla="*/ 1015937 w 1417510"/>
                  <a:gd name="connsiteY54" fmla="*/ 559390 h 1358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417510" h="1358193">
                    <a:moveTo>
                      <a:pt x="221552" y="719284"/>
                    </a:moveTo>
                    <a:lnTo>
                      <a:pt x="520160" y="719284"/>
                    </a:lnTo>
                    <a:lnTo>
                      <a:pt x="520160" y="572786"/>
                    </a:lnTo>
                    <a:lnTo>
                      <a:pt x="221552" y="572786"/>
                    </a:lnTo>
                    <a:cubicBezTo>
                      <a:pt x="214884" y="572786"/>
                      <a:pt x="209360" y="567371"/>
                      <a:pt x="209360" y="560625"/>
                    </a:cubicBezTo>
                    <a:lnTo>
                      <a:pt x="209360" y="177565"/>
                    </a:lnTo>
                    <a:cubicBezTo>
                      <a:pt x="209360" y="170914"/>
                      <a:pt x="214789" y="165404"/>
                      <a:pt x="221552" y="165404"/>
                    </a:cubicBezTo>
                    <a:lnTo>
                      <a:pt x="552831" y="165404"/>
                    </a:lnTo>
                    <a:lnTo>
                      <a:pt x="552831" y="190"/>
                    </a:lnTo>
                    <a:lnTo>
                      <a:pt x="0" y="190"/>
                    </a:lnTo>
                    <a:lnTo>
                      <a:pt x="0" y="1358194"/>
                    </a:lnTo>
                    <a:lnTo>
                      <a:pt x="567595" y="1358194"/>
                    </a:lnTo>
                    <a:lnTo>
                      <a:pt x="567595" y="1192885"/>
                    </a:lnTo>
                    <a:lnTo>
                      <a:pt x="221456" y="1192885"/>
                    </a:lnTo>
                    <a:cubicBezTo>
                      <a:pt x="214789" y="1192885"/>
                      <a:pt x="209264" y="1187469"/>
                      <a:pt x="209264" y="1180724"/>
                    </a:cubicBezTo>
                    <a:lnTo>
                      <a:pt x="209264" y="731540"/>
                    </a:lnTo>
                    <a:cubicBezTo>
                      <a:pt x="209264" y="724889"/>
                      <a:pt x="214694" y="719379"/>
                      <a:pt x="221456" y="719379"/>
                    </a:cubicBezTo>
                    <a:moveTo>
                      <a:pt x="684562" y="1358194"/>
                    </a:moveTo>
                    <a:lnTo>
                      <a:pt x="893826" y="1358194"/>
                    </a:lnTo>
                    <a:lnTo>
                      <a:pt x="893826" y="749306"/>
                    </a:lnTo>
                    <a:cubicBezTo>
                      <a:pt x="893826" y="742655"/>
                      <a:pt x="899255" y="737145"/>
                      <a:pt x="906018" y="737145"/>
                    </a:cubicBezTo>
                    <a:lnTo>
                      <a:pt x="977265" y="737145"/>
                    </a:lnTo>
                    <a:cubicBezTo>
                      <a:pt x="1009079" y="737145"/>
                      <a:pt x="1034415" y="742940"/>
                      <a:pt x="1052608" y="754341"/>
                    </a:cubicBezTo>
                    <a:cubicBezTo>
                      <a:pt x="1071086" y="766026"/>
                      <a:pt x="1085469" y="786833"/>
                      <a:pt x="1095280" y="816094"/>
                    </a:cubicBezTo>
                    <a:cubicBezTo>
                      <a:pt x="1104519" y="843741"/>
                      <a:pt x="1111663" y="883548"/>
                      <a:pt x="1117092" y="937701"/>
                    </a:cubicBezTo>
                    <a:lnTo>
                      <a:pt x="1132904" y="1092654"/>
                    </a:lnTo>
                    <a:cubicBezTo>
                      <a:pt x="1140809" y="1170368"/>
                      <a:pt x="1148429" y="1229557"/>
                      <a:pt x="1155573" y="1268414"/>
                    </a:cubicBezTo>
                    <a:cubicBezTo>
                      <a:pt x="1161955" y="1303376"/>
                      <a:pt x="1170242" y="1333492"/>
                      <a:pt x="1180338" y="1358194"/>
                    </a:cubicBezTo>
                    <a:lnTo>
                      <a:pt x="1416368" y="1358194"/>
                    </a:lnTo>
                    <a:cubicBezTo>
                      <a:pt x="1416749" y="1355723"/>
                      <a:pt x="1417130" y="1353253"/>
                      <a:pt x="1417511" y="1350783"/>
                    </a:cubicBezTo>
                    <a:cubicBezTo>
                      <a:pt x="1400366" y="1332732"/>
                      <a:pt x="1386173" y="1305656"/>
                      <a:pt x="1375315" y="1270124"/>
                    </a:cubicBezTo>
                    <a:cubicBezTo>
                      <a:pt x="1363980" y="1232787"/>
                      <a:pt x="1352550" y="1171793"/>
                      <a:pt x="1341311" y="1088474"/>
                    </a:cubicBezTo>
                    <a:lnTo>
                      <a:pt x="1319498" y="918510"/>
                    </a:lnTo>
                    <a:cubicBezTo>
                      <a:pt x="1312355" y="862362"/>
                      <a:pt x="1302925" y="818279"/>
                      <a:pt x="1291400" y="787403"/>
                    </a:cubicBezTo>
                    <a:cubicBezTo>
                      <a:pt x="1280351" y="757571"/>
                      <a:pt x="1265396" y="734770"/>
                      <a:pt x="1247013" y="719474"/>
                    </a:cubicBezTo>
                    <a:cubicBezTo>
                      <a:pt x="1228344" y="703893"/>
                      <a:pt x="1201960" y="691162"/>
                      <a:pt x="1168908" y="681852"/>
                    </a:cubicBezTo>
                    <a:cubicBezTo>
                      <a:pt x="1163669" y="680332"/>
                      <a:pt x="1160050" y="675582"/>
                      <a:pt x="1160050" y="670166"/>
                    </a:cubicBezTo>
                    <a:lnTo>
                      <a:pt x="1160050" y="655345"/>
                    </a:lnTo>
                    <a:cubicBezTo>
                      <a:pt x="1160050" y="649455"/>
                      <a:pt x="1164241" y="644420"/>
                      <a:pt x="1170146" y="643375"/>
                    </a:cubicBezTo>
                    <a:cubicBezTo>
                      <a:pt x="1233393" y="632069"/>
                      <a:pt x="1281970" y="604613"/>
                      <a:pt x="1314450" y="561575"/>
                    </a:cubicBezTo>
                    <a:cubicBezTo>
                      <a:pt x="1347311" y="518253"/>
                      <a:pt x="1363980" y="459350"/>
                      <a:pt x="1363980" y="386671"/>
                    </a:cubicBezTo>
                    <a:lnTo>
                      <a:pt x="1363980" y="298886"/>
                    </a:lnTo>
                    <a:cubicBezTo>
                      <a:pt x="1363980" y="200176"/>
                      <a:pt x="1336643" y="124932"/>
                      <a:pt x="1282732" y="75244"/>
                    </a:cubicBezTo>
                    <a:cubicBezTo>
                      <a:pt x="1228535" y="25271"/>
                      <a:pt x="1146715" y="0"/>
                      <a:pt x="1039559" y="0"/>
                    </a:cubicBezTo>
                    <a:lnTo>
                      <a:pt x="684467" y="0"/>
                    </a:lnTo>
                    <a:lnTo>
                      <a:pt x="684467" y="1358004"/>
                    </a:lnTo>
                    <a:close/>
                    <a:moveTo>
                      <a:pt x="1015842" y="559390"/>
                    </a:moveTo>
                    <a:lnTo>
                      <a:pt x="918115" y="559390"/>
                    </a:lnTo>
                    <a:lnTo>
                      <a:pt x="918115" y="183835"/>
                    </a:lnTo>
                    <a:lnTo>
                      <a:pt x="1015842" y="183835"/>
                    </a:lnTo>
                    <a:cubicBezTo>
                      <a:pt x="1056323" y="183835"/>
                      <a:pt x="1086041" y="193525"/>
                      <a:pt x="1103948" y="212622"/>
                    </a:cubicBezTo>
                    <a:cubicBezTo>
                      <a:pt x="1122140" y="231908"/>
                      <a:pt x="1131380" y="263924"/>
                      <a:pt x="1131380" y="307912"/>
                    </a:cubicBezTo>
                    <a:lnTo>
                      <a:pt x="1131380" y="436264"/>
                    </a:lnTo>
                    <a:cubicBezTo>
                      <a:pt x="1131380" y="480156"/>
                      <a:pt x="1122045" y="512078"/>
                      <a:pt x="1103662" y="530984"/>
                    </a:cubicBezTo>
                    <a:cubicBezTo>
                      <a:pt x="1085374" y="549890"/>
                      <a:pt x="1055846" y="559390"/>
                      <a:pt x="1015937" y="559390"/>
                    </a:cubicBezTo>
                  </a:path>
                </a:pathLst>
              </a:custGeom>
              <a:solidFill>
                <a:srgbClr val="212E5E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C7EE259D-3B54-1F1F-9AF5-B5D2A3F2513D}"/>
                  </a:ext>
                </a:extLst>
              </p:cNvPr>
              <p:cNvSpPr/>
              <p:nvPr/>
            </p:nvSpPr>
            <p:spPr>
              <a:xfrm>
                <a:off x="23736490" y="5042831"/>
                <a:ext cx="1417510" cy="1358193"/>
              </a:xfrm>
              <a:custGeom>
                <a:avLst/>
                <a:gdLst>
                  <a:gd name="connsiteX0" fmla="*/ 221552 w 1417510"/>
                  <a:gd name="connsiteY0" fmla="*/ 719284 h 1358193"/>
                  <a:gd name="connsiteX1" fmla="*/ 520160 w 1417510"/>
                  <a:gd name="connsiteY1" fmla="*/ 719284 h 1358193"/>
                  <a:gd name="connsiteX2" fmla="*/ 520160 w 1417510"/>
                  <a:gd name="connsiteY2" fmla="*/ 572786 h 1358193"/>
                  <a:gd name="connsiteX3" fmla="*/ 221552 w 1417510"/>
                  <a:gd name="connsiteY3" fmla="*/ 572786 h 1358193"/>
                  <a:gd name="connsiteX4" fmla="*/ 209360 w 1417510"/>
                  <a:gd name="connsiteY4" fmla="*/ 560625 h 1358193"/>
                  <a:gd name="connsiteX5" fmla="*/ 209360 w 1417510"/>
                  <a:gd name="connsiteY5" fmla="*/ 177565 h 1358193"/>
                  <a:gd name="connsiteX6" fmla="*/ 221552 w 1417510"/>
                  <a:gd name="connsiteY6" fmla="*/ 165404 h 1358193"/>
                  <a:gd name="connsiteX7" fmla="*/ 552831 w 1417510"/>
                  <a:gd name="connsiteY7" fmla="*/ 165404 h 1358193"/>
                  <a:gd name="connsiteX8" fmla="*/ 552831 w 1417510"/>
                  <a:gd name="connsiteY8" fmla="*/ 190 h 1358193"/>
                  <a:gd name="connsiteX9" fmla="*/ 0 w 1417510"/>
                  <a:gd name="connsiteY9" fmla="*/ 190 h 1358193"/>
                  <a:gd name="connsiteX10" fmla="*/ 0 w 1417510"/>
                  <a:gd name="connsiteY10" fmla="*/ 1358194 h 1358193"/>
                  <a:gd name="connsiteX11" fmla="*/ 567595 w 1417510"/>
                  <a:gd name="connsiteY11" fmla="*/ 1358194 h 1358193"/>
                  <a:gd name="connsiteX12" fmla="*/ 567595 w 1417510"/>
                  <a:gd name="connsiteY12" fmla="*/ 1192885 h 1358193"/>
                  <a:gd name="connsiteX13" fmla="*/ 221456 w 1417510"/>
                  <a:gd name="connsiteY13" fmla="*/ 1192885 h 1358193"/>
                  <a:gd name="connsiteX14" fmla="*/ 209264 w 1417510"/>
                  <a:gd name="connsiteY14" fmla="*/ 1180724 h 1358193"/>
                  <a:gd name="connsiteX15" fmla="*/ 209264 w 1417510"/>
                  <a:gd name="connsiteY15" fmla="*/ 731540 h 1358193"/>
                  <a:gd name="connsiteX16" fmla="*/ 221456 w 1417510"/>
                  <a:gd name="connsiteY16" fmla="*/ 719379 h 1358193"/>
                  <a:gd name="connsiteX17" fmla="*/ 684562 w 1417510"/>
                  <a:gd name="connsiteY17" fmla="*/ 1358194 h 1358193"/>
                  <a:gd name="connsiteX18" fmla="*/ 893826 w 1417510"/>
                  <a:gd name="connsiteY18" fmla="*/ 1358194 h 1358193"/>
                  <a:gd name="connsiteX19" fmla="*/ 893826 w 1417510"/>
                  <a:gd name="connsiteY19" fmla="*/ 749306 h 1358193"/>
                  <a:gd name="connsiteX20" fmla="*/ 906018 w 1417510"/>
                  <a:gd name="connsiteY20" fmla="*/ 737145 h 1358193"/>
                  <a:gd name="connsiteX21" fmla="*/ 977265 w 1417510"/>
                  <a:gd name="connsiteY21" fmla="*/ 737145 h 1358193"/>
                  <a:gd name="connsiteX22" fmla="*/ 1052608 w 1417510"/>
                  <a:gd name="connsiteY22" fmla="*/ 754341 h 1358193"/>
                  <a:gd name="connsiteX23" fmla="*/ 1095280 w 1417510"/>
                  <a:gd name="connsiteY23" fmla="*/ 816094 h 1358193"/>
                  <a:gd name="connsiteX24" fmla="*/ 1117092 w 1417510"/>
                  <a:gd name="connsiteY24" fmla="*/ 937701 h 1358193"/>
                  <a:gd name="connsiteX25" fmla="*/ 1132904 w 1417510"/>
                  <a:gd name="connsiteY25" fmla="*/ 1092654 h 1358193"/>
                  <a:gd name="connsiteX26" fmla="*/ 1155573 w 1417510"/>
                  <a:gd name="connsiteY26" fmla="*/ 1268414 h 1358193"/>
                  <a:gd name="connsiteX27" fmla="*/ 1180338 w 1417510"/>
                  <a:gd name="connsiteY27" fmla="*/ 1358194 h 1358193"/>
                  <a:gd name="connsiteX28" fmla="*/ 1416368 w 1417510"/>
                  <a:gd name="connsiteY28" fmla="*/ 1358194 h 1358193"/>
                  <a:gd name="connsiteX29" fmla="*/ 1417511 w 1417510"/>
                  <a:gd name="connsiteY29" fmla="*/ 1350783 h 1358193"/>
                  <a:gd name="connsiteX30" fmla="*/ 1375315 w 1417510"/>
                  <a:gd name="connsiteY30" fmla="*/ 1270124 h 1358193"/>
                  <a:gd name="connsiteX31" fmla="*/ 1341311 w 1417510"/>
                  <a:gd name="connsiteY31" fmla="*/ 1088474 h 1358193"/>
                  <a:gd name="connsiteX32" fmla="*/ 1319498 w 1417510"/>
                  <a:gd name="connsiteY32" fmla="*/ 918510 h 1358193"/>
                  <a:gd name="connsiteX33" fmla="*/ 1291400 w 1417510"/>
                  <a:gd name="connsiteY33" fmla="*/ 787403 h 1358193"/>
                  <a:gd name="connsiteX34" fmla="*/ 1247013 w 1417510"/>
                  <a:gd name="connsiteY34" fmla="*/ 719474 h 1358193"/>
                  <a:gd name="connsiteX35" fmla="*/ 1168908 w 1417510"/>
                  <a:gd name="connsiteY35" fmla="*/ 681852 h 1358193"/>
                  <a:gd name="connsiteX36" fmla="*/ 1160050 w 1417510"/>
                  <a:gd name="connsiteY36" fmla="*/ 670166 h 1358193"/>
                  <a:gd name="connsiteX37" fmla="*/ 1160050 w 1417510"/>
                  <a:gd name="connsiteY37" fmla="*/ 655345 h 1358193"/>
                  <a:gd name="connsiteX38" fmla="*/ 1170146 w 1417510"/>
                  <a:gd name="connsiteY38" fmla="*/ 643375 h 1358193"/>
                  <a:gd name="connsiteX39" fmla="*/ 1314450 w 1417510"/>
                  <a:gd name="connsiteY39" fmla="*/ 561575 h 1358193"/>
                  <a:gd name="connsiteX40" fmla="*/ 1363980 w 1417510"/>
                  <a:gd name="connsiteY40" fmla="*/ 386671 h 1358193"/>
                  <a:gd name="connsiteX41" fmla="*/ 1363980 w 1417510"/>
                  <a:gd name="connsiteY41" fmla="*/ 298886 h 1358193"/>
                  <a:gd name="connsiteX42" fmla="*/ 1282732 w 1417510"/>
                  <a:gd name="connsiteY42" fmla="*/ 75244 h 1358193"/>
                  <a:gd name="connsiteX43" fmla="*/ 1039559 w 1417510"/>
                  <a:gd name="connsiteY43" fmla="*/ 0 h 1358193"/>
                  <a:gd name="connsiteX44" fmla="*/ 684467 w 1417510"/>
                  <a:gd name="connsiteY44" fmla="*/ 0 h 1358193"/>
                  <a:gd name="connsiteX45" fmla="*/ 684467 w 1417510"/>
                  <a:gd name="connsiteY45" fmla="*/ 1358004 h 1358193"/>
                  <a:gd name="connsiteX46" fmla="*/ 1015842 w 1417510"/>
                  <a:gd name="connsiteY46" fmla="*/ 559390 h 1358193"/>
                  <a:gd name="connsiteX47" fmla="*/ 918115 w 1417510"/>
                  <a:gd name="connsiteY47" fmla="*/ 559390 h 1358193"/>
                  <a:gd name="connsiteX48" fmla="*/ 918115 w 1417510"/>
                  <a:gd name="connsiteY48" fmla="*/ 183835 h 1358193"/>
                  <a:gd name="connsiteX49" fmla="*/ 1015842 w 1417510"/>
                  <a:gd name="connsiteY49" fmla="*/ 183835 h 1358193"/>
                  <a:gd name="connsiteX50" fmla="*/ 1103948 w 1417510"/>
                  <a:gd name="connsiteY50" fmla="*/ 212622 h 1358193"/>
                  <a:gd name="connsiteX51" fmla="*/ 1131380 w 1417510"/>
                  <a:gd name="connsiteY51" fmla="*/ 307912 h 1358193"/>
                  <a:gd name="connsiteX52" fmla="*/ 1131380 w 1417510"/>
                  <a:gd name="connsiteY52" fmla="*/ 436264 h 1358193"/>
                  <a:gd name="connsiteX53" fmla="*/ 1103662 w 1417510"/>
                  <a:gd name="connsiteY53" fmla="*/ 530984 h 1358193"/>
                  <a:gd name="connsiteX54" fmla="*/ 1015937 w 1417510"/>
                  <a:gd name="connsiteY54" fmla="*/ 559390 h 1358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417510" h="1358193">
                    <a:moveTo>
                      <a:pt x="221552" y="719284"/>
                    </a:moveTo>
                    <a:lnTo>
                      <a:pt x="520160" y="719284"/>
                    </a:lnTo>
                    <a:lnTo>
                      <a:pt x="520160" y="572786"/>
                    </a:lnTo>
                    <a:lnTo>
                      <a:pt x="221552" y="572786"/>
                    </a:lnTo>
                    <a:cubicBezTo>
                      <a:pt x="214884" y="572786"/>
                      <a:pt x="209360" y="567371"/>
                      <a:pt x="209360" y="560625"/>
                    </a:cubicBezTo>
                    <a:lnTo>
                      <a:pt x="209360" y="177565"/>
                    </a:lnTo>
                    <a:cubicBezTo>
                      <a:pt x="209360" y="170914"/>
                      <a:pt x="214789" y="165404"/>
                      <a:pt x="221552" y="165404"/>
                    </a:cubicBezTo>
                    <a:lnTo>
                      <a:pt x="552831" y="165404"/>
                    </a:lnTo>
                    <a:lnTo>
                      <a:pt x="552831" y="190"/>
                    </a:lnTo>
                    <a:lnTo>
                      <a:pt x="0" y="190"/>
                    </a:lnTo>
                    <a:lnTo>
                      <a:pt x="0" y="1358194"/>
                    </a:lnTo>
                    <a:lnTo>
                      <a:pt x="567595" y="1358194"/>
                    </a:lnTo>
                    <a:lnTo>
                      <a:pt x="567595" y="1192885"/>
                    </a:lnTo>
                    <a:lnTo>
                      <a:pt x="221456" y="1192885"/>
                    </a:lnTo>
                    <a:cubicBezTo>
                      <a:pt x="214789" y="1192885"/>
                      <a:pt x="209264" y="1187469"/>
                      <a:pt x="209264" y="1180724"/>
                    </a:cubicBezTo>
                    <a:lnTo>
                      <a:pt x="209264" y="731540"/>
                    </a:lnTo>
                    <a:cubicBezTo>
                      <a:pt x="209264" y="724889"/>
                      <a:pt x="214694" y="719379"/>
                      <a:pt x="221456" y="719379"/>
                    </a:cubicBezTo>
                    <a:moveTo>
                      <a:pt x="684562" y="1358194"/>
                    </a:moveTo>
                    <a:lnTo>
                      <a:pt x="893826" y="1358194"/>
                    </a:lnTo>
                    <a:lnTo>
                      <a:pt x="893826" y="749306"/>
                    </a:lnTo>
                    <a:cubicBezTo>
                      <a:pt x="893826" y="742655"/>
                      <a:pt x="899255" y="737145"/>
                      <a:pt x="906018" y="737145"/>
                    </a:cubicBezTo>
                    <a:lnTo>
                      <a:pt x="977265" y="737145"/>
                    </a:lnTo>
                    <a:cubicBezTo>
                      <a:pt x="1009079" y="737145"/>
                      <a:pt x="1034415" y="742940"/>
                      <a:pt x="1052608" y="754341"/>
                    </a:cubicBezTo>
                    <a:cubicBezTo>
                      <a:pt x="1071086" y="766026"/>
                      <a:pt x="1085469" y="786833"/>
                      <a:pt x="1095280" y="816094"/>
                    </a:cubicBezTo>
                    <a:cubicBezTo>
                      <a:pt x="1104519" y="843741"/>
                      <a:pt x="1111663" y="883548"/>
                      <a:pt x="1117092" y="937701"/>
                    </a:cubicBezTo>
                    <a:lnTo>
                      <a:pt x="1132904" y="1092654"/>
                    </a:lnTo>
                    <a:cubicBezTo>
                      <a:pt x="1140809" y="1170368"/>
                      <a:pt x="1148429" y="1229557"/>
                      <a:pt x="1155573" y="1268414"/>
                    </a:cubicBezTo>
                    <a:cubicBezTo>
                      <a:pt x="1161955" y="1303376"/>
                      <a:pt x="1170242" y="1333492"/>
                      <a:pt x="1180338" y="1358194"/>
                    </a:cubicBezTo>
                    <a:lnTo>
                      <a:pt x="1416368" y="1358194"/>
                    </a:lnTo>
                    <a:cubicBezTo>
                      <a:pt x="1416749" y="1355723"/>
                      <a:pt x="1417130" y="1353253"/>
                      <a:pt x="1417511" y="1350783"/>
                    </a:cubicBezTo>
                    <a:cubicBezTo>
                      <a:pt x="1400366" y="1332732"/>
                      <a:pt x="1386173" y="1305656"/>
                      <a:pt x="1375315" y="1270124"/>
                    </a:cubicBezTo>
                    <a:cubicBezTo>
                      <a:pt x="1363980" y="1232787"/>
                      <a:pt x="1352550" y="1171793"/>
                      <a:pt x="1341311" y="1088474"/>
                    </a:cubicBezTo>
                    <a:lnTo>
                      <a:pt x="1319498" y="918510"/>
                    </a:lnTo>
                    <a:cubicBezTo>
                      <a:pt x="1312355" y="862362"/>
                      <a:pt x="1302925" y="818279"/>
                      <a:pt x="1291400" y="787403"/>
                    </a:cubicBezTo>
                    <a:cubicBezTo>
                      <a:pt x="1280351" y="757571"/>
                      <a:pt x="1265396" y="734770"/>
                      <a:pt x="1247013" y="719474"/>
                    </a:cubicBezTo>
                    <a:cubicBezTo>
                      <a:pt x="1228344" y="703893"/>
                      <a:pt x="1201960" y="691162"/>
                      <a:pt x="1168908" y="681852"/>
                    </a:cubicBezTo>
                    <a:cubicBezTo>
                      <a:pt x="1163669" y="680332"/>
                      <a:pt x="1160050" y="675582"/>
                      <a:pt x="1160050" y="670166"/>
                    </a:cubicBezTo>
                    <a:lnTo>
                      <a:pt x="1160050" y="655345"/>
                    </a:lnTo>
                    <a:cubicBezTo>
                      <a:pt x="1160050" y="649455"/>
                      <a:pt x="1164241" y="644420"/>
                      <a:pt x="1170146" y="643375"/>
                    </a:cubicBezTo>
                    <a:cubicBezTo>
                      <a:pt x="1233393" y="632069"/>
                      <a:pt x="1281970" y="604613"/>
                      <a:pt x="1314450" y="561575"/>
                    </a:cubicBezTo>
                    <a:cubicBezTo>
                      <a:pt x="1347311" y="518253"/>
                      <a:pt x="1363980" y="459350"/>
                      <a:pt x="1363980" y="386671"/>
                    </a:cubicBezTo>
                    <a:lnTo>
                      <a:pt x="1363980" y="298886"/>
                    </a:lnTo>
                    <a:cubicBezTo>
                      <a:pt x="1363980" y="200176"/>
                      <a:pt x="1336643" y="124932"/>
                      <a:pt x="1282732" y="75244"/>
                    </a:cubicBezTo>
                    <a:cubicBezTo>
                      <a:pt x="1228535" y="25271"/>
                      <a:pt x="1146715" y="0"/>
                      <a:pt x="1039559" y="0"/>
                    </a:cubicBezTo>
                    <a:lnTo>
                      <a:pt x="684467" y="0"/>
                    </a:lnTo>
                    <a:lnTo>
                      <a:pt x="684467" y="1358004"/>
                    </a:lnTo>
                    <a:close/>
                    <a:moveTo>
                      <a:pt x="1015842" y="559390"/>
                    </a:moveTo>
                    <a:lnTo>
                      <a:pt x="918115" y="559390"/>
                    </a:lnTo>
                    <a:lnTo>
                      <a:pt x="918115" y="183835"/>
                    </a:lnTo>
                    <a:lnTo>
                      <a:pt x="1015842" y="183835"/>
                    </a:lnTo>
                    <a:cubicBezTo>
                      <a:pt x="1056323" y="183835"/>
                      <a:pt x="1086041" y="193525"/>
                      <a:pt x="1103948" y="212622"/>
                    </a:cubicBezTo>
                    <a:cubicBezTo>
                      <a:pt x="1122140" y="231908"/>
                      <a:pt x="1131380" y="263924"/>
                      <a:pt x="1131380" y="307912"/>
                    </a:cubicBezTo>
                    <a:lnTo>
                      <a:pt x="1131380" y="436264"/>
                    </a:lnTo>
                    <a:cubicBezTo>
                      <a:pt x="1131380" y="480156"/>
                      <a:pt x="1122045" y="512078"/>
                      <a:pt x="1103662" y="530984"/>
                    </a:cubicBezTo>
                    <a:cubicBezTo>
                      <a:pt x="1085374" y="549890"/>
                      <a:pt x="1055846" y="559390"/>
                      <a:pt x="1015937" y="559390"/>
                    </a:cubicBezTo>
                  </a:path>
                </a:pathLst>
              </a:custGeom>
              <a:solidFill>
                <a:srgbClr val="05246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id="{C8BDAE14-DF66-2BB5-69CF-7DDC12B252B8}"/>
                  </a:ext>
                </a:extLst>
              </p:cNvPr>
              <p:cNvSpPr/>
              <p:nvPr/>
            </p:nvSpPr>
            <p:spPr>
              <a:xfrm>
                <a:off x="23724298" y="5030861"/>
                <a:ext cx="1442095" cy="1382419"/>
              </a:xfrm>
              <a:custGeom>
                <a:avLst/>
                <a:gdLst>
                  <a:gd name="connsiteX0" fmla="*/ 942499 w 1442095"/>
                  <a:gd name="connsiteY0" fmla="*/ 559200 h 1382419"/>
                  <a:gd name="connsiteX1" fmla="*/ 1028034 w 1442095"/>
                  <a:gd name="connsiteY1" fmla="*/ 559200 h 1382419"/>
                  <a:gd name="connsiteX2" fmla="*/ 1107091 w 1442095"/>
                  <a:gd name="connsiteY2" fmla="*/ 534404 h 1382419"/>
                  <a:gd name="connsiteX3" fmla="*/ 1131380 w 1442095"/>
                  <a:gd name="connsiteY3" fmla="*/ 448139 h 1382419"/>
                  <a:gd name="connsiteX4" fmla="*/ 1131380 w 1442095"/>
                  <a:gd name="connsiteY4" fmla="*/ 319787 h 1382419"/>
                  <a:gd name="connsiteX5" fmla="*/ 1107281 w 1442095"/>
                  <a:gd name="connsiteY5" fmla="*/ 232763 h 1382419"/>
                  <a:gd name="connsiteX6" fmla="*/ 1028034 w 1442095"/>
                  <a:gd name="connsiteY6" fmla="*/ 207871 h 1382419"/>
                  <a:gd name="connsiteX7" fmla="*/ 942499 w 1442095"/>
                  <a:gd name="connsiteY7" fmla="*/ 207871 h 1382419"/>
                  <a:gd name="connsiteX8" fmla="*/ 942499 w 1442095"/>
                  <a:gd name="connsiteY8" fmla="*/ 559200 h 1382419"/>
                  <a:gd name="connsiteX9" fmla="*/ 1028034 w 1442095"/>
                  <a:gd name="connsiteY9" fmla="*/ 583522 h 1382419"/>
                  <a:gd name="connsiteX10" fmla="*/ 930307 w 1442095"/>
                  <a:gd name="connsiteY10" fmla="*/ 583522 h 1382419"/>
                  <a:gd name="connsiteX11" fmla="*/ 918115 w 1442095"/>
                  <a:gd name="connsiteY11" fmla="*/ 571361 h 1382419"/>
                  <a:gd name="connsiteX12" fmla="*/ 918115 w 1442095"/>
                  <a:gd name="connsiteY12" fmla="*/ 195806 h 1382419"/>
                  <a:gd name="connsiteX13" fmla="*/ 930307 w 1442095"/>
                  <a:gd name="connsiteY13" fmla="*/ 183645 h 1382419"/>
                  <a:gd name="connsiteX14" fmla="*/ 1028034 w 1442095"/>
                  <a:gd name="connsiteY14" fmla="*/ 183645 h 1382419"/>
                  <a:gd name="connsiteX15" fmla="*/ 1124998 w 1442095"/>
                  <a:gd name="connsiteY15" fmla="*/ 216232 h 1382419"/>
                  <a:gd name="connsiteX16" fmla="*/ 1155668 w 1442095"/>
                  <a:gd name="connsiteY16" fmla="*/ 319882 h 1382419"/>
                  <a:gd name="connsiteX17" fmla="*/ 1155668 w 1442095"/>
                  <a:gd name="connsiteY17" fmla="*/ 448234 h 1382419"/>
                  <a:gd name="connsiteX18" fmla="*/ 1124522 w 1442095"/>
                  <a:gd name="connsiteY18" fmla="*/ 551410 h 1382419"/>
                  <a:gd name="connsiteX19" fmla="*/ 1028034 w 1442095"/>
                  <a:gd name="connsiteY19" fmla="*/ 583522 h 1382419"/>
                  <a:gd name="connsiteX20" fmla="*/ 233648 w 1442095"/>
                  <a:gd name="connsiteY20" fmla="*/ 731255 h 1382419"/>
                  <a:gd name="connsiteX21" fmla="*/ 233648 w 1442095"/>
                  <a:gd name="connsiteY21" fmla="*/ 743415 h 1382419"/>
                  <a:gd name="connsiteX22" fmla="*/ 233648 w 1442095"/>
                  <a:gd name="connsiteY22" fmla="*/ 731255 h 1382419"/>
                  <a:gd name="connsiteX23" fmla="*/ 24384 w 1442095"/>
                  <a:gd name="connsiteY23" fmla="*/ 1358004 h 1382419"/>
                  <a:gd name="connsiteX24" fmla="*/ 567690 w 1442095"/>
                  <a:gd name="connsiteY24" fmla="*/ 1358004 h 1382419"/>
                  <a:gd name="connsiteX25" fmla="*/ 567690 w 1442095"/>
                  <a:gd name="connsiteY25" fmla="*/ 1216921 h 1382419"/>
                  <a:gd name="connsiteX26" fmla="*/ 233648 w 1442095"/>
                  <a:gd name="connsiteY26" fmla="*/ 1216921 h 1382419"/>
                  <a:gd name="connsiteX27" fmla="*/ 209360 w 1442095"/>
                  <a:gd name="connsiteY27" fmla="*/ 1192600 h 1382419"/>
                  <a:gd name="connsiteX28" fmla="*/ 209360 w 1442095"/>
                  <a:gd name="connsiteY28" fmla="*/ 743415 h 1382419"/>
                  <a:gd name="connsiteX29" fmla="*/ 233648 w 1442095"/>
                  <a:gd name="connsiteY29" fmla="*/ 719189 h 1382419"/>
                  <a:gd name="connsiteX30" fmla="*/ 520160 w 1442095"/>
                  <a:gd name="connsiteY30" fmla="*/ 719189 h 1382419"/>
                  <a:gd name="connsiteX31" fmla="*/ 520160 w 1442095"/>
                  <a:gd name="connsiteY31" fmla="*/ 596917 h 1382419"/>
                  <a:gd name="connsiteX32" fmla="*/ 233648 w 1442095"/>
                  <a:gd name="connsiteY32" fmla="*/ 596917 h 1382419"/>
                  <a:gd name="connsiteX33" fmla="*/ 209360 w 1442095"/>
                  <a:gd name="connsiteY33" fmla="*/ 572691 h 1382419"/>
                  <a:gd name="connsiteX34" fmla="*/ 209360 w 1442095"/>
                  <a:gd name="connsiteY34" fmla="*/ 189535 h 1382419"/>
                  <a:gd name="connsiteX35" fmla="*/ 233648 w 1442095"/>
                  <a:gd name="connsiteY35" fmla="*/ 165309 h 1382419"/>
                  <a:gd name="connsiteX36" fmla="*/ 552831 w 1442095"/>
                  <a:gd name="connsiteY36" fmla="*/ 165309 h 1382419"/>
                  <a:gd name="connsiteX37" fmla="*/ 552831 w 1442095"/>
                  <a:gd name="connsiteY37" fmla="*/ 24226 h 1382419"/>
                  <a:gd name="connsiteX38" fmla="*/ 24384 w 1442095"/>
                  <a:gd name="connsiteY38" fmla="*/ 24226 h 1382419"/>
                  <a:gd name="connsiteX39" fmla="*/ 24384 w 1442095"/>
                  <a:gd name="connsiteY39" fmla="*/ 1358004 h 1382419"/>
                  <a:gd name="connsiteX40" fmla="*/ 579882 w 1442095"/>
                  <a:gd name="connsiteY40" fmla="*/ 1382230 h 1382419"/>
                  <a:gd name="connsiteX41" fmla="*/ 12192 w 1442095"/>
                  <a:gd name="connsiteY41" fmla="*/ 1382230 h 1382419"/>
                  <a:gd name="connsiteX42" fmla="*/ 0 w 1442095"/>
                  <a:gd name="connsiteY42" fmla="*/ 1370069 h 1382419"/>
                  <a:gd name="connsiteX43" fmla="*/ 0 w 1442095"/>
                  <a:gd name="connsiteY43" fmla="*/ 12161 h 1382419"/>
                  <a:gd name="connsiteX44" fmla="*/ 12192 w 1442095"/>
                  <a:gd name="connsiteY44" fmla="*/ 0 h 1382419"/>
                  <a:gd name="connsiteX45" fmla="*/ 565023 w 1442095"/>
                  <a:gd name="connsiteY45" fmla="*/ 0 h 1382419"/>
                  <a:gd name="connsiteX46" fmla="*/ 577215 w 1442095"/>
                  <a:gd name="connsiteY46" fmla="*/ 12161 h 1382419"/>
                  <a:gd name="connsiteX47" fmla="*/ 577215 w 1442095"/>
                  <a:gd name="connsiteY47" fmla="*/ 177470 h 1382419"/>
                  <a:gd name="connsiteX48" fmla="*/ 565023 w 1442095"/>
                  <a:gd name="connsiteY48" fmla="*/ 189630 h 1382419"/>
                  <a:gd name="connsiteX49" fmla="*/ 233648 w 1442095"/>
                  <a:gd name="connsiteY49" fmla="*/ 189630 h 1382419"/>
                  <a:gd name="connsiteX50" fmla="*/ 233648 w 1442095"/>
                  <a:gd name="connsiteY50" fmla="*/ 572786 h 1382419"/>
                  <a:gd name="connsiteX51" fmla="*/ 532352 w 1442095"/>
                  <a:gd name="connsiteY51" fmla="*/ 572786 h 1382419"/>
                  <a:gd name="connsiteX52" fmla="*/ 544544 w 1442095"/>
                  <a:gd name="connsiteY52" fmla="*/ 584947 h 1382419"/>
                  <a:gd name="connsiteX53" fmla="*/ 544544 w 1442095"/>
                  <a:gd name="connsiteY53" fmla="*/ 731445 h 1382419"/>
                  <a:gd name="connsiteX54" fmla="*/ 532352 w 1442095"/>
                  <a:gd name="connsiteY54" fmla="*/ 743605 h 1382419"/>
                  <a:gd name="connsiteX55" fmla="*/ 233744 w 1442095"/>
                  <a:gd name="connsiteY55" fmla="*/ 743605 h 1382419"/>
                  <a:gd name="connsiteX56" fmla="*/ 233744 w 1442095"/>
                  <a:gd name="connsiteY56" fmla="*/ 1192790 h 1382419"/>
                  <a:gd name="connsiteX57" fmla="*/ 579882 w 1442095"/>
                  <a:gd name="connsiteY57" fmla="*/ 1192790 h 1382419"/>
                  <a:gd name="connsiteX58" fmla="*/ 592074 w 1442095"/>
                  <a:gd name="connsiteY58" fmla="*/ 1204950 h 1382419"/>
                  <a:gd name="connsiteX59" fmla="*/ 592074 w 1442095"/>
                  <a:gd name="connsiteY59" fmla="*/ 1370259 h 1382419"/>
                  <a:gd name="connsiteX60" fmla="*/ 579882 w 1442095"/>
                  <a:gd name="connsiteY60" fmla="*/ 1382420 h 1382419"/>
                  <a:gd name="connsiteX61" fmla="*/ 1200817 w 1442095"/>
                  <a:gd name="connsiteY61" fmla="*/ 1358004 h 1382419"/>
                  <a:gd name="connsiteX62" fmla="*/ 1409986 w 1442095"/>
                  <a:gd name="connsiteY62" fmla="*/ 1358004 h 1382419"/>
                  <a:gd name="connsiteX63" fmla="*/ 1375982 w 1442095"/>
                  <a:gd name="connsiteY63" fmla="*/ 1285610 h 1382419"/>
                  <a:gd name="connsiteX64" fmla="*/ 1341501 w 1442095"/>
                  <a:gd name="connsiteY64" fmla="*/ 1102060 h 1382419"/>
                  <a:gd name="connsiteX65" fmla="*/ 1319689 w 1442095"/>
                  <a:gd name="connsiteY65" fmla="*/ 932095 h 1382419"/>
                  <a:gd name="connsiteX66" fmla="*/ 1292257 w 1442095"/>
                  <a:gd name="connsiteY66" fmla="*/ 803744 h 1382419"/>
                  <a:gd name="connsiteX67" fmla="*/ 1251490 w 1442095"/>
                  <a:gd name="connsiteY67" fmla="*/ 740850 h 1382419"/>
                  <a:gd name="connsiteX68" fmla="*/ 1177862 w 1442095"/>
                  <a:gd name="connsiteY68" fmla="*/ 705603 h 1382419"/>
                  <a:gd name="connsiteX69" fmla="*/ 1160145 w 1442095"/>
                  <a:gd name="connsiteY69" fmla="*/ 682327 h 1382419"/>
                  <a:gd name="connsiteX70" fmla="*/ 1160145 w 1442095"/>
                  <a:gd name="connsiteY70" fmla="*/ 667506 h 1382419"/>
                  <a:gd name="connsiteX71" fmla="*/ 1180338 w 1442095"/>
                  <a:gd name="connsiteY71" fmla="*/ 643565 h 1382419"/>
                  <a:gd name="connsiteX72" fmla="*/ 1317022 w 1442095"/>
                  <a:gd name="connsiteY72" fmla="*/ 566516 h 1382419"/>
                  <a:gd name="connsiteX73" fmla="*/ 1364076 w 1442095"/>
                  <a:gd name="connsiteY73" fmla="*/ 398927 h 1382419"/>
                  <a:gd name="connsiteX74" fmla="*/ 1364076 w 1442095"/>
                  <a:gd name="connsiteY74" fmla="*/ 311047 h 1382419"/>
                  <a:gd name="connsiteX75" fmla="*/ 1286732 w 1442095"/>
                  <a:gd name="connsiteY75" fmla="*/ 96335 h 1382419"/>
                  <a:gd name="connsiteX76" fmla="*/ 1051751 w 1442095"/>
                  <a:gd name="connsiteY76" fmla="*/ 24321 h 1382419"/>
                  <a:gd name="connsiteX77" fmla="*/ 708851 w 1442095"/>
                  <a:gd name="connsiteY77" fmla="*/ 24321 h 1382419"/>
                  <a:gd name="connsiteX78" fmla="*/ 708851 w 1442095"/>
                  <a:gd name="connsiteY78" fmla="*/ 1358099 h 1382419"/>
                  <a:gd name="connsiteX79" fmla="*/ 893826 w 1442095"/>
                  <a:gd name="connsiteY79" fmla="*/ 1358099 h 1382419"/>
                  <a:gd name="connsiteX80" fmla="*/ 893826 w 1442095"/>
                  <a:gd name="connsiteY80" fmla="*/ 761276 h 1382419"/>
                  <a:gd name="connsiteX81" fmla="*/ 918115 w 1442095"/>
                  <a:gd name="connsiteY81" fmla="*/ 737050 h 1382419"/>
                  <a:gd name="connsiteX82" fmla="*/ 989362 w 1442095"/>
                  <a:gd name="connsiteY82" fmla="*/ 737050 h 1382419"/>
                  <a:gd name="connsiteX83" fmla="*/ 1071182 w 1442095"/>
                  <a:gd name="connsiteY83" fmla="*/ 756051 h 1382419"/>
                  <a:gd name="connsiteX84" fmla="*/ 1118902 w 1442095"/>
                  <a:gd name="connsiteY84" fmla="*/ 824265 h 1382419"/>
                  <a:gd name="connsiteX85" fmla="*/ 1141286 w 1442095"/>
                  <a:gd name="connsiteY85" fmla="*/ 948531 h 1382419"/>
                  <a:gd name="connsiteX86" fmla="*/ 1157097 w 1442095"/>
                  <a:gd name="connsiteY86" fmla="*/ 1103485 h 1382419"/>
                  <a:gd name="connsiteX87" fmla="*/ 1179671 w 1442095"/>
                  <a:gd name="connsiteY87" fmla="*/ 1278294 h 1382419"/>
                  <a:gd name="connsiteX88" fmla="*/ 1200817 w 1442095"/>
                  <a:gd name="connsiteY88" fmla="*/ 1358194 h 1382419"/>
                  <a:gd name="connsiteX89" fmla="*/ 1428560 w 1442095"/>
                  <a:gd name="connsiteY89" fmla="*/ 1382230 h 1382419"/>
                  <a:gd name="connsiteX90" fmla="*/ 1192435 w 1442095"/>
                  <a:gd name="connsiteY90" fmla="*/ 1382230 h 1382419"/>
                  <a:gd name="connsiteX91" fmla="*/ 1181195 w 1442095"/>
                  <a:gd name="connsiteY91" fmla="*/ 1374629 h 1382419"/>
                  <a:gd name="connsiteX92" fmla="*/ 1155764 w 1442095"/>
                  <a:gd name="connsiteY92" fmla="*/ 1282379 h 1382419"/>
                  <a:gd name="connsiteX93" fmla="*/ 1132999 w 1442095"/>
                  <a:gd name="connsiteY93" fmla="*/ 1105670 h 1382419"/>
                  <a:gd name="connsiteX94" fmla="*/ 1117187 w 1442095"/>
                  <a:gd name="connsiteY94" fmla="*/ 950716 h 1382419"/>
                  <a:gd name="connsiteX95" fmla="*/ 1095947 w 1442095"/>
                  <a:gd name="connsiteY95" fmla="*/ 831770 h 1382419"/>
                  <a:gd name="connsiteX96" fmla="*/ 1058323 w 1442095"/>
                  <a:gd name="connsiteY96" fmla="*/ 776382 h 1382419"/>
                  <a:gd name="connsiteX97" fmla="*/ 989552 w 1442095"/>
                  <a:gd name="connsiteY97" fmla="*/ 761086 h 1382419"/>
                  <a:gd name="connsiteX98" fmla="*/ 918305 w 1442095"/>
                  <a:gd name="connsiteY98" fmla="*/ 761086 h 1382419"/>
                  <a:gd name="connsiteX99" fmla="*/ 918305 w 1442095"/>
                  <a:gd name="connsiteY99" fmla="*/ 1369974 h 1382419"/>
                  <a:gd name="connsiteX100" fmla="*/ 906113 w 1442095"/>
                  <a:gd name="connsiteY100" fmla="*/ 1382135 h 1382419"/>
                  <a:gd name="connsiteX101" fmla="*/ 696849 w 1442095"/>
                  <a:gd name="connsiteY101" fmla="*/ 1382135 h 1382419"/>
                  <a:gd name="connsiteX102" fmla="*/ 684657 w 1442095"/>
                  <a:gd name="connsiteY102" fmla="*/ 1369974 h 1382419"/>
                  <a:gd name="connsiteX103" fmla="*/ 684657 w 1442095"/>
                  <a:gd name="connsiteY103" fmla="*/ 12161 h 1382419"/>
                  <a:gd name="connsiteX104" fmla="*/ 696849 w 1442095"/>
                  <a:gd name="connsiteY104" fmla="*/ 0 h 1382419"/>
                  <a:gd name="connsiteX105" fmla="*/ 1051846 w 1442095"/>
                  <a:gd name="connsiteY105" fmla="*/ 0 h 1382419"/>
                  <a:gd name="connsiteX106" fmla="*/ 1303306 w 1442095"/>
                  <a:gd name="connsiteY106" fmla="*/ 78474 h 1382419"/>
                  <a:gd name="connsiteX107" fmla="*/ 1388459 w 1442095"/>
                  <a:gd name="connsiteY107" fmla="*/ 311047 h 1382419"/>
                  <a:gd name="connsiteX108" fmla="*/ 1388459 w 1442095"/>
                  <a:gd name="connsiteY108" fmla="*/ 398927 h 1382419"/>
                  <a:gd name="connsiteX109" fmla="*/ 1336453 w 1442095"/>
                  <a:gd name="connsiteY109" fmla="*/ 581146 h 1382419"/>
                  <a:gd name="connsiteX110" fmla="*/ 1184529 w 1442095"/>
                  <a:gd name="connsiteY110" fmla="*/ 667506 h 1382419"/>
                  <a:gd name="connsiteX111" fmla="*/ 1184529 w 1442095"/>
                  <a:gd name="connsiteY111" fmla="*/ 682327 h 1382419"/>
                  <a:gd name="connsiteX112" fmla="*/ 1267206 w 1442095"/>
                  <a:gd name="connsiteY112" fmla="*/ 722324 h 1382419"/>
                  <a:gd name="connsiteX113" fmla="*/ 1315212 w 1442095"/>
                  <a:gd name="connsiteY113" fmla="*/ 795383 h 1382419"/>
                  <a:gd name="connsiteX114" fmla="*/ 1343978 w 1442095"/>
                  <a:gd name="connsiteY114" fmla="*/ 929150 h 1382419"/>
                  <a:gd name="connsiteX115" fmla="*/ 1365790 w 1442095"/>
                  <a:gd name="connsiteY115" fmla="*/ 1099115 h 1382419"/>
                  <a:gd name="connsiteX116" fmla="*/ 1399413 w 1442095"/>
                  <a:gd name="connsiteY116" fmla="*/ 1278769 h 1382419"/>
                  <a:gd name="connsiteX117" fmla="*/ 1438751 w 1442095"/>
                  <a:gd name="connsiteY117" fmla="*/ 1354583 h 1382419"/>
                  <a:gd name="connsiteX118" fmla="*/ 1441990 w 1442095"/>
                  <a:gd name="connsiteY118" fmla="*/ 1364749 h 1382419"/>
                  <a:gd name="connsiteX119" fmla="*/ 1440847 w 1442095"/>
                  <a:gd name="connsiteY119" fmla="*/ 1372064 h 1382419"/>
                  <a:gd name="connsiteX120" fmla="*/ 1428845 w 1442095"/>
                  <a:gd name="connsiteY120" fmla="*/ 1382420 h 1382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1442095" h="1382419">
                    <a:moveTo>
                      <a:pt x="942499" y="559200"/>
                    </a:moveTo>
                    <a:lnTo>
                      <a:pt x="1028034" y="559200"/>
                    </a:lnTo>
                    <a:cubicBezTo>
                      <a:pt x="1064514" y="559200"/>
                      <a:pt x="1091089" y="550840"/>
                      <a:pt x="1107091" y="534404"/>
                    </a:cubicBezTo>
                    <a:cubicBezTo>
                      <a:pt x="1123188" y="517873"/>
                      <a:pt x="1131380" y="488801"/>
                      <a:pt x="1131380" y="448139"/>
                    </a:cubicBezTo>
                    <a:lnTo>
                      <a:pt x="1131380" y="319787"/>
                    </a:lnTo>
                    <a:cubicBezTo>
                      <a:pt x="1131380" y="278935"/>
                      <a:pt x="1123284" y="249674"/>
                      <a:pt x="1107281" y="232763"/>
                    </a:cubicBezTo>
                    <a:cubicBezTo>
                      <a:pt x="1091756" y="216232"/>
                      <a:pt x="1065086" y="207871"/>
                      <a:pt x="1028034" y="207871"/>
                    </a:cubicBezTo>
                    <a:lnTo>
                      <a:pt x="942499" y="207871"/>
                    </a:lnTo>
                    <a:lnTo>
                      <a:pt x="942499" y="559200"/>
                    </a:lnTo>
                    <a:close/>
                    <a:moveTo>
                      <a:pt x="1028034" y="583522"/>
                    </a:moveTo>
                    <a:lnTo>
                      <a:pt x="930307" y="583522"/>
                    </a:lnTo>
                    <a:cubicBezTo>
                      <a:pt x="923544" y="583522"/>
                      <a:pt x="918115" y="578106"/>
                      <a:pt x="918115" y="571361"/>
                    </a:cubicBezTo>
                    <a:lnTo>
                      <a:pt x="918115" y="195806"/>
                    </a:lnTo>
                    <a:cubicBezTo>
                      <a:pt x="918115" y="189060"/>
                      <a:pt x="923544" y="183645"/>
                      <a:pt x="930307" y="183645"/>
                    </a:cubicBezTo>
                    <a:lnTo>
                      <a:pt x="1028034" y="183645"/>
                    </a:lnTo>
                    <a:cubicBezTo>
                      <a:pt x="1072039" y="183645"/>
                      <a:pt x="1104710" y="194571"/>
                      <a:pt x="1124998" y="216232"/>
                    </a:cubicBezTo>
                    <a:cubicBezTo>
                      <a:pt x="1145381" y="237798"/>
                      <a:pt x="1155668" y="272665"/>
                      <a:pt x="1155668" y="319882"/>
                    </a:cubicBezTo>
                    <a:lnTo>
                      <a:pt x="1155668" y="448234"/>
                    </a:lnTo>
                    <a:cubicBezTo>
                      <a:pt x="1155668" y="495452"/>
                      <a:pt x="1145191" y="530224"/>
                      <a:pt x="1124522" y="551410"/>
                    </a:cubicBezTo>
                    <a:cubicBezTo>
                      <a:pt x="1103852" y="572691"/>
                      <a:pt x="1071372" y="583522"/>
                      <a:pt x="1028034" y="583522"/>
                    </a:cubicBezTo>
                    <a:moveTo>
                      <a:pt x="233648" y="731255"/>
                    </a:moveTo>
                    <a:lnTo>
                      <a:pt x="233648" y="743415"/>
                    </a:lnTo>
                    <a:lnTo>
                      <a:pt x="233648" y="731255"/>
                    </a:lnTo>
                    <a:close/>
                    <a:moveTo>
                      <a:pt x="24384" y="1358004"/>
                    </a:moveTo>
                    <a:lnTo>
                      <a:pt x="567690" y="1358004"/>
                    </a:lnTo>
                    <a:lnTo>
                      <a:pt x="567690" y="1216921"/>
                    </a:lnTo>
                    <a:lnTo>
                      <a:pt x="233648" y="1216921"/>
                    </a:lnTo>
                    <a:cubicBezTo>
                      <a:pt x="220218" y="1216921"/>
                      <a:pt x="209360" y="1205995"/>
                      <a:pt x="209360" y="1192600"/>
                    </a:cubicBezTo>
                    <a:lnTo>
                      <a:pt x="209360" y="743415"/>
                    </a:lnTo>
                    <a:cubicBezTo>
                      <a:pt x="209360" y="730020"/>
                      <a:pt x="220313" y="719189"/>
                      <a:pt x="233648" y="719189"/>
                    </a:cubicBezTo>
                    <a:lnTo>
                      <a:pt x="520160" y="719189"/>
                    </a:lnTo>
                    <a:lnTo>
                      <a:pt x="520160" y="596917"/>
                    </a:lnTo>
                    <a:lnTo>
                      <a:pt x="233648" y="596917"/>
                    </a:lnTo>
                    <a:cubicBezTo>
                      <a:pt x="220218" y="596917"/>
                      <a:pt x="209360" y="585992"/>
                      <a:pt x="209360" y="572691"/>
                    </a:cubicBezTo>
                    <a:lnTo>
                      <a:pt x="209360" y="189535"/>
                    </a:lnTo>
                    <a:cubicBezTo>
                      <a:pt x="209360" y="176140"/>
                      <a:pt x="220313" y="165309"/>
                      <a:pt x="233648" y="165309"/>
                    </a:cubicBezTo>
                    <a:lnTo>
                      <a:pt x="552831" y="165309"/>
                    </a:lnTo>
                    <a:lnTo>
                      <a:pt x="552831" y="24226"/>
                    </a:lnTo>
                    <a:lnTo>
                      <a:pt x="24384" y="24226"/>
                    </a:lnTo>
                    <a:lnTo>
                      <a:pt x="24384" y="1358004"/>
                    </a:lnTo>
                    <a:close/>
                    <a:moveTo>
                      <a:pt x="579882" y="1382230"/>
                    </a:moveTo>
                    <a:lnTo>
                      <a:pt x="12192" y="1382230"/>
                    </a:lnTo>
                    <a:cubicBezTo>
                      <a:pt x="5429" y="1382230"/>
                      <a:pt x="0" y="1376815"/>
                      <a:pt x="0" y="1370069"/>
                    </a:cubicBezTo>
                    <a:lnTo>
                      <a:pt x="0" y="12161"/>
                    </a:lnTo>
                    <a:cubicBezTo>
                      <a:pt x="0" y="5415"/>
                      <a:pt x="5429" y="0"/>
                      <a:pt x="12192" y="0"/>
                    </a:cubicBezTo>
                    <a:lnTo>
                      <a:pt x="565023" y="0"/>
                    </a:lnTo>
                    <a:cubicBezTo>
                      <a:pt x="571786" y="0"/>
                      <a:pt x="577215" y="5415"/>
                      <a:pt x="577215" y="12161"/>
                    </a:cubicBezTo>
                    <a:lnTo>
                      <a:pt x="577215" y="177470"/>
                    </a:lnTo>
                    <a:cubicBezTo>
                      <a:pt x="577215" y="184215"/>
                      <a:pt x="571786" y="189630"/>
                      <a:pt x="565023" y="189630"/>
                    </a:cubicBezTo>
                    <a:lnTo>
                      <a:pt x="233648" y="189630"/>
                    </a:lnTo>
                    <a:lnTo>
                      <a:pt x="233648" y="572786"/>
                    </a:lnTo>
                    <a:lnTo>
                      <a:pt x="532352" y="572786"/>
                    </a:lnTo>
                    <a:cubicBezTo>
                      <a:pt x="539115" y="572786"/>
                      <a:pt x="544544" y="578201"/>
                      <a:pt x="544544" y="584947"/>
                    </a:cubicBezTo>
                    <a:lnTo>
                      <a:pt x="544544" y="731445"/>
                    </a:lnTo>
                    <a:cubicBezTo>
                      <a:pt x="544544" y="738190"/>
                      <a:pt x="539115" y="743605"/>
                      <a:pt x="532352" y="743605"/>
                    </a:cubicBezTo>
                    <a:lnTo>
                      <a:pt x="233744" y="743605"/>
                    </a:lnTo>
                    <a:lnTo>
                      <a:pt x="233744" y="1192790"/>
                    </a:lnTo>
                    <a:cubicBezTo>
                      <a:pt x="233744" y="1192790"/>
                      <a:pt x="579882" y="1192790"/>
                      <a:pt x="579882" y="1192790"/>
                    </a:cubicBezTo>
                    <a:cubicBezTo>
                      <a:pt x="586645" y="1192790"/>
                      <a:pt x="592074" y="1198205"/>
                      <a:pt x="592074" y="1204950"/>
                    </a:cubicBezTo>
                    <a:lnTo>
                      <a:pt x="592074" y="1370259"/>
                    </a:lnTo>
                    <a:cubicBezTo>
                      <a:pt x="592074" y="1377005"/>
                      <a:pt x="586645" y="1382420"/>
                      <a:pt x="579882" y="1382420"/>
                    </a:cubicBezTo>
                    <a:moveTo>
                      <a:pt x="1200817" y="1358004"/>
                    </a:moveTo>
                    <a:lnTo>
                      <a:pt x="1409986" y="1358004"/>
                    </a:lnTo>
                    <a:cubicBezTo>
                      <a:pt x="1396365" y="1339478"/>
                      <a:pt x="1384935" y="1315251"/>
                      <a:pt x="1375982" y="1285610"/>
                    </a:cubicBezTo>
                    <a:cubicBezTo>
                      <a:pt x="1364361" y="1247418"/>
                      <a:pt x="1352836" y="1185664"/>
                      <a:pt x="1341501" y="1102060"/>
                    </a:cubicBezTo>
                    <a:lnTo>
                      <a:pt x="1319689" y="932095"/>
                    </a:lnTo>
                    <a:cubicBezTo>
                      <a:pt x="1312640" y="876802"/>
                      <a:pt x="1303401" y="833670"/>
                      <a:pt x="1292257" y="803744"/>
                    </a:cubicBezTo>
                    <a:cubicBezTo>
                      <a:pt x="1281970" y="776002"/>
                      <a:pt x="1268254" y="754816"/>
                      <a:pt x="1251490" y="740850"/>
                    </a:cubicBezTo>
                    <a:cubicBezTo>
                      <a:pt x="1234059" y="726314"/>
                      <a:pt x="1209294" y="714439"/>
                      <a:pt x="1177862" y="705603"/>
                    </a:cubicBezTo>
                    <a:cubicBezTo>
                      <a:pt x="1167384" y="702658"/>
                      <a:pt x="1160145" y="693063"/>
                      <a:pt x="1160145" y="682327"/>
                    </a:cubicBezTo>
                    <a:lnTo>
                      <a:pt x="1160145" y="667506"/>
                    </a:lnTo>
                    <a:cubicBezTo>
                      <a:pt x="1160145" y="655631"/>
                      <a:pt x="1168622" y="645560"/>
                      <a:pt x="1180338" y="643565"/>
                    </a:cubicBezTo>
                    <a:cubicBezTo>
                      <a:pt x="1240441" y="632829"/>
                      <a:pt x="1286447" y="606893"/>
                      <a:pt x="1317022" y="566516"/>
                    </a:cubicBezTo>
                    <a:cubicBezTo>
                      <a:pt x="1348264" y="525283"/>
                      <a:pt x="1364076" y="468850"/>
                      <a:pt x="1364076" y="398927"/>
                    </a:cubicBezTo>
                    <a:lnTo>
                      <a:pt x="1364076" y="311047"/>
                    </a:lnTo>
                    <a:cubicBezTo>
                      <a:pt x="1364076" y="215852"/>
                      <a:pt x="1338072" y="143648"/>
                      <a:pt x="1286732" y="96335"/>
                    </a:cubicBezTo>
                    <a:cubicBezTo>
                      <a:pt x="1234917" y="48548"/>
                      <a:pt x="1155859" y="24321"/>
                      <a:pt x="1051751" y="24321"/>
                    </a:cubicBezTo>
                    <a:lnTo>
                      <a:pt x="708851" y="24321"/>
                    </a:lnTo>
                    <a:lnTo>
                      <a:pt x="708851" y="1358099"/>
                    </a:lnTo>
                    <a:lnTo>
                      <a:pt x="893826" y="1358099"/>
                    </a:lnTo>
                    <a:lnTo>
                      <a:pt x="893826" y="761276"/>
                    </a:lnTo>
                    <a:cubicBezTo>
                      <a:pt x="893826" y="747881"/>
                      <a:pt x="904780" y="737050"/>
                      <a:pt x="918115" y="737050"/>
                    </a:cubicBezTo>
                    <a:lnTo>
                      <a:pt x="989362" y="737050"/>
                    </a:lnTo>
                    <a:cubicBezTo>
                      <a:pt x="1023557" y="737050"/>
                      <a:pt x="1051084" y="743415"/>
                      <a:pt x="1071182" y="756051"/>
                    </a:cubicBezTo>
                    <a:cubicBezTo>
                      <a:pt x="1092137" y="769257"/>
                      <a:pt x="1108139" y="792248"/>
                      <a:pt x="1118902" y="824265"/>
                    </a:cubicBezTo>
                    <a:cubicBezTo>
                      <a:pt x="1128522" y="852956"/>
                      <a:pt x="1135761" y="893523"/>
                      <a:pt x="1141286" y="948531"/>
                    </a:cubicBezTo>
                    <a:lnTo>
                      <a:pt x="1157097" y="1103485"/>
                    </a:lnTo>
                    <a:cubicBezTo>
                      <a:pt x="1165003" y="1181294"/>
                      <a:pt x="1172623" y="1240102"/>
                      <a:pt x="1179671" y="1278294"/>
                    </a:cubicBezTo>
                    <a:cubicBezTo>
                      <a:pt x="1185291" y="1308886"/>
                      <a:pt x="1192340" y="1335677"/>
                      <a:pt x="1200817" y="1358194"/>
                    </a:cubicBezTo>
                    <a:moveTo>
                      <a:pt x="1428560" y="1382230"/>
                    </a:moveTo>
                    <a:lnTo>
                      <a:pt x="1192435" y="1382230"/>
                    </a:lnTo>
                    <a:cubicBezTo>
                      <a:pt x="1187482" y="1382230"/>
                      <a:pt x="1183005" y="1379190"/>
                      <a:pt x="1181195" y="1374629"/>
                    </a:cubicBezTo>
                    <a:cubicBezTo>
                      <a:pt x="1170813" y="1349168"/>
                      <a:pt x="1162241" y="1318101"/>
                      <a:pt x="1155764" y="1282379"/>
                    </a:cubicBezTo>
                    <a:cubicBezTo>
                      <a:pt x="1148620" y="1243522"/>
                      <a:pt x="1140905" y="1184049"/>
                      <a:pt x="1132999" y="1105670"/>
                    </a:cubicBezTo>
                    <a:lnTo>
                      <a:pt x="1117187" y="950716"/>
                    </a:lnTo>
                    <a:cubicBezTo>
                      <a:pt x="1111853" y="897514"/>
                      <a:pt x="1104900" y="858656"/>
                      <a:pt x="1095947" y="831770"/>
                    </a:cubicBezTo>
                    <a:cubicBezTo>
                      <a:pt x="1087088" y="805169"/>
                      <a:pt x="1074420" y="786548"/>
                      <a:pt x="1058323" y="776382"/>
                    </a:cubicBezTo>
                    <a:cubicBezTo>
                      <a:pt x="1042226" y="766217"/>
                      <a:pt x="1019080" y="761086"/>
                      <a:pt x="989552" y="761086"/>
                    </a:cubicBezTo>
                    <a:lnTo>
                      <a:pt x="918305" y="761086"/>
                    </a:lnTo>
                    <a:lnTo>
                      <a:pt x="918305" y="1369974"/>
                    </a:lnTo>
                    <a:cubicBezTo>
                      <a:pt x="918305" y="1376720"/>
                      <a:pt x="912876" y="1382135"/>
                      <a:pt x="906113" y="1382135"/>
                    </a:cubicBezTo>
                    <a:lnTo>
                      <a:pt x="696849" y="1382135"/>
                    </a:lnTo>
                    <a:cubicBezTo>
                      <a:pt x="690086" y="1382135"/>
                      <a:pt x="684657" y="1376720"/>
                      <a:pt x="684657" y="1369974"/>
                    </a:cubicBezTo>
                    <a:lnTo>
                      <a:pt x="684657" y="12161"/>
                    </a:lnTo>
                    <a:cubicBezTo>
                      <a:pt x="684657" y="5415"/>
                      <a:pt x="690086" y="0"/>
                      <a:pt x="696849" y="0"/>
                    </a:cubicBezTo>
                    <a:lnTo>
                      <a:pt x="1051846" y="0"/>
                    </a:lnTo>
                    <a:cubicBezTo>
                      <a:pt x="1162241" y="0"/>
                      <a:pt x="1246823" y="26411"/>
                      <a:pt x="1303306" y="78474"/>
                    </a:cubicBezTo>
                    <a:cubicBezTo>
                      <a:pt x="1359789" y="130537"/>
                      <a:pt x="1388459" y="208726"/>
                      <a:pt x="1388459" y="311047"/>
                    </a:cubicBezTo>
                    <a:lnTo>
                      <a:pt x="1388459" y="398927"/>
                    </a:lnTo>
                    <a:cubicBezTo>
                      <a:pt x="1388459" y="474266"/>
                      <a:pt x="1370934" y="535544"/>
                      <a:pt x="1336453" y="581146"/>
                    </a:cubicBezTo>
                    <a:cubicBezTo>
                      <a:pt x="1302068" y="626654"/>
                      <a:pt x="1250918" y="655725"/>
                      <a:pt x="1184529" y="667506"/>
                    </a:cubicBezTo>
                    <a:lnTo>
                      <a:pt x="1184529" y="682327"/>
                    </a:lnTo>
                    <a:cubicBezTo>
                      <a:pt x="1219295" y="692112"/>
                      <a:pt x="1247109" y="705508"/>
                      <a:pt x="1267206" y="722324"/>
                    </a:cubicBezTo>
                    <a:cubicBezTo>
                      <a:pt x="1287209" y="739045"/>
                      <a:pt x="1303401" y="763651"/>
                      <a:pt x="1315212" y="795383"/>
                    </a:cubicBezTo>
                    <a:cubicBezTo>
                      <a:pt x="1327023" y="827020"/>
                      <a:pt x="1336739" y="871957"/>
                      <a:pt x="1343978" y="929150"/>
                    </a:cubicBezTo>
                    <a:lnTo>
                      <a:pt x="1365790" y="1099115"/>
                    </a:lnTo>
                    <a:cubicBezTo>
                      <a:pt x="1376934" y="1181389"/>
                      <a:pt x="1388174" y="1241812"/>
                      <a:pt x="1399413" y="1278769"/>
                    </a:cubicBezTo>
                    <a:cubicBezTo>
                      <a:pt x="1409605" y="1312306"/>
                      <a:pt x="1422845" y="1337862"/>
                      <a:pt x="1438751" y="1354583"/>
                    </a:cubicBezTo>
                    <a:cubicBezTo>
                      <a:pt x="1441323" y="1357339"/>
                      <a:pt x="1442466" y="1361044"/>
                      <a:pt x="1441990" y="1364749"/>
                    </a:cubicBezTo>
                    <a:lnTo>
                      <a:pt x="1440847" y="1372064"/>
                    </a:lnTo>
                    <a:cubicBezTo>
                      <a:pt x="1439990" y="1378050"/>
                      <a:pt x="1434846" y="1382420"/>
                      <a:pt x="1428845" y="1382420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21" name="Freeform 17">
                <a:extLst>
                  <a:ext uri="{FF2B5EF4-FFF2-40B4-BE49-F238E27FC236}">
                    <a16:creationId xmlns:a16="http://schemas.microsoft.com/office/drawing/2014/main" id="{D8438E10-46B8-ADD2-14C4-02283A3E1D67}"/>
                  </a:ext>
                </a:extLst>
              </p:cNvPr>
              <p:cNvSpPr/>
              <p:nvPr/>
            </p:nvSpPr>
            <p:spPr>
              <a:xfrm>
                <a:off x="21080825" y="5042926"/>
                <a:ext cx="2510218" cy="1358098"/>
              </a:xfrm>
              <a:custGeom>
                <a:avLst/>
                <a:gdLst>
                  <a:gd name="connsiteX0" fmla="*/ 864680 w 2510218"/>
                  <a:gd name="connsiteY0" fmla="*/ 408807 h 1358098"/>
                  <a:gd name="connsiteX1" fmla="*/ 742188 w 2510218"/>
                  <a:gd name="connsiteY1" fmla="*/ 408807 h 1358098"/>
                  <a:gd name="connsiteX2" fmla="*/ 733139 w 2510218"/>
                  <a:gd name="connsiteY2" fmla="*/ 404817 h 1358098"/>
                  <a:gd name="connsiteX3" fmla="*/ 730091 w 2510218"/>
                  <a:gd name="connsiteY3" fmla="*/ 395316 h 1358098"/>
                  <a:gd name="connsiteX4" fmla="*/ 774097 w 2510218"/>
                  <a:gd name="connsiteY4" fmla="*/ 0 h 1358098"/>
                  <a:gd name="connsiteX5" fmla="*/ 598646 w 2510218"/>
                  <a:gd name="connsiteY5" fmla="*/ 0 h 1358098"/>
                  <a:gd name="connsiteX6" fmla="*/ 554260 w 2510218"/>
                  <a:gd name="connsiteY6" fmla="*/ 397977 h 1358098"/>
                  <a:gd name="connsiteX7" fmla="*/ 542163 w 2510218"/>
                  <a:gd name="connsiteY7" fmla="*/ 408807 h 1358098"/>
                  <a:gd name="connsiteX8" fmla="*/ 384715 w 2510218"/>
                  <a:gd name="connsiteY8" fmla="*/ 408807 h 1358098"/>
                  <a:gd name="connsiteX9" fmla="*/ 375666 w 2510218"/>
                  <a:gd name="connsiteY9" fmla="*/ 404817 h 1358098"/>
                  <a:gd name="connsiteX10" fmla="*/ 372618 w 2510218"/>
                  <a:gd name="connsiteY10" fmla="*/ 395316 h 1358098"/>
                  <a:gd name="connsiteX11" fmla="*/ 416623 w 2510218"/>
                  <a:gd name="connsiteY11" fmla="*/ 0 h 1358098"/>
                  <a:gd name="connsiteX12" fmla="*/ 241173 w 2510218"/>
                  <a:gd name="connsiteY12" fmla="*/ 0 h 1358098"/>
                  <a:gd name="connsiteX13" fmla="*/ 196787 w 2510218"/>
                  <a:gd name="connsiteY13" fmla="*/ 397977 h 1358098"/>
                  <a:gd name="connsiteX14" fmla="*/ 184785 w 2510218"/>
                  <a:gd name="connsiteY14" fmla="*/ 408807 h 1358098"/>
                  <a:gd name="connsiteX15" fmla="*/ 44482 w 2510218"/>
                  <a:gd name="connsiteY15" fmla="*/ 408807 h 1358098"/>
                  <a:gd name="connsiteX16" fmla="*/ 44482 w 2510218"/>
                  <a:gd name="connsiteY16" fmla="*/ 542479 h 1358098"/>
                  <a:gd name="connsiteX17" fmla="*/ 166973 w 2510218"/>
                  <a:gd name="connsiteY17" fmla="*/ 542479 h 1358098"/>
                  <a:gd name="connsiteX18" fmla="*/ 176022 w 2510218"/>
                  <a:gd name="connsiteY18" fmla="*/ 546470 h 1358098"/>
                  <a:gd name="connsiteX19" fmla="*/ 179070 w 2510218"/>
                  <a:gd name="connsiteY19" fmla="*/ 555875 h 1358098"/>
                  <a:gd name="connsiteX20" fmla="*/ 152305 w 2510218"/>
                  <a:gd name="connsiteY20" fmla="*/ 800703 h 1358098"/>
                  <a:gd name="connsiteX21" fmla="*/ 140208 w 2510218"/>
                  <a:gd name="connsiteY21" fmla="*/ 811534 h 1358098"/>
                  <a:gd name="connsiteX22" fmla="*/ 0 w 2510218"/>
                  <a:gd name="connsiteY22" fmla="*/ 811534 h 1358098"/>
                  <a:gd name="connsiteX23" fmla="*/ 0 w 2510218"/>
                  <a:gd name="connsiteY23" fmla="*/ 946251 h 1358098"/>
                  <a:gd name="connsiteX24" fmla="*/ 122396 w 2510218"/>
                  <a:gd name="connsiteY24" fmla="*/ 946251 h 1358098"/>
                  <a:gd name="connsiteX25" fmla="*/ 131445 w 2510218"/>
                  <a:gd name="connsiteY25" fmla="*/ 950336 h 1358098"/>
                  <a:gd name="connsiteX26" fmla="*/ 134493 w 2510218"/>
                  <a:gd name="connsiteY26" fmla="*/ 959742 h 1358098"/>
                  <a:gd name="connsiteX27" fmla="*/ 90488 w 2510218"/>
                  <a:gd name="connsiteY27" fmla="*/ 1358004 h 1358098"/>
                  <a:gd name="connsiteX28" fmla="*/ 265938 w 2510218"/>
                  <a:gd name="connsiteY28" fmla="*/ 1358004 h 1358098"/>
                  <a:gd name="connsiteX29" fmla="*/ 310229 w 2510218"/>
                  <a:gd name="connsiteY29" fmla="*/ 957082 h 1358098"/>
                  <a:gd name="connsiteX30" fmla="*/ 322326 w 2510218"/>
                  <a:gd name="connsiteY30" fmla="*/ 946251 h 1358098"/>
                  <a:gd name="connsiteX31" fmla="*/ 479679 w 2510218"/>
                  <a:gd name="connsiteY31" fmla="*/ 946251 h 1358098"/>
                  <a:gd name="connsiteX32" fmla="*/ 488728 w 2510218"/>
                  <a:gd name="connsiteY32" fmla="*/ 950336 h 1358098"/>
                  <a:gd name="connsiteX33" fmla="*/ 491776 w 2510218"/>
                  <a:gd name="connsiteY33" fmla="*/ 959742 h 1358098"/>
                  <a:gd name="connsiteX34" fmla="*/ 447770 w 2510218"/>
                  <a:gd name="connsiteY34" fmla="*/ 1358004 h 1358098"/>
                  <a:gd name="connsiteX35" fmla="*/ 623221 w 2510218"/>
                  <a:gd name="connsiteY35" fmla="*/ 1358004 h 1358098"/>
                  <a:gd name="connsiteX36" fmla="*/ 667512 w 2510218"/>
                  <a:gd name="connsiteY36" fmla="*/ 957082 h 1358098"/>
                  <a:gd name="connsiteX37" fmla="*/ 679609 w 2510218"/>
                  <a:gd name="connsiteY37" fmla="*/ 946251 h 1358098"/>
                  <a:gd name="connsiteX38" fmla="*/ 818864 w 2510218"/>
                  <a:gd name="connsiteY38" fmla="*/ 946251 h 1358098"/>
                  <a:gd name="connsiteX39" fmla="*/ 818864 w 2510218"/>
                  <a:gd name="connsiteY39" fmla="*/ 811534 h 1358098"/>
                  <a:gd name="connsiteX40" fmla="*/ 697421 w 2510218"/>
                  <a:gd name="connsiteY40" fmla="*/ 811534 h 1358098"/>
                  <a:gd name="connsiteX41" fmla="*/ 688372 w 2510218"/>
                  <a:gd name="connsiteY41" fmla="*/ 807544 h 1358098"/>
                  <a:gd name="connsiteX42" fmla="*/ 685324 w 2510218"/>
                  <a:gd name="connsiteY42" fmla="*/ 798138 h 1358098"/>
                  <a:gd name="connsiteX43" fmla="*/ 712089 w 2510218"/>
                  <a:gd name="connsiteY43" fmla="*/ 553310 h 1358098"/>
                  <a:gd name="connsiteX44" fmla="*/ 724091 w 2510218"/>
                  <a:gd name="connsiteY44" fmla="*/ 542479 h 1358098"/>
                  <a:gd name="connsiteX45" fmla="*/ 864394 w 2510218"/>
                  <a:gd name="connsiteY45" fmla="*/ 542479 h 1358098"/>
                  <a:gd name="connsiteX46" fmla="*/ 864394 w 2510218"/>
                  <a:gd name="connsiteY46" fmla="*/ 408807 h 1358098"/>
                  <a:gd name="connsiteX47" fmla="*/ 353949 w 2510218"/>
                  <a:gd name="connsiteY47" fmla="*/ 787308 h 1358098"/>
                  <a:gd name="connsiteX48" fmla="*/ 377952 w 2510218"/>
                  <a:gd name="connsiteY48" fmla="*/ 566706 h 1358098"/>
                  <a:gd name="connsiteX49" fmla="*/ 510826 w 2510218"/>
                  <a:gd name="connsiteY49" fmla="*/ 566706 h 1358098"/>
                  <a:gd name="connsiteX50" fmla="*/ 486823 w 2510218"/>
                  <a:gd name="connsiteY50" fmla="*/ 787308 h 1358098"/>
                  <a:gd name="connsiteX51" fmla="*/ 353949 w 2510218"/>
                  <a:gd name="connsiteY51" fmla="*/ 787308 h 1358098"/>
                  <a:gd name="connsiteX52" fmla="*/ 1280636 w 2510218"/>
                  <a:gd name="connsiteY52" fmla="*/ 719189 h 1358098"/>
                  <a:gd name="connsiteX53" fmla="*/ 1579245 w 2510218"/>
                  <a:gd name="connsiteY53" fmla="*/ 719189 h 1358098"/>
                  <a:gd name="connsiteX54" fmla="*/ 1579245 w 2510218"/>
                  <a:gd name="connsiteY54" fmla="*/ 572691 h 1358098"/>
                  <a:gd name="connsiteX55" fmla="*/ 1280636 w 2510218"/>
                  <a:gd name="connsiteY55" fmla="*/ 572691 h 1358098"/>
                  <a:gd name="connsiteX56" fmla="*/ 1268444 w 2510218"/>
                  <a:gd name="connsiteY56" fmla="*/ 560530 h 1358098"/>
                  <a:gd name="connsiteX57" fmla="*/ 1268444 w 2510218"/>
                  <a:gd name="connsiteY57" fmla="*/ 177470 h 1358098"/>
                  <a:gd name="connsiteX58" fmla="*/ 1280636 w 2510218"/>
                  <a:gd name="connsiteY58" fmla="*/ 165309 h 1358098"/>
                  <a:gd name="connsiteX59" fmla="*/ 1612011 w 2510218"/>
                  <a:gd name="connsiteY59" fmla="*/ 165309 h 1358098"/>
                  <a:gd name="connsiteX60" fmla="*/ 1612011 w 2510218"/>
                  <a:gd name="connsiteY60" fmla="*/ 0 h 1358098"/>
                  <a:gd name="connsiteX61" fmla="*/ 1059180 w 2510218"/>
                  <a:gd name="connsiteY61" fmla="*/ 0 h 1358098"/>
                  <a:gd name="connsiteX62" fmla="*/ 1059180 w 2510218"/>
                  <a:gd name="connsiteY62" fmla="*/ 1358004 h 1358098"/>
                  <a:gd name="connsiteX63" fmla="*/ 1626775 w 2510218"/>
                  <a:gd name="connsiteY63" fmla="*/ 1358004 h 1358098"/>
                  <a:gd name="connsiteX64" fmla="*/ 1626775 w 2510218"/>
                  <a:gd name="connsiteY64" fmla="*/ 1192695 h 1358098"/>
                  <a:gd name="connsiteX65" fmla="*/ 1280636 w 2510218"/>
                  <a:gd name="connsiteY65" fmla="*/ 1192695 h 1358098"/>
                  <a:gd name="connsiteX66" fmla="*/ 1268444 w 2510218"/>
                  <a:gd name="connsiteY66" fmla="*/ 1180534 h 1358098"/>
                  <a:gd name="connsiteX67" fmla="*/ 1268444 w 2510218"/>
                  <a:gd name="connsiteY67" fmla="*/ 731255 h 1358098"/>
                  <a:gd name="connsiteX68" fmla="*/ 1280636 w 2510218"/>
                  <a:gd name="connsiteY68" fmla="*/ 719094 h 1358098"/>
                  <a:gd name="connsiteX69" fmla="*/ 1743647 w 2510218"/>
                  <a:gd name="connsiteY69" fmla="*/ 1358004 h 1358098"/>
                  <a:gd name="connsiteX70" fmla="*/ 1945958 w 2510218"/>
                  <a:gd name="connsiteY70" fmla="*/ 1358004 h 1358098"/>
                  <a:gd name="connsiteX71" fmla="*/ 1945005 w 2510218"/>
                  <a:gd name="connsiteY71" fmla="*/ 827115 h 1358098"/>
                  <a:gd name="connsiteX72" fmla="*/ 1938147 w 2510218"/>
                  <a:gd name="connsiteY72" fmla="*/ 589697 h 1358098"/>
                  <a:gd name="connsiteX73" fmla="*/ 1921288 w 2510218"/>
                  <a:gd name="connsiteY73" fmla="*/ 339358 h 1358098"/>
                  <a:gd name="connsiteX74" fmla="*/ 1932242 w 2510218"/>
                  <a:gd name="connsiteY74" fmla="*/ 326248 h 1358098"/>
                  <a:gd name="connsiteX75" fmla="*/ 1953006 w 2510218"/>
                  <a:gd name="connsiteY75" fmla="*/ 324348 h 1358098"/>
                  <a:gd name="connsiteX76" fmla="*/ 1966151 w 2510218"/>
                  <a:gd name="connsiteY76" fmla="*/ 334228 h 1358098"/>
                  <a:gd name="connsiteX77" fmla="*/ 1999679 w 2510218"/>
                  <a:gd name="connsiteY77" fmla="*/ 496592 h 1358098"/>
                  <a:gd name="connsiteX78" fmla="*/ 2041208 w 2510218"/>
                  <a:gd name="connsiteY78" fmla="*/ 662186 h 1358098"/>
                  <a:gd name="connsiteX79" fmla="*/ 2252282 w 2510218"/>
                  <a:gd name="connsiteY79" fmla="*/ 1358099 h 1358098"/>
                  <a:gd name="connsiteX80" fmla="*/ 2510219 w 2510218"/>
                  <a:gd name="connsiteY80" fmla="*/ 1358099 h 1358098"/>
                  <a:gd name="connsiteX81" fmla="*/ 2510219 w 2510218"/>
                  <a:gd name="connsiteY81" fmla="*/ 0 h 1358098"/>
                  <a:gd name="connsiteX82" fmla="*/ 2307908 w 2510218"/>
                  <a:gd name="connsiteY82" fmla="*/ 0 h 1358098"/>
                  <a:gd name="connsiteX83" fmla="*/ 2307908 w 2510218"/>
                  <a:gd name="connsiteY83" fmla="*/ 548750 h 1358098"/>
                  <a:gd name="connsiteX84" fmla="*/ 2332577 w 2510218"/>
                  <a:gd name="connsiteY84" fmla="*/ 1008765 h 1358098"/>
                  <a:gd name="connsiteX85" fmla="*/ 2321624 w 2510218"/>
                  <a:gd name="connsiteY85" fmla="*/ 1021875 h 1358098"/>
                  <a:gd name="connsiteX86" fmla="*/ 2300859 w 2510218"/>
                  <a:gd name="connsiteY86" fmla="*/ 1023870 h 1358098"/>
                  <a:gd name="connsiteX87" fmla="*/ 2287715 w 2510218"/>
                  <a:gd name="connsiteY87" fmla="*/ 1014085 h 1358098"/>
                  <a:gd name="connsiteX88" fmla="*/ 2221611 w 2510218"/>
                  <a:gd name="connsiteY88" fmla="*/ 725744 h 1358098"/>
                  <a:gd name="connsiteX89" fmla="*/ 2001584 w 2510218"/>
                  <a:gd name="connsiteY89" fmla="*/ 0 h 1358098"/>
                  <a:gd name="connsiteX90" fmla="*/ 1743647 w 2510218"/>
                  <a:gd name="connsiteY90" fmla="*/ 0 h 1358098"/>
                  <a:gd name="connsiteX91" fmla="*/ 1743647 w 2510218"/>
                  <a:gd name="connsiteY91" fmla="*/ 1358004 h 135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2510218" h="1358098">
                    <a:moveTo>
                      <a:pt x="864680" y="408807"/>
                    </a:moveTo>
                    <a:lnTo>
                      <a:pt x="742188" y="408807"/>
                    </a:lnTo>
                    <a:cubicBezTo>
                      <a:pt x="738759" y="408807"/>
                      <a:pt x="735425" y="407287"/>
                      <a:pt x="733139" y="404817"/>
                    </a:cubicBezTo>
                    <a:cubicBezTo>
                      <a:pt x="730853" y="402252"/>
                      <a:pt x="729710" y="398832"/>
                      <a:pt x="730091" y="395316"/>
                    </a:cubicBezTo>
                    <a:cubicBezTo>
                      <a:pt x="744760" y="263544"/>
                      <a:pt x="759428" y="131772"/>
                      <a:pt x="774097" y="0"/>
                    </a:cubicBezTo>
                    <a:lnTo>
                      <a:pt x="598646" y="0"/>
                    </a:lnTo>
                    <a:cubicBezTo>
                      <a:pt x="583883" y="132722"/>
                      <a:pt x="569119" y="265349"/>
                      <a:pt x="554260" y="397977"/>
                    </a:cubicBezTo>
                    <a:cubicBezTo>
                      <a:pt x="553593" y="404152"/>
                      <a:pt x="548354" y="408807"/>
                      <a:pt x="542163" y="408807"/>
                    </a:cubicBezTo>
                    <a:lnTo>
                      <a:pt x="384715" y="408807"/>
                    </a:lnTo>
                    <a:cubicBezTo>
                      <a:pt x="381286" y="408807"/>
                      <a:pt x="377952" y="407287"/>
                      <a:pt x="375666" y="404817"/>
                    </a:cubicBezTo>
                    <a:cubicBezTo>
                      <a:pt x="373380" y="402252"/>
                      <a:pt x="372237" y="398832"/>
                      <a:pt x="372618" y="395316"/>
                    </a:cubicBezTo>
                    <a:cubicBezTo>
                      <a:pt x="387382" y="263544"/>
                      <a:pt x="401955" y="131772"/>
                      <a:pt x="416623" y="0"/>
                    </a:cubicBezTo>
                    <a:lnTo>
                      <a:pt x="241173" y="0"/>
                    </a:lnTo>
                    <a:cubicBezTo>
                      <a:pt x="226409" y="132722"/>
                      <a:pt x="211646" y="265349"/>
                      <a:pt x="196787" y="397977"/>
                    </a:cubicBezTo>
                    <a:cubicBezTo>
                      <a:pt x="196120" y="404152"/>
                      <a:pt x="190881" y="408807"/>
                      <a:pt x="184785" y="408807"/>
                    </a:cubicBezTo>
                    <a:lnTo>
                      <a:pt x="44482" y="408807"/>
                    </a:lnTo>
                    <a:lnTo>
                      <a:pt x="44482" y="542479"/>
                    </a:lnTo>
                    <a:lnTo>
                      <a:pt x="166973" y="542479"/>
                    </a:lnTo>
                    <a:cubicBezTo>
                      <a:pt x="170402" y="542479"/>
                      <a:pt x="173641" y="543999"/>
                      <a:pt x="176022" y="546470"/>
                    </a:cubicBezTo>
                    <a:cubicBezTo>
                      <a:pt x="178308" y="549035"/>
                      <a:pt x="179451" y="552455"/>
                      <a:pt x="179070" y="555875"/>
                    </a:cubicBezTo>
                    <a:lnTo>
                      <a:pt x="152305" y="800703"/>
                    </a:lnTo>
                    <a:cubicBezTo>
                      <a:pt x="151638" y="806879"/>
                      <a:pt x="146399" y="811534"/>
                      <a:pt x="140208" y="811534"/>
                    </a:cubicBezTo>
                    <a:lnTo>
                      <a:pt x="0" y="811534"/>
                    </a:lnTo>
                    <a:lnTo>
                      <a:pt x="0" y="946251"/>
                    </a:lnTo>
                    <a:lnTo>
                      <a:pt x="122396" y="946251"/>
                    </a:lnTo>
                    <a:cubicBezTo>
                      <a:pt x="125921" y="946251"/>
                      <a:pt x="129159" y="947771"/>
                      <a:pt x="131445" y="950336"/>
                    </a:cubicBezTo>
                    <a:cubicBezTo>
                      <a:pt x="133826" y="952902"/>
                      <a:pt x="134874" y="956322"/>
                      <a:pt x="134493" y="959742"/>
                    </a:cubicBezTo>
                    <a:lnTo>
                      <a:pt x="90488" y="1358004"/>
                    </a:lnTo>
                    <a:lnTo>
                      <a:pt x="265938" y="1358004"/>
                    </a:lnTo>
                    <a:cubicBezTo>
                      <a:pt x="280702" y="1224426"/>
                      <a:pt x="295466" y="1090754"/>
                      <a:pt x="310229" y="957082"/>
                    </a:cubicBezTo>
                    <a:cubicBezTo>
                      <a:pt x="310896" y="950906"/>
                      <a:pt x="316135" y="946251"/>
                      <a:pt x="322326" y="946251"/>
                    </a:cubicBezTo>
                    <a:lnTo>
                      <a:pt x="479679" y="946251"/>
                    </a:lnTo>
                    <a:cubicBezTo>
                      <a:pt x="483203" y="946251"/>
                      <a:pt x="486442" y="947771"/>
                      <a:pt x="488728" y="950336"/>
                    </a:cubicBezTo>
                    <a:cubicBezTo>
                      <a:pt x="491109" y="952902"/>
                      <a:pt x="492157" y="956322"/>
                      <a:pt x="491776" y="959742"/>
                    </a:cubicBezTo>
                    <a:lnTo>
                      <a:pt x="447770" y="1358004"/>
                    </a:lnTo>
                    <a:lnTo>
                      <a:pt x="623221" y="1358004"/>
                    </a:lnTo>
                    <a:cubicBezTo>
                      <a:pt x="637985" y="1224426"/>
                      <a:pt x="652748" y="1090754"/>
                      <a:pt x="667512" y="957082"/>
                    </a:cubicBezTo>
                    <a:cubicBezTo>
                      <a:pt x="668179" y="950906"/>
                      <a:pt x="673418" y="946251"/>
                      <a:pt x="679609" y="946251"/>
                    </a:cubicBezTo>
                    <a:lnTo>
                      <a:pt x="818864" y="946251"/>
                    </a:lnTo>
                    <a:lnTo>
                      <a:pt x="818864" y="811534"/>
                    </a:lnTo>
                    <a:lnTo>
                      <a:pt x="697421" y="811534"/>
                    </a:lnTo>
                    <a:cubicBezTo>
                      <a:pt x="693992" y="811534"/>
                      <a:pt x="690658" y="810014"/>
                      <a:pt x="688372" y="807544"/>
                    </a:cubicBezTo>
                    <a:cubicBezTo>
                      <a:pt x="686086" y="804979"/>
                      <a:pt x="684943" y="801558"/>
                      <a:pt x="685324" y="798138"/>
                    </a:cubicBezTo>
                    <a:lnTo>
                      <a:pt x="712089" y="553310"/>
                    </a:lnTo>
                    <a:cubicBezTo>
                      <a:pt x="712756" y="547230"/>
                      <a:pt x="717899" y="542479"/>
                      <a:pt x="724091" y="542479"/>
                    </a:cubicBezTo>
                    <a:lnTo>
                      <a:pt x="864394" y="542479"/>
                    </a:lnTo>
                    <a:lnTo>
                      <a:pt x="864394" y="408807"/>
                    </a:lnTo>
                    <a:close/>
                    <a:moveTo>
                      <a:pt x="353949" y="787308"/>
                    </a:moveTo>
                    <a:cubicBezTo>
                      <a:pt x="361950" y="713774"/>
                      <a:pt x="369951" y="640240"/>
                      <a:pt x="377952" y="566706"/>
                    </a:cubicBezTo>
                    <a:lnTo>
                      <a:pt x="510826" y="566706"/>
                    </a:lnTo>
                    <a:cubicBezTo>
                      <a:pt x="502825" y="640240"/>
                      <a:pt x="494824" y="713774"/>
                      <a:pt x="486823" y="787308"/>
                    </a:cubicBezTo>
                    <a:lnTo>
                      <a:pt x="353949" y="787308"/>
                    </a:lnTo>
                    <a:close/>
                    <a:moveTo>
                      <a:pt x="1280636" y="719189"/>
                    </a:moveTo>
                    <a:lnTo>
                      <a:pt x="1579245" y="719189"/>
                    </a:lnTo>
                    <a:lnTo>
                      <a:pt x="1579245" y="572691"/>
                    </a:lnTo>
                    <a:lnTo>
                      <a:pt x="1280636" y="572691"/>
                    </a:lnTo>
                    <a:cubicBezTo>
                      <a:pt x="1273969" y="572691"/>
                      <a:pt x="1268444" y="567276"/>
                      <a:pt x="1268444" y="560530"/>
                    </a:cubicBezTo>
                    <a:lnTo>
                      <a:pt x="1268444" y="177470"/>
                    </a:lnTo>
                    <a:cubicBezTo>
                      <a:pt x="1268444" y="170724"/>
                      <a:pt x="1273874" y="165309"/>
                      <a:pt x="1280636" y="165309"/>
                    </a:cubicBezTo>
                    <a:lnTo>
                      <a:pt x="1612011" y="165309"/>
                    </a:lnTo>
                    <a:lnTo>
                      <a:pt x="1612011" y="0"/>
                    </a:lnTo>
                    <a:lnTo>
                      <a:pt x="1059180" y="0"/>
                    </a:lnTo>
                    <a:lnTo>
                      <a:pt x="1059180" y="1358004"/>
                    </a:lnTo>
                    <a:lnTo>
                      <a:pt x="1626775" y="1358004"/>
                    </a:lnTo>
                    <a:lnTo>
                      <a:pt x="1626775" y="1192695"/>
                    </a:lnTo>
                    <a:lnTo>
                      <a:pt x="1280636" y="1192695"/>
                    </a:lnTo>
                    <a:cubicBezTo>
                      <a:pt x="1273969" y="1192695"/>
                      <a:pt x="1268444" y="1187279"/>
                      <a:pt x="1268444" y="1180534"/>
                    </a:cubicBezTo>
                    <a:lnTo>
                      <a:pt x="1268444" y="731255"/>
                    </a:lnTo>
                    <a:cubicBezTo>
                      <a:pt x="1268444" y="724604"/>
                      <a:pt x="1273874" y="719094"/>
                      <a:pt x="1280636" y="719094"/>
                    </a:cubicBezTo>
                    <a:moveTo>
                      <a:pt x="1743647" y="1358004"/>
                    </a:moveTo>
                    <a:lnTo>
                      <a:pt x="1945958" y="1358004"/>
                    </a:lnTo>
                    <a:lnTo>
                      <a:pt x="1945005" y="827115"/>
                    </a:lnTo>
                    <a:cubicBezTo>
                      <a:pt x="1945005" y="760041"/>
                      <a:pt x="1942624" y="680142"/>
                      <a:pt x="1938147" y="589697"/>
                    </a:cubicBezTo>
                    <a:cubicBezTo>
                      <a:pt x="1933575" y="499537"/>
                      <a:pt x="1927860" y="415362"/>
                      <a:pt x="1921288" y="339358"/>
                    </a:cubicBezTo>
                    <a:cubicBezTo>
                      <a:pt x="1920716" y="332708"/>
                      <a:pt x="1925669" y="326913"/>
                      <a:pt x="1932242" y="326248"/>
                    </a:cubicBezTo>
                    <a:lnTo>
                      <a:pt x="1953006" y="324348"/>
                    </a:lnTo>
                    <a:cubicBezTo>
                      <a:pt x="1959293" y="323683"/>
                      <a:pt x="1964912" y="327958"/>
                      <a:pt x="1966151" y="334228"/>
                    </a:cubicBezTo>
                    <a:cubicBezTo>
                      <a:pt x="1977962" y="397882"/>
                      <a:pt x="1989106" y="451939"/>
                      <a:pt x="1999679" y="496592"/>
                    </a:cubicBezTo>
                    <a:cubicBezTo>
                      <a:pt x="2010156" y="541244"/>
                      <a:pt x="2024063" y="596442"/>
                      <a:pt x="2041208" y="662186"/>
                    </a:cubicBezTo>
                    <a:cubicBezTo>
                      <a:pt x="2111597" y="894188"/>
                      <a:pt x="2181892" y="1126096"/>
                      <a:pt x="2252282" y="1358099"/>
                    </a:cubicBezTo>
                    <a:lnTo>
                      <a:pt x="2510219" y="1358099"/>
                    </a:lnTo>
                    <a:lnTo>
                      <a:pt x="2510219" y="0"/>
                    </a:lnTo>
                    <a:lnTo>
                      <a:pt x="2307908" y="0"/>
                    </a:lnTo>
                    <a:lnTo>
                      <a:pt x="2307908" y="548750"/>
                    </a:lnTo>
                    <a:cubicBezTo>
                      <a:pt x="2307908" y="665036"/>
                      <a:pt x="2316194" y="819799"/>
                      <a:pt x="2332577" y="1008765"/>
                    </a:cubicBezTo>
                    <a:cubicBezTo>
                      <a:pt x="2333149" y="1015415"/>
                      <a:pt x="2328196" y="1021305"/>
                      <a:pt x="2321624" y="1021875"/>
                    </a:cubicBezTo>
                    <a:lnTo>
                      <a:pt x="2300859" y="1023870"/>
                    </a:lnTo>
                    <a:cubicBezTo>
                      <a:pt x="2294668" y="1024535"/>
                      <a:pt x="2288953" y="1020165"/>
                      <a:pt x="2287715" y="1014085"/>
                    </a:cubicBezTo>
                    <a:cubicBezTo>
                      <a:pt x="2266760" y="904354"/>
                      <a:pt x="2244566" y="807354"/>
                      <a:pt x="2221611" y="725744"/>
                    </a:cubicBezTo>
                    <a:cubicBezTo>
                      <a:pt x="2148269" y="483766"/>
                      <a:pt x="2074926" y="241978"/>
                      <a:pt x="2001584" y="0"/>
                    </a:cubicBezTo>
                    <a:lnTo>
                      <a:pt x="1743647" y="0"/>
                    </a:lnTo>
                    <a:lnTo>
                      <a:pt x="1743647" y="1358004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F4F0B4FF-0D7D-1FC4-3F2A-02A6D3CF9037}"/>
                  </a:ext>
                </a:extLst>
              </p:cNvPr>
              <p:cNvSpPr/>
              <p:nvPr/>
            </p:nvSpPr>
            <p:spPr>
              <a:xfrm>
                <a:off x="21068823" y="5030766"/>
                <a:ext cx="2534602" cy="1382419"/>
              </a:xfrm>
              <a:custGeom>
                <a:avLst/>
                <a:gdLst>
                  <a:gd name="connsiteX0" fmla="*/ 379476 w 2534602"/>
                  <a:gd name="connsiteY0" fmla="*/ 787403 h 1382419"/>
                  <a:gd name="connsiteX1" fmla="*/ 487966 w 2534602"/>
                  <a:gd name="connsiteY1" fmla="*/ 787403 h 1382419"/>
                  <a:gd name="connsiteX2" fmla="*/ 509302 w 2534602"/>
                  <a:gd name="connsiteY2" fmla="*/ 591122 h 1382419"/>
                  <a:gd name="connsiteX3" fmla="*/ 400812 w 2534602"/>
                  <a:gd name="connsiteY3" fmla="*/ 591122 h 1382419"/>
                  <a:gd name="connsiteX4" fmla="*/ 379476 w 2534602"/>
                  <a:gd name="connsiteY4" fmla="*/ 787403 h 1382419"/>
                  <a:gd name="connsiteX5" fmla="*/ 498824 w 2534602"/>
                  <a:gd name="connsiteY5" fmla="*/ 811629 h 1382419"/>
                  <a:gd name="connsiteX6" fmla="*/ 365951 w 2534602"/>
                  <a:gd name="connsiteY6" fmla="*/ 811629 h 1382419"/>
                  <a:gd name="connsiteX7" fmla="*/ 356902 w 2534602"/>
                  <a:gd name="connsiteY7" fmla="*/ 807639 h 1382419"/>
                  <a:gd name="connsiteX8" fmla="*/ 353854 w 2534602"/>
                  <a:gd name="connsiteY8" fmla="*/ 798233 h 1382419"/>
                  <a:gd name="connsiteX9" fmla="*/ 377857 w 2534602"/>
                  <a:gd name="connsiteY9" fmla="*/ 577631 h 1382419"/>
                  <a:gd name="connsiteX10" fmla="*/ 389954 w 2534602"/>
                  <a:gd name="connsiteY10" fmla="*/ 566801 h 1382419"/>
                  <a:gd name="connsiteX11" fmla="*/ 522827 w 2534602"/>
                  <a:gd name="connsiteY11" fmla="*/ 566801 h 1382419"/>
                  <a:gd name="connsiteX12" fmla="*/ 531876 w 2534602"/>
                  <a:gd name="connsiteY12" fmla="*/ 570791 h 1382419"/>
                  <a:gd name="connsiteX13" fmla="*/ 534924 w 2534602"/>
                  <a:gd name="connsiteY13" fmla="*/ 580196 h 1382419"/>
                  <a:gd name="connsiteX14" fmla="*/ 510921 w 2534602"/>
                  <a:gd name="connsiteY14" fmla="*/ 800798 h 1382419"/>
                  <a:gd name="connsiteX15" fmla="*/ 498824 w 2534602"/>
                  <a:gd name="connsiteY15" fmla="*/ 811629 h 1382419"/>
                  <a:gd name="connsiteX16" fmla="*/ 473488 w 2534602"/>
                  <a:gd name="connsiteY16" fmla="*/ 1358099 h 1382419"/>
                  <a:gd name="connsiteX17" fmla="*/ 624459 w 2534602"/>
                  <a:gd name="connsiteY17" fmla="*/ 1358099 h 1382419"/>
                  <a:gd name="connsiteX18" fmla="*/ 667607 w 2534602"/>
                  <a:gd name="connsiteY18" fmla="*/ 968007 h 1382419"/>
                  <a:gd name="connsiteX19" fmla="*/ 691801 w 2534602"/>
                  <a:gd name="connsiteY19" fmla="*/ 946346 h 1382419"/>
                  <a:gd name="connsiteX20" fmla="*/ 818960 w 2534602"/>
                  <a:gd name="connsiteY20" fmla="*/ 946346 h 1382419"/>
                  <a:gd name="connsiteX21" fmla="*/ 818960 w 2534602"/>
                  <a:gd name="connsiteY21" fmla="*/ 835950 h 1382419"/>
                  <a:gd name="connsiteX22" fmla="*/ 709612 w 2534602"/>
                  <a:gd name="connsiteY22" fmla="*/ 835950 h 1382419"/>
                  <a:gd name="connsiteX23" fmla="*/ 691515 w 2534602"/>
                  <a:gd name="connsiteY23" fmla="*/ 827875 h 1382419"/>
                  <a:gd name="connsiteX24" fmla="*/ 685419 w 2534602"/>
                  <a:gd name="connsiteY24" fmla="*/ 809064 h 1382419"/>
                  <a:gd name="connsiteX25" fmla="*/ 712184 w 2534602"/>
                  <a:gd name="connsiteY25" fmla="*/ 564141 h 1382419"/>
                  <a:gd name="connsiteX26" fmla="*/ 736283 w 2534602"/>
                  <a:gd name="connsiteY26" fmla="*/ 542479 h 1382419"/>
                  <a:gd name="connsiteX27" fmla="*/ 864489 w 2534602"/>
                  <a:gd name="connsiteY27" fmla="*/ 542479 h 1382419"/>
                  <a:gd name="connsiteX28" fmla="*/ 864489 w 2534602"/>
                  <a:gd name="connsiteY28" fmla="*/ 433033 h 1382419"/>
                  <a:gd name="connsiteX29" fmla="*/ 754189 w 2534602"/>
                  <a:gd name="connsiteY29" fmla="*/ 433033 h 1382419"/>
                  <a:gd name="connsiteX30" fmla="*/ 736092 w 2534602"/>
                  <a:gd name="connsiteY30" fmla="*/ 425053 h 1382419"/>
                  <a:gd name="connsiteX31" fmla="*/ 729996 w 2534602"/>
                  <a:gd name="connsiteY31" fmla="*/ 406052 h 1382419"/>
                  <a:gd name="connsiteX32" fmla="*/ 772573 w 2534602"/>
                  <a:gd name="connsiteY32" fmla="*/ 24321 h 1382419"/>
                  <a:gd name="connsiteX33" fmla="*/ 621602 w 2534602"/>
                  <a:gd name="connsiteY33" fmla="*/ 24321 h 1382419"/>
                  <a:gd name="connsiteX34" fmla="*/ 578453 w 2534602"/>
                  <a:gd name="connsiteY34" fmla="*/ 411467 h 1382419"/>
                  <a:gd name="connsiteX35" fmla="*/ 554260 w 2534602"/>
                  <a:gd name="connsiteY35" fmla="*/ 433033 h 1382419"/>
                  <a:gd name="connsiteX36" fmla="*/ 396812 w 2534602"/>
                  <a:gd name="connsiteY36" fmla="*/ 433033 h 1382419"/>
                  <a:gd name="connsiteX37" fmla="*/ 378714 w 2534602"/>
                  <a:gd name="connsiteY37" fmla="*/ 424958 h 1382419"/>
                  <a:gd name="connsiteX38" fmla="*/ 372618 w 2534602"/>
                  <a:gd name="connsiteY38" fmla="*/ 406147 h 1382419"/>
                  <a:gd name="connsiteX39" fmla="*/ 415195 w 2534602"/>
                  <a:gd name="connsiteY39" fmla="*/ 24321 h 1382419"/>
                  <a:gd name="connsiteX40" fmla="*/ 264224 w 2534602"/>
                  <a:gd name="connsiteY40" fmla="*/ 24321 h 1382419"/>
                  <a:gd name="connsiteX41" fmla="*/ 221075 w 2534602"/>
                  <a:gd name="connsiteY41" fmla="*/ 411467 h 1382419"/>
                  <a:gd name="connsiteX42" fmla="*/ 196882 w 2534602"/>
                  <a:gd name="connsiteY42" fmla="*/ 433033 h 1382419"/>
                  <a:gd name="connsiteX43" fmla="*/ 68770 w 2534602"/>
                  <a:gd name="connsiteY43" fmla="*/ 433033 h 1382419"/>
                  <a:gd name="connsiteX44" fmla="*/ 68770 w 2534602"/>
                  <a:gd name="connsiteY44" fmla="*/ 542479 h 1382419"/>
                  <a:gd name="connsiteX45" fmla="*/ 179070 w 2534602"/>
                  <a:gd name="connsiteY45" fmla="*/ 542479 h 1382419"/>
                  <a:gd name="connsiteX46" fmla="*/ 197168 w 2534602"/>
                  <a:gd name="connsiteY46" fmla="*/ 550460 h 1382419"/>
                  <a:gd name="connsiteX47" fmla="*/ 203359 w 2534602"/>
                  <a:gd name="connsiteY47" fmla="*/ 569366 h 1382419"/>
                  <a:gd name="connsiteX48" fmla="*/ 176594 w 2534602"/>
                  <a:gd name="connsiteY48" fmla="*/ 814289 h 1382419"/>
                  <a:gd name="connsiteX49" fmla="*/ 152400 w 2534602"/>
                  <a:gd name="connsiteY49" fmla="*/ 835950 h 1382419"/>
                  <a:gd name="connsiteX50" fmla="*/ 24289 w 2534602"/>
                  <a:gd name="connsiteY50" fmla="*/ 835950 h 1382419"/>
                  <a:gd name="connsiteX51" fmla="*/ 24289 w 2534602"/>
                  <a:gd name="connsiteY51" fmla="*/ 946346 h 1382419"/>
                  <a:gd name="connsiteX52" fmla="*/ 134493 w 2534602"/>
                  <a:gd name="connsiteY52" fmla="*/ 946346 h 1382419"/>
                  <a:gd name="connsiteX53" fmla="*/ 152686 w 2534602"/>
                  <a:gd name="connsiteY53" fmla="*/ 954517 h 1382419"/>
                  <a:gd name="connsiteX54" fmla="*/ 158687 w 2534602"/>
                  <a:gd name="connsiteY54" fmla="*/ 973328 h 1382419"/>
                  <a:gd name="connsiteX55" fmla="*/ 116110 w 2534602"/>
                  <a:gd name="connsiteY55" fmla="*/ 1358099 h 1382419"/>
                  <a:gd name="connsiteX56" fmla="*/ 267081 w 2534602"/>
                  <a:gd name="connsiteY56" fmla="*/ 1358099 h 1382419"/>
                  <a:gd name="connsiteX57" fmla="*/ 310229 w 2534602"/>
                  <a:gd name="connsiteY57" fmla="*/ 968007 h 1382419"/>
                  <a:gd name="connsiteX58" fmla="*/ 334423 w 2534602"/>
                  <a:gd name="connsiteY58" fmla="*/ 946346 h 1382419"/>
                  <a:gd name="connsiteX59" fmla="*/ 491776 w 2534602"/>
                  <a:gd name="connsiteY59" fmla="*/ 946346 h 1382419"/>
                  <a:gd name="connsiteX60" fmla="*/ 509968 w 2534602"/>
                  <a:gd name="connsiteY60" fmla="*/ 954517 h 1382419"/>
                  <a:gd name="connsiteX61" fmla="*/ 515969 w 2534602"/>
                  <a:gd name="connsiteY61" fmla="*/ 973233 h 1382419"/>
                  <a:gd name="connsiteX62" fmla="*/ 473393 w 2534602"/>
                  <a:gd name="connsiteY62" fmla="*/ 1358099 h 1382419"/>
                  <a:gd name="connsiteX63" fmla="*/ 635413 w 2534602"/>
                  <a:gd name="connsiteY63" fmla="*/ 1382325 h 1382419"/>
                  <a:gd name="connsiteX64" fmla="*/ 459962 w 2534602"/>
                  <a:gd name="connsiteY64" fmla="*/ 1382325 h 1382419"/>
                  <a:gd name="connsiteX65" fmla="*/ 450914 w 2534602"/>
                  <a:gd name="connsiteY65" fmla="*/ 1378335 h 1382419"/>
                  <a:gd name="connsiteX66" fmla="*/ 447866 w 2534602"/>
                  <a:gd name="connsiteY66" fmla="*/ 1368929 h 1382419"/>
                  <a:gd name="connsiteX67" fmla="*/ 491966 w 2534602"/>
                  <a:gd name="connsiteY67" fmla="*/ 970668 h 1382419"/>
                  <a:gd name="connsiteX68" fmla="*/ 334613 w 2534602"/>
                  <a:gd name="connsiteY68" fmla="*/ 970668 h 1382419"/>
                  <a:gd name="connsiteX69" fmla="*/ 290227 w 2534602"/>
                  <a:gd name="connsiteY69" fmla="*/ 1371589 h 1382419"/>
                  <a:gd name="connsiteX70" fmla="*/ 278130 w 2534602"/>
                  <a:gd name="connsiteY70" fmla="*/ 1382420 h 1382419"/>
                  <a:gd name="connsiteX71" fmla="*/ 102679 w 2534602"/>
                  <a:gd name="connsiteY71" fmla="*/ 1382420 h 1382419"/>
                  <a:gd name="connsiteX72" fmla="*/ 93631 w 2534602"/>
                  <a:gd name="connsiteY72" fmla="*/ 1378430 h 1382419"/>
                  <a:gd name="connsiteX73" fmla="*/ 90583 w 2534602"/>
                  <a:gd name="connsiteY73" fmla="*/ 1369024 h 1382419"/>
                  <a:gd name="connsiteX74" fmla="*/ 134588 w 2534602"/>
                  <a:gd name="connsiteY74" fmla="*/ 970763 h 1382419"/>
                  <a:gd name="connsiteX75" fmla="*/ 12192 w 2534602"/>
                  <a:gd name="connsiteY75" fmla="*/ 970763 h 1382419"/>
                  <a:gd name="connsiteX76" fmla="*/ 0 w 2534602"/>
                  <a:gd name="connsiteY76" fmla="*/ 958602 h 1382419"/>
                  <a:gd name="connsiteX77" fmla="*/ 0 w 2534602"/>
                  <a:gd name="connsiteY77" fmla="*/ 823980 h 1382419"/>
                  <a:gd name="connsiteX78" fmla="*/ 12192 w 2534602"/>
                  <a:gd name="connsiteY78" fmla="*/ 811819 h 1382419"/>
                  <a:gd name="connsiteX79" fmla="*/ 152400 w 2534602"/>
                  <a:gd name="connsiteY79" fmla="*/ 811819 h 1382419"/>
                  <a:gd name="connsiteX80" fmla="*/ 179165 w 2534602"/>
                  <a:gd name="connsiteY80" fmla="*/ 566896 h 1382419"/>
                  <a:gd name="connsiteX81" fmla="*/ 56674 w 2534602"/>
                  <a:gd name="connsiteY81" fmla="*/ 566896 h 1382419"/>
                  <a:gd name="connsiteX82" fmla="*/ 44482 w 2534602"/>
                  <a:gd name="connsiteY82" fmla="*/ 554830 h 1382419"/>
                  <a:gd name="connsiteX83" fmla="*/ 44482 w 2534602"/>
                  <a:gd name="connsiteY83" fmla="*/ 421158 h 1382419"/>
                  <a:gd name="connsiteX84" fmla="*/ 56674 w 2534602"/>
                  <a:gd name="connsiteY84" fmla="*/ 408997 h 1382419"/>
                  <a:gd name="connsiteX85" fmla="*/ 196977 w 2534602"/>
                  <a:gd name="connsiteY85" fmla="*/ 408997 h 1382419"/>
                  <a:gd name="connsiteX86" fmla="*/ 241268 w 2534602"/>
                  <a:gd name="connsiteY86" fmla="*/ 11021 h 1382419"/>
                  <a:gd name="connsiteX87" fmla="*/ 253365 w 2534602"/>
                  <a:gd name="connsiteY87" fmla="*/ 190 h 1382419"/>
                  <a:gd name="connsiteX88" fmla="*/ 428816 w 2534602"/>
                  <a:gd name="connsiteY88" fmla="*/ 190 h 1382419"/>
                  <a:gd name="connsiteX89" fmla="*/ 437864 w 2534602"/>
                  <a:gd name="connsiteY89" fmla="*/ 4180 h 1382419"/>
                  <a:gd name="connsiteX90" fmla="*/ 440912 w 2534602"/>
                  <a:gd name="connsiteY90" fmla="*/ 13586 h 1382419"/>
                  <a:gd name="connsiteX91" fmla="*/ 396907 w 2534602"/>
                  <a:gd name="connsiteY91" fmla="*/ 408902 h 1382419"/>
                  <a:gd name="connsiteX92" fmla="*/ 554355 w 2534602"/>
                  <a:gd name="connsiteY92" fmla="*/ 408902 h 1382419"/>
                  <a:gd name="connsiteX93" fmla="*/ 598646 w 2534602"/>
                  <a:gd name="connsiteY93" fmla="*/ 10926 h 1382419"/>
                  <a:gd name="connsiteX94" fmla="*/ 610743 w 2534602"/>
                  <a:gd name="connsiteY94" fmla="*/ 95 h 1382419"/>
                  <a:gd name="connsiteX95" fmla="*/ 786194 w 2534602"/>
                  <a:gd name="connsiteY95" fmla="*/ 95 h 1382419"/>
                  <a:gd name="connsiteX96" fmla="*/ 795242 w 2534602"/>
                  <a:gd name="connsiteY96" fmla="*/ 4085 h 1382419"/>
                  <a:gd name="connsiteX97" fmla="*/ 798290 w 2534602"/>
                  <a:gd name="connsiteY97" fmla="*/ 13491 h 1382419"/>
                  <a:gd name="connsiteX98" fmla="*/ 754285 w 2534602"/>
                  <a:gd name="connsiteY98" fmla="*/ 408712 h 1382419"/>
                  <a:gd name="connsiteX99" fmla="*/ 876776 w 2534602"/>
                  <a:gd name="connsiteY99" fmla="*/ 408712 h 1382419"/>
                  <a:gd name="connsiteX100" fmla="*/ 888968 w 2534602"/>
                  <a:gd name="connsiteY100" fmla="*/ 420873 h 1382419"/>
                  <a:gd name="connsiteX101" fmla="*/ 888968 w 2534602"/>
                  <a:gd name="connsiteY101" fmla="*/ 554545 h 1382419"/>
                  <a:gd name="connsiteX102" fmla="*/ 876776 w 2534602"/>
                  <a:gd name="connsiteY102" fmla="*/ 566706 h 1382419"/>
                  <a:gd name="connsiteX103" fmla="*/ 736473 w 2534602"/>
                  <a:gd name="connsiteY103" fmla="*/ 566706 h 1382419"/>
                  <a:gd name="connsiteX104" fmla="*/ 709803 w 2534602"/>
                  <a:gd name="connsiteY104" fmla="*/ 811629 h 1382419"/>
                  <a:gd name="connsiteX105" fmla="*/ 831247 w 2534602"/>
                  <a:gd name="connsiteY105" fmla="*/ 811629 h 1382419"/>
                  <a:gd name="connsiteX106" fmla="*/ 843439 w 2534602"/>
                  <a:gd name="connsiteY106" fmla="*/ 823790 h 1382419"/>
                  <a:gd name="connsiteX107" fmla="*/ 843439 w 2534602"/>
                  <a:gd name="connsiteY107" fmla="*/ 958412 h 1382419"/>
                  <a:gd name="connsiteX108" fmla="*/ 831247 w 2534602"/>
                  <a:gd name="connsiteY108" fmla="*/ 970573 h 1382419"/>
                  <a:gd name="connsiteX109" fmla="*/ 691991 w 2534602"/>
                  <a:gd name="connsiteY109" fmla="*/ 970573 h 1382419"/>
                  <a:gd name="connsiteX110" fmla="*/ 647605 w 2534602"/>
                  <a:gd name="connsiteY110" fmla="*/ 1371494 h 1382419"/>
                  <a:gd name="connsiteX111" fmla="*/ 635508 w 2534602"/>
                  <a:gd name="connsiteY111" fmla="*/ 1382325 h 1382419"/>
                  <a:gd name="connsiteX112" fmla="*/ 1292638 w 2534602"/>
                  <a:gd name="connsiteY112" fmla="*/ 731350 h 1382419"/>
                  <a:gd name="connsiteX113" fmla="*/ 1292638 w 2534602"/>
                  <a:gd name="connsiteY113" fmla="*/ 743510 h 1382419"/>
                  <a:gd name="connsiteX114" fmla="*/ 1292638 w 2534602"/>
                  <a:gd name="connsiteY114" fmla="*/ 731350 h 1382419"/>
                  <a:gd name="connsiteX115" fmla="*/ 1083374 w 2534602"/>
                  <a:gd name="connsiteY115" fmla="*/ 1358099 h 1382419"/>
                  <a:gd name="connsiteX116" fmla="*/ 1626680 w 2534602"/>
                  <a:gd name="connsiteY116" fmla="*/ 1358099 h 1382419"/>
                  <a:gd name="connsiteX117" fmla="*/ 1626680 w 2534602"/>
                  <a:gd name="connsiteY117" fmla="*/ 1217111 h 1382419"/>
                  <a:gd name="connsiteX118" fmla="*/ 1292638 w 2534602"/>
                  <a:gd name="connsiteY118" fmla="*/ 1217111 h 1382419"/>
                  <a:gd name="connsiteX119" fmla="*/ 1268349 w 2534602"/>
                  <a:gd name="connsiteY119" fmla="*/ 1192885 h 1382419"/>
                  <a:gd name="connsiteX120" fmla="*/ 1268349 w 2534602"/>
                  <a:gd name="connsiteY120" fmla="*/ 743605 h 1382419"/>
                  <a:gd name="connsiteX121" fmla="*/ 1292638 w 2534602"/>
                  <a:gd name="connsiteY121" fmla="*/ 719379 h 1382419"/>
                  <a:gd name="connsiteX122" fmla="*/ 1579150 w 2534602"/>
                  <a:gd name="connsiteY122" fmla="*/ 719379 h 1382419"/>
                  <a:gd name="connsiteX123" fmla="*/ 1579150 w 2534602"/>
                  <a:gd name="connsiteY123" fmla="*/ 597107 h 1382419"/>
                  <a:gd name="connsiteX124" fmla="*/ 1292638 w 2534602"/>
                  <a:gd name="connsiteY124" fmla="*/ 597107 h 1382419"/>
                  <a:gd name="connsiteX125" fmla="*/ 1268349 w 2534602"/>
                  <a:gd name="connsiteY125" fmla="*/ 572881 h 1382419"/>
                  <a:gd name="connsiteX126" fmla="*/ 1268349 w 2534602"/>
                  <a:gd name="connsiteY126" fmla="*/ 189630 h 1382419"/>
                  <a:gd name="connsiteX127" fmla="*/ 1292638 w 2534602"/>
                  <a:gd name="connsiteY127" fmla="*/ 165404 h 1382419"/>
                  <a:gd name="connsiteX128" fmla="*/ 1611821 w 2534602"/>
                  <a:gd name="connsiteY128" fmla="*/ 165404 h 1382419"/>
                  <a:gd name="connsiteX129" fmla="*/ 1611821 w 2534602"/>
                  <a:gd name="connsiteY129" fmla="*/ 24321 h 1382419"/>
                  <a:gd name="connsiteX130" fmla="*/ 1083374 w 2534602"/>
                  <a:gd name="connsiteY130" fmla="*/ 24321 h 1382419"/>
                  <a:gd name="connsiteX131" fmla="*/ 1083374 w 2534602"/>
                  <a:gd name="connsiteY131" fmla="*/ 1358099 h 1382419"/>
                  <a:gd name="connsiteX132" fmla="*/ 1638776 w 2534602"/>
                  <a:gd name="connsiteY132" fmla="*/ 1382325 h 1382419"/>
                  <a:gd name="connsiteX133" fmla="*/ 1071086 w 2534602"/>
                  <a:gd name="connsiteY133" fmla="*/ 1382325 h 1382419"/>
                  <a:gd name="connsiteX134" fmla="*/ 1058894 w 2534602"/>
                  <a:gd name="connsiteY134" fmla="*/ 1370164 h 1382419"/>
                  <a:gd name="connsiteX135" fmla="*/ 1058894 w 2534602"/>
                  <a:gd name="connsiteY135" fmla="*/ 12161 h 1382419"/>
                  <a:gd name="connsiteX136" fmla="*/ 1071086 w 2534602"/>
                  <a:gd name="connsiteY136" fmla="*/ 0 h 1382419"/>
                  <a:gd name="connsiteX137" fmla="*/ 1623917 w 2534602"/>
                  <a:gd name="connsiteY137" fmla="*/ 0 h 1382419"/>
                  <a:gd name="connsiteX138" fmla="*/ 1636109 w 2534602"/>
                  <a:gd name="connsiteY138" fmla="*/ 12161 h 1382419"/>
                  <a:gd name="connsiteX139" fmla="*/ 1636109 w 2534602"/>
                  <a:gd name="connsiteY139" fmla="*/ 177470 h 1382419"/>
                  <a:gd name="connsiteX140" fmla="*/ 1623917 w 2534602"/>
                  <a:gd name="connsiteY140" fmla="*/ 189630 h 1382419"/>
                  <a:gd name="connsiteX141" fmla="*/ 1292542 w 2534602"/>
                  <a:gd name="connsiteY141" fmla="*/ 189630 h 1382419"/>
                  <a:gd name="connsiteX142" fmla="*/ 1292542 w 2534602"/>
                  <a:gd name="connsiteY142" fmla="*/ 572691 h 1382419"/>
                  <a:gd name="connsiteX143" fmla="*/ 1591247 w 2534602"/>
                  <a:gd name="connsiteY143" fmla="*/ 572691 h 1382419"/>
                  <a:gd name="connsiteX144" fmla="*/ 1603438 w 2534602"/>
                  <a:gd name="connsiteY144" fmla="*/ 584852 h 1382419"/>
                  <a:gd name="connsiteX145" fmla="*/ 1603438 w 2534602"/>
                  <a:gd name="connsiteY145" fmla="*/ 731350 h 1382419"/>
                  <a:gd name="connsiteX146" fmla="*/ 1591247 w 2534602"/>
                  <a:gd name="connsiteY146" fmla="*/ 743510 h 1382419"/>
                  <a:gd name="connsiteX147" fmla="*/ 1292638 w 2534602"/>
                  <a:gd name="connsiteY147" fmla="*/ 743510 h 1382419"/>
                  <a:gd name="connsiteX148" fmla="*/ 1292638 w 2534602"/>
                  <a:gd name="connsiteY148" fmla="*/ 1192790 h 1382419"/>
                  <a:gd name="connsiteX149" fmla="*/ 1638776 w 2534602"/>
                  <a:gd name="connsiteY149" fmla="*/ 1192790 h 1382419"/>
                  <a:gd name="connsiteX150" fmla="*/ 1650968 w 2534602"/>
                  <a:gd name="connsiteY150" fmla="*/ 1204950 h 1382419"/>
                  <a:gd name="connsiteX151" fmla="*/ 1650968 w 2534602"/>
                  <a:gd name="connsiteY151" fmla="*/ 1370259 h 1382419"/>
                  <a:gd name="connsiteX152" fmla="*/ 1638776 w 2534602"/>
                  <a:gd name="connsiteY152" fmla="*/ 1382420 h 1382419"/>
                  <a:gd name="connsiteX153" fmla="*/ 2273332 w 2534602"/>
                  <a:gd name="connsiteY153" fmla="*/ 1358099 h 1382419"/>
                  <a:gd name="connsiteX154" fmla="*/ 2510028 w 2534602"/>
                  <a:gd name="connsiteY154" fmla="*/ 1358099 h 1382419"/>
                  <a:gd name="connsiteX155" fmla="*/ 2510028 w 2534602"/>
                  <a:gd name="connsiteY155" fmla="*/ 24321 h 1382419"/>
                  <a:gd name="connsiteX156" fmla="*/ 2332006 w 2534602"/>
                  <a:gd name="connsiteY156" fmla="*/ 24321 h 1382419"/>
                  <a:gd name="connsiteX157" fmla="*/ 2332006 w 2534602"/>
                  <a:gd name="connsiteY157" fmla="*/ 560910 h 1382419"/>
                  <a:gd name="connsiteX158" fmla="*/ 2356676 w 2534602"/>
                  <a:gd name="connsiteY158" fmla="*/ 1019880 h 1382419"/>
                  <a:gd name="connsiteX159" fmla="*/ 2334673 w 2534602"/>
                  <a:gd name="connsiteY159" fmla="*/ 1046197 h 1382419"/>
                  <a:gd name="connsiteX160" fmla="*/ 2313908 w 2534602"/>
                  <a:gd name="connsiteY160" fmla="*/ 1048192 h 1382419"/>
                  <a:gd name="connsiteX161" fmla="*/ 2287715 w 2534602"/>
                  <a:gd name="connsiteY161" fmla="*/ 1028621 h 1382419"/>
                  <a:gd name="connsiteX162" fmla="*/ 2221897 w 2534602"/>
                  <a:gd name="connsiteY162" fmla="*/ 741325 h 1382419"/>
                  <a:gd name="connsiteX163" fmla="*/ 2004536 w 2534602"/>
                  <a:gd name="connsiteY163" fmla="*/ 24321 h 1382419"/>
                  <a:gd name="connsiteX164" fmla="*/ 1767840 w 2534602"/>
                  <a:gd name="connsiteY164" fmla="*/ 24321 h 1382419"/>
                  <a:gd name="connsiteX165" fmla="*/ 1767840 w 2534602"/>
                  <a:gd name="connsiteY165" fmla="*/ 1358099 h 1382419"/>
                  <a:gd name="connsiteX166" fmla="*/ 1945767 w 2534602"/>
                  <a:gd name="connsiteY166" fmla="*/ 1358099 h 1382419"/>
                  <a:gd name="connsiteX167" fmla="*/ 1944815 w 2534602"/>
                  <a:gd name="connsiteY167" fmla="*/ 839370 h 1382419"/>
                  <a:gd name="connsiteX168" fmla="*/ 1937861 w 2534602"/>
                  <a:gd name="connsiteY168" fmla="*/ 602618 h 1382419"/>
                  <a:gd name="connsiteX169" fmla="*/ 1921097 w 2534602"/>
                  <a:gd name="connsiteY169" fmla="*/ 352659 h 1382419"/>
                  <a:gd name="connsiteX170" fmla="*/ 1943005 w 2534602"/>
                  <a:gd name="connsiteY170" fmla="*/ 326438 h 1382419"/>
                  <a:gd name="connsiteX171" fmla="*/ 1963865 w 2534602"/>
                  <a:gd name="connsiteY171" fmla="*/ 324443 h 1382419"/>
                  <a:gd name="connsiteX172" fmla="*/ 1990058 w 2534602"/>
                  <a:gd name="connsiteY172" fmla="*/ 344109 h 1382419"/>
                  <a:gd name="connsiteX173" fmla="*/ 2023491 w 2534602"/>
                  <a:gd name="connsiteY173" fmla="*/ 505902 h 1382419"/>
                  <a:gd name="connsiteX174" fmla="*/ 2064925 w 2534602"/>
                  <a:gd name="connsiteY174" fmla="*/ 671211 h 1382419"/>
                  <a:gd name="connsiteX175" fmla="*/ 2273332 w 2534602"/>
                  <a:gd name="connsiteY175" fmla="*/ 1358004 h 1382419"/>
                  <a:gd name="connsiteX176" fmla="*/ 2522220 w 2534602"/>
                  <a:gd name="connsiteY176" fmla="*/ 1382325 h 1382419"/>
                  <a:gd name="connsiteX177" fmla="*/ 2264283 w 2534602"/>
                  <a:gd name="connsiteY177" fmla="*/ 1382325 h 1382419"/>
                  <a:gd name="connsiteX178" fmla="*/ 2252663 w 2534602"/>
                  <a:gd name="connsiteY178" fmla="*/ 1373679 h 1382419"/>
                  <a:gd name="connsiteX179" fmla="*/ 2041589 w 2534602"/>
                  <a:gd name="connsiteY179" fmla="*/ 677767 h 1382419"/>
                  <a:gd name="connsiteX180" fmla="*/ 1999869 w 2534602"/>
                  <a:gd name="connsiteY180" fmla="*/ 511413 h 1382419"/>
                  <a:gd name="connsiteX181" fmla="*/ 1966246 w 2534602"/>
                  <a:gd name="connsiteY181" fmla="*/ 348479 h 1382419"/>
                  <a:gd name="connsiteX182" fmla="*/ 1945481 w 2534602"/>
                  <a:gd name="connsiteY182" fmla="*/ 350474 h 1382419"/>
                  <a:gd name="connsiteX183" fmla="*/ 1962341 w 2534602"/>
                  <a:gd name="connsiteY183" fmla="*/ 601288 h 1382419"/>
                  <a:gd name="connsiteX184" fmla="*/ 1969294 w 2534602"/>
                  <a:gd name="connsiteY184" fmla="*/ 839275 h 1382419"/>
                  <a:gd name="connsiteX185" fmla="*/ 1970246 w 2534602"/>
                  <a:gd name="connsiteY185" fmla="*/ 1370069 h 1382419"/>
                  <a:gd name="connsiteX186" fmla="*/ 1966722 w 2534602"/>
                  <a:gd name="connsiteY186" fmla="*/ 1378715 h 1382419"/>
                  <a:gd name="connsiteX187" fmla="*/ 1958150 w 2534602"/>
                  <a:gd name="connsiteY187" fmla="*/ 1382230 h 1382419"/>
                  <a:gd name="connsiteX188" fmla="*/ 1755838 w 2534602"/>
                  <a:gd name="connsiteY188" fmla="*/ 1382230 h 1382419"/>
                  <a:gd name="connsiteX189" fmla="*/ 1743647 w 2534602"/>
                  <a:gd name="connsiteY189" fmla="*/ 1370069 h 1382419"/>
                  <a:gd name="connsiteX190" fmla="*/ 1743647 w 2534602"/>
                  <a:gd name="connsiteY190" fmla="*/ 12161 h 1382419"/>
                  <a:gd name="connsiteX191" fmla="*/ 1755838 w 2534602"/>
                  <a:gd name="connsiteY191" fmla="*/ 0 h 1382419"/>
                  <a:gd name="connsiteX192" fmla="*/ 2013776 w 2534602"/>
                  <a:gd name="connsiteY192" fmla="*/ 0 h 1382419"/>
                  <a:gd name="connsiteX193" fmla="*/ 2025396 w 2534602"/>
                  <a:gd name="connsiteY193" fmla="*/ 8645 h 1382419"/>
                  <a:gd name="connsiteX194" fmla="*/ 2245424 w 2534602"/>
                  <a:gd name="connsiteY194" fmla="*/ 734390 h 1382419"/>
                  <a:gd name="connsiteX195" fmla="*/ 2311813 w 2534602"/>
                  <a:gd name="connsiteY195" fmla="*/ 1023870 h 1382419"/>
                  <a:gd name="connsiteX196" fmla="*/ 2332673 w 2534602"/>
                  <a:gd name="connsiteY196" fmla="*/ 1021875 h 1382419"/>
                  <a:gd name="connsiteX197" fmla="*/ 2307908 w 2534602"/>
                  <a:gd name="connsiteY197" fmla="*/ 560815 h 1382419"/>
                  <a:gd name="connsiteX198" fmla="*/ 2307908 w 2534602"/>
                  <a:gd name="connsiteY198" fmla="*/ 12161 h 1382419"/>
                  <a:gd name="connsiteX199" fmla="*/ 2320100 w 2534602"/>
                  <a:gd name="connsiteY199" fmla="*/ 0 h 1382419"/>
                  <a:gd name="connsiteX200" fmla="*/ 2522411 w 2534602"/>
                  <a:gd name="connsiteY200" fmla="*/ 0 h 1382419"/>
                  <a:gd name="connsiteX201" fmla="*/ 2534603 w 2534602"/>
                  <a:gd name="connsiteY201" fmla="*/ 12161 h 1382419"/>
                  <a:gd name="connsiteX202" fmla="*/ 2534603 w 2534602"/>
                  <a:gd name="connsiteY202" fmla="*/ 1370164 h 1382419"/>
                  <a:gd name="connsiteX203" fmla="*/ 2522411 w 2534602"/>
                  <a:gd name="connsiteY203" fmla="*/ 1382325 h 1382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</a:cxnLst>
                <a:rect l="l" t="t" r="r" b="b"/>
                <a:pathLst>
                  <a:path w="2534602" h="1382419">
                    <a:moveTo>
                      <a:pt x="379476" y="787403"/>
                    </a:moveTo>
                    <a:lnTo>
                      <a:pt x="487966" y="787403"/>
                    </a:lnTo>
                    <a:lnTo>
                      <a:pt x="509302" y="591122"/>
                    </a:lnTo>
                    <a:lnTo>
                      <a:pt x="400812" y="591122"/>
                    </a:lnTo>
                    <a:lnTo>
                      <a:pt x="379476" y="787403"/>
                    </a:lnTo>
                    <a:close/>
                    <a:moveTo>
                      <a:pt x="498824" y="811629"/>
                    </a:moveTo>
                    <a:lnTo>
                      <a:pt x="365951" y="811629"/>
                    </a:lnTo>
                    <a:cubicBezTo>
                      <a:pt x="362522" y="811629"/>
                      <a:pt x="359188" y="810204"/>
                      <a:pt x="356902" y="807639"/>
                    </a:cubicBezTo>
                    <a:cubicBezTo>
                      <a:pt x="354616" y="805074"/>
                      <a:pt x="353473" y="801653"/>
                      <a:pt x="353854" y="798233"/>
                    </a:cubicBezTo>
                    <a:lnTo>
                      <a:pt x="377857" y="577631"/>
                    </a:lnTo>
                    <a:cubicBezTo>
                      <a:pt x="378524" y="571456"/>
                      <a:pt x="383762" y="566801"/>
                      <a:pt x="389954" y="566801"/>
                    </a:cubicBezTo>
                    <a:lnTo>
                      <a:pt x="522827" y="566801"/>
                    </a:lnTo>
                    <a:cubicBezTo>
                      <a:pt x="526256" y="566801"/>
                      <a:pt x="529590" y="568226"/>
                      <a:pt x="531876" y="570791"/>
                    </a:cubicBezTo>
                    <a:cubicBezTo>
                      <a:pt x="534162" y="573356"/>
                      <a:pt x="535305" y="576776"/>
                      <a:pt x="534924" y="580196"/>
                    </a:cubicBezTo>
                    <a:lnTo>
                      <a:pt x="510921" y="800798"/>
                    </a:lnTo>
                    <a:cubicBezTo>
                      <a:pt x="510254" y="806974"/>
                      <a:pt x="505016" y="811629"/>
                      <a:pt x="498824" y="811629"/>
                    </a:cubicBezTo>
                    <a:moveTo>
                      <a:pt x="473488" y="1358099"/>
                    </a:moveTo>
                    <a:lnTo>
                      <a:pt x="624459" y="1358099"/>
                    </a:lnTo>
                    <a:lnTo>
                      <a:pt x="667607" y="968007"/>
                    </a:lnTo>
                    <a:cubicBezTo>
                      <a:pt x="669036" y="955657"/>
                      <a:pt x="679418" y="946346"/>
                      <a:pt x="691801" y="946346"/>
                    </a:cubicBezTo>
                    <a:lnTo>
                      <a:pt x="818960" y="946346"/>
                    </a:lnTo>
                    <a:lnTo>
                      <a:pt x="818960" y="835950"/>
                    </a:lnTo>
                    <a:lnTo>
                      <a:pt x="709612" y="835950"/>
                    </a:lnTo>
                    <a:cubicBezTo>
                      <a:pt x="702755" y="835950"/>
                      <a:pt x="696182" y="833005"/>
                      <a:pt x="691515" y="827875"/>
                    </a:cubicBezTo>
                    <a:cubicBezTo>
                      <a:pt x="686943" y="822840"/>
                      <a:pt x="684657" y="815904"/>
                      <a:pt x="685419" y="809064"/>
                    </a:cubicBezTo>
                    <a:lnTo>
                      <a:pt x="712184" y="564141"/>
                    </a:lnTo>
                    <a:cubicBezTo>
                      <a:pt x="713423" y="551885"/>
                      <a:pt x="723805" y="542479"/>
                      <a:pt x="736283" y="542479"/>
                    </a:cubicBezTo>
                    <a:lnTo>
                      <a:pt x="864489" y="542479"/>
                    </a:lnTo>
                    <a:lnTo>
                      <a:pt x="864489" y="433033"/>
                    </a:lnTo>
                    <a:lnTo>
                      <a:pt x="754189" y="433033"/>
                    </a:lnTo>
                    <a:cubicBezTo>
                      <a:pt x="747332" y="433033"/>
                      <a:pt x="740759" y="430088"/>
                      <a:pt x="736092" y="425053"/>
                    </a:cubicBezTo>
                    <a:cubicBezTo>
                      <a:pt x="731425" y="419828"/>
                      <a:pt x="729234" y="412892"/>
                      <a:pt x="729996" y="406052"/>
                    </a:cubicBezTo>
                    <a:lnTo>
                      <a:pt x="772573" y="24321"/>
                    </a:lnTo>
                    <a:lnTo>
                      <a:pt x="621602" y="24321"/>
                    </a:lnTo>
                    <a:lnTo>
                      <a:pt x="578453" y="411467"/>
                    </a:lnTo>
                    <a:cubicBezTo>
                      <a:pt x="577025" y="423818"/>
                      <a:pt x="566642" y="433033"/>
                      <a:pt x="554260" y="433033"/>
                    </a:cubicBezTo>
                    <a:lnTo>
                      <a:pt x="396812" y="433033"/>
                    </a:lnTo>
                    <a:cubicBezTo>
                      <a:pt x="389858" y="433033"/>
                      <a:pt x="383286" y="430088"/>
                      <a:pt x="378714" y="424958"/>
                    </a:cubicBezTo>
                    <a:cubicBezTo>
                      <a:pt x="374142" y="419828"/>
                      <a:pt x="371856" y="412987"/>
                      <a:pt x="372618" y="406147"/>
                    </a:cubicBezTo>
                    <a:lnTo>
                      <a:pt x="415195" y="24321"/>
                    </a:lnTo>
                    <a:lnTo>
                      <a:pt x="264224" y="24321"/>
                    </a:lnTo>
                    <a:lnTo>
                      <a:pt x="221075" y="411467"/>
                    </a:lnTo>
                    <a:cubicBezTo>
                      <a:pt x="219647" y="423818"/>
                      <a:pt x="209264" y="433033"/>
                      <a:pt x="196882" y="433033"/>
                    </a:cubicBezTo>
                    <a:lnTo>
                      <a:pt x="68770" y="433033"/>
                    </a:lnTo>
                    <a:lnTo>
                      <a:pt x="68770" y="542479"/>
                    </a:lnTo>
                    <a:lnTo>
                      <a:pt x="179070" y="542479"/>
                    </a:lnTo>
                    <a:cubicBezTo>
                      <a:pt x="185928" y="542479"/>
                      <a:pt x="192500" y="545330"/>
                      <a:pt x="197168" y="550460"/>
                    </a:cubicBezTo>
                    <a:cubicBezTo>
                      <a:pt x="201835" y="555780"/>
                      <a:pt x="204121" y="562620"/>
                      <a:pt x="203359" y="569366"/>
                    </a:cubicBezTo>
                    <a:lnTo>
                      <a:pt x="176594" y="814289"/>
                    </a:lnTo>
                    <a:cubicBezTo>
                      <a:pt x="175260" y="826640"/>
                      <a:pt x="164878" y="835950"/>
                      <a:pt x="152400" y="835950"/>
                    </a:cubicBezTo>
                    <a:lnTo>
                      <a:pt x="24289" y="835950"/>
                    </a:lnTo>
                    <a:lnTo>
                      <a:pt x="24289" y="946346"/>
                    </a:lnTo>
                    <a:lnTo>
                      <a:pt x="134493" y="946346"/>
                    </a:lnTo>
                    <a:cubicBezTo>
                      <a:pt x="141446" y="946346"/>
                      <a:pt x="148114" y="949291"/>
                      <a:pt x="152686" y="954517"/>
                    </a:cubicBezTo>
                    <a:cubicBezTo>
                      <a:pt x="157258" y="959362"/>
                      <a:pt x="159448" y="966297"/>
                      <a:pt x="158687" y="973328"/>
                    </a:cubicBezTo>
                    <a:lnTo>
                      <a:pt x="116110" y="1358099"/>
                    </a:lnTo>
                    <a:lnTo>
                      <a:pt x="267081" y="1358099"/>
                    </a:lnTo>
                    <a:lnTo>
                      <a:pt x="310229" y="968007"/>
                    </a:lnTo>
                    <a:cubicBezTo>
                      <a:pt x="311658" y="955657"/>
                      <a:pt x="322040" y="946346"/>
                      <a:pt x="334423" y="946346"/>
                    </a:cubicBezTo>
                    <a:lnTo>
                      <a:pt x="491776" y="946346"/>
                    </a:lnTo>
                    <a:cubicBezTo>
                      <a:pt x="498729" y="946346"/>
                      <a:pt x="505397" y="949291"/>
                      <a:pt x="509968" y="954517"/>
                    </a:cubicBezTo>
                    <a:cubicBezTo>
                      <a:pt x="514445" y="959362"/>
                      <a:pt x="516731" y="966202"/>
                      <a:pt x="515969" y="973233"/>
                    </a:cubicBezTo>
                    <a:lnTo>
                      <a:pt x="473393" y="1358099"/>
                    </a:lnTo>
                    <a:close/>
                    <a:moveTo>
                      <a:pt x="635413" y="1382325"/>
                    </a:moveTo>
                    <a:lnTo>
                      <a:pt x="459962" y="1382325"/>
                    </a:lnTo>
                    <a:cubicBezTo>
                      <a:pt x="456533" y="1382325"/>
                      <a:pt x="453199" y="1380900"/>
                      <a:pt x="450914" y="1378335"/>
                    </a:cubicBezTo>
                    <a:cubicBezTo>
                      <a:pt x="448628" y="1375769"/>
                      <a:pt x="447485" y="1372349"/>
                      <a:pt x="447866" y="1368929"/>
                    </a:cubicBezTo>
                    <a:lnTo>
                      <a:pt x="491966" y="970668"/>
                    </a:lnTo>
                    <a:lnTo>
                      <a:pt x="334613" y="970668"/>
                    </a:lnTo>
                    <a:cubicBezTo>
                      <a:pt x="334613" y="970668"/>
                      <a:pt x="290227" y="1371589"/>
                      <a:pt x="290227" y="1371589"/>
                    </a:cubicBezTo>
                    <a:cubicBezTo>
                      <a:pt x="289560" y="1377765"/>
                      <a:pt x="284321" y="1382420"/>
                      <a:pt x="278130" y="1382420"/>
                    </a:cubicBezTo>
                    <a:lnTo>
                      <a:pt x="102679" y="1382420"/>
                    </a:lnTo>
                    <a:cubicBezTo>
                      <a:pt x="99250" y="1382420"/>
                      <a:pt x="95917" y="1380995"/>
                      <a:pt x="93631" y="1378430"/>
                    </a:cubicBezTo>
                    <a:cubicBezTo>
                      <a:pt x="91345" y="1375865"/>
                      <a:pt x="90202" y="1372444"/>
                      <a:pt x="90583" y="1369024"/>
                    </a:cubicBezTo>
                    <a:lnTo>
                      <a:pt x="134588" y="970763"/>
                    </a:lnTo>
                    <a:lnTo>
                      <a:pt x="12192" y="970763"/>
                    </a:lnTo>
                    <a:cubicBezTo>
                      <a:pt x="5429" y="970763"/>
                      <a:pt x="0" y="965347"/>
                      <a:pt x="0" y="958602"/>
                    </a:cubicBezTo>
                    <a:lnTo>
                      <a:pt x="0" y="823980"/>
                    </a:lnTo>
                    <a:cubicBezTo>
                      <a:pt x="0" y="817234"/>
                      <a:pt x="5429" y="811819"/>
                      <a:pt x="12192" y="811819"/>
                    </a:cubicBezTo>
                    <a:lnTo>
                      <a:pt x="152400" y="811819"/>
                    </a:lnTo>
                    <a:lnTo>
                      <a:pt x="179165" y="566896"/>
                    </a:lnTo>
                    <a:lnTo>
                      <a:pt x="56674" y="566896"/>
                    </a:lnTo>
                    <a:cubicBezTo>
                      <a:pt x="49911" y="566896"/>
                      <a:pt x="44482" y="561480"/>
                      <a:pt x="44482" y="554830"/>
                    </a:cubicBezTo>
                    <a:lnTo>
                      <a:pt x="44482" y="421158"/>
                    </a:lnTo>
                    <a:cubicBezTo>
                      <a:pt x="44482" y="414412"/>
                      <a:pt x="49911" y="408997"/>
                      <a:pt x="56674" y="408997"/>
                    </a:cubicBezTo>
                    <a:lnTo>
                      <a:pt x="196977" y="408997"/>
                    </a:lnTo>
                    <a:lnTo>
                      <a:pt x="241268" y="11021"/>
                    </a:lnTo>
                    <a:cubicBezTo>
                      <a:pt x="241935" y="4845"/>
                      <a:pt x="247174" y="190"/>
                      <a:pt x="253365" y="190"/>
                    </a:cubicBezTo>
                    <a:lnTo>
                      <a:pt x="428816" y="190"/>
                    </a:lnTo>
                    <a:cubicBezTo>
                      <a:pt x="432245" y="190"/>
                      <a:pt x="435578" y="1615"/>
                      <a:pt x="437864" y="4180"/>
                    </a:cubicBezTo>
                    <a:cubicBezTo>
                      <a:pt x="440150" y="6745"/>
                      <a:pt x="441293" y="10166"/>
                      <a:pt x="440912" y="13586"/>
                    </a:cubicBezTo>
                    <a:lnTo>
                      <a:pt x="396907" y="408902"/>
                    </a:lnTo>
                    <a:lnTo>
                      <a:pt x="554355" y="408902"/>
                    </a:lnTo>
                    <a:lnTo>
                      <a:pt x="598646" y="10926"/>
                    </a:lnTo>
                    <a:cubicBezTo>
                      <a:pt x="599313" y="4750"/>
                      <a:pt x="604552" y="95"/>
                      <a:pt x="610743" y="95"/>
                    </a:cubicBezTo>
                    <a:lnTo>
                      <a:pt x="786194" y="95"/>
                    </a:lnTo>
                    <a:cubicBezTo>
                      <a:pt x="789623" y="95"/>
                      <a:pt x="792956" y="1520"/>
                      <a:pt x="795242" y="4085"/>
                    </a:cubicBezTo>
                    <a:cubicBezTo>
                      <a:pt x="797528" y="6650"/>
                      <a:pt x="798671" y="10071"/>
                      <a:pt x="798290" y="13491"/>
                    </a:cubicBezTo>
                    <a:lnTo>
                      <a:pt x="754285" y="408712"/>
                    </a:lnTo>
                    <a:lnTo>
                      <a:pt x="876776" y="408712"/>
                    </a:lnTo>
                    <a:cubicBezTo>
                      <a:pt x="883539" y="408712"/>
                      <a:pt x="888968" y="414127"/>
                      <a:pt x="888968" y="420873"/>
                    </a:cubicBezTo>
                    <a:lnTo>
                      <a:pt x="888968" y="554545"/>
                    </a:lnTo>
                    <a:cubicBezTo>
                      <a:pt x="888968" y="561290"/>
                      <a:pt x="883539" y="566706"/>
                      <a:pt x="876776" y="566706"/>
                    </a:cubicBezTo>
                    <a:lnTo>
                      <a:pt x="736473" y="566706"/>
                    </a:lnTo>
                    <a:lnTo>
                      <a:pt x="709803" y="811629"/>
                    </a:lnTo>
                    <a:lnTo>
                      <a:pt x="831247" y="811629"/>
                    </a:lnTo>
                    <a:cubicBezTo>
                      <a:pt x="838009" y="811629"/>
                      <a:pt x="843439" y="817044"/>
                      <a:pt x="843439" y="823790"/>
                    </a:cubicBezTo>
                    <a:lnTo>
                      <a:pt x="843439" y="958412"/>
                    </a:lnTo>
                    <a:cubicBezTo>
                      <a:pt x="843439" y="965157"/>
                      <a:pt x="838009" y="970573"/>
                      <a:pt x="831247" y="970573"/>
                    </a:cubicBezTo>
                    <a:lnTo>
                      <a:pt x="691991" y="970573"/>
                    </a:lnTo>
                    <a:lnTo>
                      <a:pt x="647605" y="1371494"/>
                    </a:lnTo>
                    <a:cubicBezTo>
                      <a:pt x="646938" y="1377670"/>
                      <a:pt x="641699" y="1382325"/>
                      <a:pt x="635508" y="1382325"/>
                    </a:cubicBezTo>
                    <a:moveTo>
                      <a:pt x="1292638" y="731350"/>
                    </a:moveTo>
                    <a:lnTo>
                      <a:pt x="1292638" y="743510"/>
                    </a:lnTo>
                    <a:lnTo>
                      <a:pt x="1292638" y="731350"/>
                    </a:lnTo>
                    <a:close/>
                    <a:moveTo>
                      <a:pt x="1083374" y="1358099"/>
                    </a:moveTo>
                    <a:lnTo>
                      <a:pt x="1626680" y="1358099"/>
                    </a:lnTo>
                    <a:lnTo>
                      <a:pt x="1626680" y="1217111"/>
                    </a:lnTo>
                    <a:lnTo>
                      <a:pt x="1292638" y="1217111"/>
                    </a:lnTo>
                    <a:cubicBezTo>
                      <a:pt x="1279208" y="1217111"/>
                      <a:pt x="1268349" y="1206185"/>
                      <a:pt x="1268349" y="1192885"/>
                    </a:cubicBezTo>
                    <a:lnTo>
                      <a:pt x="1268349" y="743605"/>
                    </a:lnTo>
                    <a:cubicBezTo>
                      <a:pt x="1268349" y="730210"/>
                      <a:pt x="1279303" y="719379"/>
                      <a:pt x="1292638" y="719379"/>
                    </a:cubicBezTo>
                    <a:lnTo>
                      <a:pt x="1579150" y="719379"/>
                    </a:lnTo>
                    <a:lnTo>
                      <a:pt x="1579150" y="597107"/>
                    </a:lnTo>
                    <a:lnTo>
                      <a:pt x="1292638" y="597107"/>
                    </a:lnTo>
                    <a:cubicBezTo>
                      <a:pt x="1279208" y="597107"/>
                      <a:pt x="1268349" y="586182"/>
                      <a:pt x="1268349" y="572881"/>
                    </a:cubicBezTo>
                    <a:lnTo>
                      <a:pt x="1268349" y="189630"/>
                    </a:lnTo>
                    <a:cubicBezTo>
                      <a:pt x="1268349" y="176235"/>
                      <a:pt x="1279303" y="165404"/>
                      <a:pt x="1292638" y="165404"/>
                    </a:cubicBezTo>
                    <a:lnTo>
                      <a:pt x="1611821" y="165404"/>
                    </a:lnTo>
                    <a:lnTo>
                      <a:pt x="1611821" y="24321"/>
                    </a:lnTo>
                    <a:lnTo>
                      <a:pt x="1083374" y="24321"/>
                    </a:lnTo>
                    <a:lnTo>
                      <a:pt x="1083374" y="1358099"/>
                    </a:lnTo>
                    <a:close/>
                    <a:moveTo>
                      <a:pt x="1638776" y="1382325"/>
                    </a:moveTo>
                    <a:lnTo>
                      <a:pt x="1071086" y="1382325"/>
                    </a:lnTo>
                    <a:cubicBezTo>
                      <a:pt x="1064324" y="1382325"/>
                      <a:pt x="1058894" y="1376910"/>
                      <a:pt x="1058894" y="1370164"/>
                    </a:cubicBezTo>
                    <a:lnTo>
                      <a:pt x="1058894" y="12161"/>
                    </a:lnTo>
                    <a:cubicBezTo>
                      <a:pt x="1058894" y="5415"/>
                      <a:pt x="1064324" y="0"/>
                      <a:pt x="1071086" y="0"/>
                    </a:cubicBezTo>
                    <a:lnTo>
                      <a:pt x="1623917" y="0"/>
                    </a:lnTo>
                    <a:cubicBezTo>
                      <a:pt x="1630680" y="0"/>
                      <a:pt x="1636109" y="5415"/>
                      <a:pt x="1636109" y="12161"/>
                    </a:cubicBezTo>
                    <a:lnTo>
                      <a:pt x="1636109" y="177470"/>
                    </a:lnTo>
                    <a:cubicBezTo>
                      <a:pt x="1636109" y="184215"/>
                      <a:pt x="1630680" y="189630"/>
                      <a:pt x="1623917" y="189630"/>
                    </a:cubicBezTo>
                    <a:lnTo>
                      <a:pt x="1292542" y="189630"/>
                    </a:lnTo>
                    <a:lnTo>
                      <a:pt x="1292542" y="572691"/>
                    </a:lnTo>
                    <a:lnTo>
                      <a:pt x="1591247" y="572691"/>
                    </a:lnTo>
                    <a:cubicBezTo>
                      <a:pt x="1598009" y="572691"/>
                      <a:pt x="1603438" y="578106"/>
                      <a:pt x="1603438" y="584852"/>
                    </a:cubicBezTo>
                    <a:lnTo>
                      <a:pt x="1603438" y="731350"/>
                    </a:lnTo>
                    <a:cubicBezTo>
                      <a:pt x="1603438" y="738095"/>
                      <a:pt x="1598009" y="743510"/>
                      <a:pt x="1591247" y="743510"/>
                    </a:cubicBezTo>
                    <a:lnTo>
                      <a:pt x="1292638" y="743510"/>
                    </a:lnTo>
                    <a:lnTo>
                      <a:pt x="1292638" y="1192790"/>
                    </a:lnTo>
                    <a:cubicBezTo>
                      <a:pt x="1292638" y="1192790"/>
                      <a:pt x="1638776" y="1192790"/>
                      <a:pt x="1638776" y="1192790"/>
                    </a:cubicBezTo>
                    <a:cubicBezTo>
                      <a:pt x="1645539" y="1192790"/>
                      <a:pt x="1650968" y="1198205"/>
                      <a:pt x="1650968" y="1204950"/>
                    </a:cubicBezTo>
                    <a:lnTo>
                      <a:pt x="1650968" y="1370259"/>
                    </a:lnTo>
                    <a:cubicBezTo>
                      <a:pt x="1650968" y="1377005"/>
                      <a:pt x="1645539" y="1382420"/>
                      <a:pt x="1638776" y="1382420"/>
                    </a:cubicBezTo>
                    <a:moveTo>
                      <a:pt x="2273332" y="1358099"/>
                    </a:moveTo>
                    <a:lnTo>
                      <a:pt x="2510028" y="1358099"/>
                    </a:lnTo>
                    <a:lnTo>
                      <a:pt x="2510028" y="24321"/>
                    </a:lnTo>
                    <a:lnTo>
                      <a:pt x="2332006" y="24321"/>
                    </a:lnTo>
                    <a:lnTo>
                      <a:pt x="2332006" y="560910"/>
                    </a:lnTo>
                    <a:cubicBezTo>
                      <a:pt x="2332006" y="676912"/>
                      <a:pt x="2340293" y="831295"/>
                      <a:pt x="2356676" y="1019880"/>
                    </a:cubicBezTo>
                    <a:cubicBezTo>
                      <a:pt x="2357819" y="1033086"/>
                      <a:pt x="2348008" y="1044962"/>
                      <a:pt x="2334673" y="1046197"/>
                    </a:cubicBezTo>
                    <a:lnTo>
                      <a:pt x="2313908" y="1048192"/>
                    </a:lnTo>
                    <a:cubicBezTo>
                      <a:pt x="2301621" y="1049332"/>
                      <a:pt x="2290096" y="1040781"/>
                      <a:pt x="2287715" y="1028621"/>
                    </a:cubicBezTo>
                    <a:cubicBezTo>
                      <a:pt x="2266855" y="919080"/>
                      <a:pt x="2244661" y="822460"/>
                      <a:pt x="2221897" y="741325"/>
                    </a:cubicBezTo>
                    <a:lnTo>
                      <a:pt x="2004536" y="24321"/>
                    </a:lnTo>
                    <a:lnTo>
                      <a:pt x="1767840" y="24321"/>
                    </a:lnTo>
                    <a:lnTo>
                      <a:pt x="1767840" y="1358099"/>
                    </a:lnTo>
                    <a:lnTo>
                      <a:pt x="1945767" y="1358099"/>
                    </a:lnTo>
                    <a:lnTo>
                      <a:pt x="1944815" y="839370"/>
                    </a:lnTo>
                    <a:cubicBezTo>
                      <a:pt x="1944815" y="773152"/>
                      <a:pt x="1942433" y="693538"/>
                      <a:pt x="1937861" y="602618"/>
                    </a:cubicBezTo>
                    <a:cubicBezTo>
                      <a:pt x="1933289" y="513028"/>
                      <a:pt x="1927670" y="428948"/>
                      <a:pt x="1921097" y="352659"/>
                    </a:cubicBezTo>
                    <a:cubicBezTo>
                      <a:pt x="1919954" y="339453"/>
                      <a:pt x="1929860" y="327673"/>
                      <a:pt x="1943005" y="326438"/>
                    </a:cubicBezTo>
                    <a:lnTo>
                      <a:pt x="1963865" y="324443"/>
                    </a:lnTo>
                    <a:cubicBezTo>
                      <a:pt x="1976342" y="323493"/>
                      <a:pt x="1987677" y="331663"/>
                      <a:pt x="1990058" y="344109"/>
                    </a:cubicBezTo>
                    <a:cubicBezTo>
                      <a:pt x="2001774" y="407192"/>
                      <a:pt x="2013013" y="461630"/>
                      <a:pt x="2023491" y="505902"/>
                    </a:cubicBezTo>
                    <a:cubicBezTo>
                      <a:pt x="2033778" y="549700"/>
                      <a:pt x="2047304" y="603758"/>
                      <a:pt x="2064925" y="671211"/>
                    </a:cubicBezTo>
                    <a:lnTo>
                      <a:pt x="2273332" y="1358004"/>
                    </a:lnTo>
                    <a:close/>
                    <a:moveTo>
                      <a:pt x="2522220" y="1382325"/>
                    </a:moveTo>
                    <a:lnTo>
                      <a:pt x="2264283" y="1382325"/>
                    </a:lnTo>
                    <a:cubicBezTo>
                      <a:pt x="2258949" y="1382325"/>
                      <a:pt x="2254186" y="1378810"/>
                      <a:pt x="2252663" y="1373679"/>
                    </a:cubicBezTo>
                    <a:lnTo>
                      <a:pt x="2041589" y="677767"/>
                    </a:lnTo>
                    <a:cubicBezTo>
                      <a:pt x="2023777" y="609648"/>
                      <a:pt x="2010251" y="555400"/>
                      <a:pt x="1999869" y="511413"/>
                    </a:cubicBezTo>
                    <a:cubicBezTo>
                      <a:pt x="1989296" y="466760"/>
                      <a:pt x="1977962" y="411942"/>
                      <a:pt x="1966246" y="348479"/>
                    </a:cubicBezTo>
                    <a:lnTo>
                      <a:pt x="1945481" y="350474"/>
                    </a:lnTo>
                    <a:cubicBezTo>
                      <a:pt x="1952054" y="426953"/>
                      <a:pt x="1957769" y="511413"/>
                      <a:pt x="1962341" y="601288"/>
                    </a:cubicBezTo>
                    <a:cubicBezTo>
                      <a:pt x="1966913" y="692588"/>
                      <a:pt x="1969294" y="772677"/>
                      <a:pt x="1969294" y="839275"/>
                    </a:cubicBezTo>
                    <a:lnTo>
                      <a:pt x="1970246" y="1370069"/>
                    </a:lnTo>
                    <a:cubicBezTo>
                      <a:pt x="1970246" y="1373299"/>
                      <a:pt x="1969008" y="1376339"/>
                      <a:pt x="1966722" y="1378715"/>
                    </a:cubicBezTo>
                    <a:cubicBezTo>
                      <a:pt x="1964436" y="1380995"/>
                      <a:pt x="1961388" y="1382230"/>
                      <a:pt x="1958150" y="1382230"/>
                    </a:cubicBezTo>
                    <a:lnTo>
                      <a:pt x="1755838" y="1382230"/>
                    </a:lnTo>
                    <a:cubicBezTo>
                      <a:pt x="1749076" y="1382230"/>
                      <a:pt x="1743647" y="1376815"/>
                      <a:pt x="1743647" y="1370069"/>
                    </a:cubicBezTo>
                    <a:lnTo>
                      <a:pt x="1743647" y="12161"/>
                    </a:lnTo>
                    <a:cubicBezTo>
                      <a:pt x="1743647" y="5415"/>
                      <a:pt x="1749076" y="0"/>
                      <a:pt x="1755838" y="0"/>
                    </a:cubicBezTo>
                    <a:lnTo>
                      <a:pt x="2013776" y="0"/>
                    </a:lnTo>
                    <a:cubicBezTo>
                      <a:pt x="2019109" y="0"/>
                      <a:pt x="2023872" y="3515"/>
                      <a:pt x="2025396" y="8645"/>
                    </a:cubicBezTo>
                    <a:lnTo>
                      <a:pt x="2245424" y="734390"/>
                    </a:lnTo>
                    <a:cubicBezTo>
                      <a:pt x="2268474" y="816379"/>
                      <a:pt x="2290858" y="913759"/>
                      <a:pt x="2311813" y="1023870"/>
                    </a:cubicBezTo>
                    <a:lnTo>
                      <a:pt x="2332673" y="1021875"/>
                    </a:lnTo>
                    <a:cubicBezTo>
                      <a:pt x="2316194" y="832720"/>
                      <a:pt x="2307908" y="677577"/>
                      <a:pt x="2307908" y="560815"/>
                    </a:cubicBezTo>
                    <a:lnTo>
                      <a:pt x="2307908" y="12161"/>
                    </a:lnTo>
                    <a:cubicBezTo>
                      <a:pt x="2307908" y="5415"/>
                      <a:pt x="2313337" y="0"/>
                      <a:pt x="2320100" y="0"/>
                    </a:cubicBezTo>
                    <a:lnTo>
                      <a:pt x="2522411" y="0"/>
                    </a:lnTo>
                    <a:cubicBezTo>
                      <a:pt x="2529173" y="0"/>
                      <a:pt x="2534603" y="5415"/>
                      <a:pt x="2534603" y="12161"/>
                    </a:cubicBezTo>
                    <a:lnTo>
                      <a:pt x="2534603" y="1370164"/>
                    </a:lnTo>
                    <a:cubicBezTo>
                      <a:pt x="2534603" y="1376910"/>
                      <a:pt x="2529173" y="1382325"/>
                      <a:pt x="2522411" y="1382325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23" name="Freeform 19">
                <a:extLst>
                  <a:ext uri="{FF2B5EF4-FFF2-40B4-BE49-F238E27FC236}">
                    <a16:creationId xmlns:a16="http://schemas.microsoft.com/office/drawing/2014/main" id="{0FA19558-C418-A501-506B-024E056CB1C7}"/>
                  </a:ext>
                </a:extLst>
              </p:cNvPr>
              <p:cNvSpPr/>
              <p:nvPr/>
            </p:nvSpPr>
            <p:spPr>
              <a:xfrm>
                <a:off x="27129200" y="5030861"/>
                <a:ext cx="591978" cy="1382419"/>
              </a:xfrm>
              <a:custGeom>
                <a:avLst/>
                <a:gdLst>
                  <a:gd name="connsiteX0" fmla="*/ 24384 w 591978"/>
                  <a:gd name="connsiteY0" fmla="*/ 1358004 h 1382419"/>
                  <a:gd name="connsiteX1" fmla="*/ 567690 w 591978"/>
                  <a:gd name="connsiteY1" fmla="*/ 1358004 h 1382419"/>
                  <a:gd name="connsiteX2" fmla="*/ 567690 w 591978"/>
                  <a:gd name="connsiteY2" fmla="*/ 1216921 h 1382419"/>
                  <a:gd name="connsiteX3" fmla="*/ 233743 w 591978"/>
                  <a:gd name="connsiteY3" fmla="*/ 1216921 h 1382419"/>
                  <a:gd name="connsiteX4" fmla="*/ 209359 w 591978"/>
                  <a:gd name="connsiteY4" fmla="*/ 1192600 h 1382419"/>
                  <a:gd name="connsiteX5" fmla="*/ 209359 w 591978"/>
                  <a:gd name="connsiteY5" fmla="*/ 743415 h 1382419"/>
                  <a:gd name="connsiteX6" fmla="*/ 233743 w 591978"/>
                  <a:gd name="connsiteY6" fmla="*/ 719189 h 1382419"/>
                  <a:gd name="connsiteX7" fmla="*/ 520255 w 591978"/>
                  <a:gd name="connsiteY7" fmla="*/ 719189 h 1382419"/>
                  <a:gd name="connsiteX8" fmla="*/ 520255 w 591978"/>
                  <a:gd name="connsiteY8" fmla="*/ 596917 h 1382419"/>
                  <a:gd name="connsiteX9" fmla="*/ 233743 w 591978"/>
                  <a:gd name="connsiteY9" fmla="*/ 596917 h 1382419"/>
                  <a:gd name="connsiteX10" fmla="*/ 209359 w 591978"/>
                  <a:gd name="connsiteY10" fmla="*/ 572691 h 1382419"/>
                  <a:gd name="connsiteX11" fmla="*/ 209359 w 591978"/>
                  <a:gd name="connsiteY11" fmla="*/ 189535 h 1382419"/>
                  <a:gd name="connsiteX12" fmla="*/ 233743 w 591978"/>
                  <a:gd name="connsiteY12" fmla="*/ 165309 h 1382419"/>
                  <a:gd name="connsiteX13" fmla="*/ 552926 w 591978"/>
                  <a:gd name="connsiteY13" fmla="*/ 165309 h 1382419"/>
                  <a:gd name="connsiteX14" fmla="*/ 552926 w 591978"/>
                  <a:gd name="connsiteY14" fmla="*/ 24226 h 1382419"/>
                  <a:gd name="connsiteX15" fmla="*/ 24479 w 591978"/>
                  <a:gd name="connsiteY15" fmla="*/ 24226 h 1382419"/>
                  <a:gd name="connsiteX16" fmla="*/ 24479 w 591978"/>
                  <a:gd name="connsiteY16" fmla="*/ 1358004 h 1382419"/>
                  <a:gd name="connsiteX17" fmla="*/ 579787 w 591978"/>
                  <a:gd name="connsiteY17" fmla="*/ 1382230 h 1382419"/>
                  <a:gd name="connsiteX18" fmla="*/ 12192 w 591978"/>
                  <a:gd name="connsiteY18" fmla="*/ 1382230 h 1382419"/>
                  <a:gd name="connsiteX19" fmla="*/ 0 w 591978"/>
                  <a:gd name="connsiteY19" fmla="*/ 1370069 h 1382419"/>
                  <a:gd name="connsiteX20" fmla="*/ 0 w 591978"/>
                  <a:gd name="connsiteY20" fmla="*/ 12161 h 1382419"/>
                  <a:gd name="connsiteX21" fmla="*/ 12192 w 591978"/>
                  <a:gd name="connsiteY21" fmla="*/ 0 h 1382419"/>
                  <a:gd name="connsiteX22" fmla="*/ 564928 w 591978"/>
                  <a:gd name="connsiteY22" fmla="*/ 0 h 1382419"/>
                  <a:gd name="connsiteX23" fmla="*/ 577119 w 591978"/>
                  <a:gd name="connsiteY23" fmla="*/ 12161 h 1382419"/>
                  <a:gd name="connsiteX24" fmla="*/ 577119 w 591978"/>
                  <a:gd name="connsiteY24" fmla="*/ 177470 h 1382419"/>
                  <a:gd name="connsiteX25" fmla="*/ 564928 w 591978"/>
                  <a:gd name="connsiteY25" fmla="*/ 189630 h 1382419"/>
                  <a:gd name="connsiteX26" fmla="*/ 233648 w 591978"/>
                  <a:gd name="connsiteY26" fmla="*/ 189630 h 1382419"/>
                  <a:gd name="connsiteX27" fmla="*/ 233648 w 591978"/>
                  <a:gd name="connsiteY27" fmla="*/ 572786 h 1382419"/>
                  <a:gd name="connsiteX28" fmla="*/ 532257 w 591978"/>
                  <a:gd name="connsiteY28" fmla="*/ 572786 h 1382419"/>
                  <a:gd name="connsiteX29" fmla="*/ 544449 w 591978"/>
                  <a:gd name="connsiteY29" fmla="*/ 584947 h 1382419"/>
                  <a:gd name="connsiteX30" fmla="*/ 544449 w 591978"/>
                  <a:gd name="connsiteY30" fmla="*/ 731445 h 1382419"/>
                  <a:gd name="connsiteX31" fmla="*/ 532257 w 591978"/>
                  <a:gd name="connsiteY31" fmla="*/ 743605 h 1382419"/>
                  <a:gd name="connsiteX32" fmla="*/ 233648 w 591978"/>
                  <a:gd name="connsiteY32" fmla="*/ 743605 h 1382419"/>
                  <a:gd name="connsiteX33" fmla="*/ 233648 w 591978"/>
                  <a:gd name="connsiteY33" fmla="*/ 743605 h 1382419"/>
                  <a:gd name="connsiteX34" fmla="*/ 233648 w 591978"/>
                  <a:gd name="connsiteY34" fmla="*/ 1192790 h 1382419"/>
                  <a:gd name="connsiteX35" fmla="*/ 579787 w 591978"/>
                  <a:gd name="connsiteY35" fmla="*/ 1192790 h 1382419"/>
                  <a:gd name="connsiteX36" fmla="*/ 591978 w 591978"/>
                  <a:gd name="connsiteY36" fmla="*/ 1204950 h 1382419"/>
                  <a:gd name="connsiteX37" fmla="*/ 591978 w 591978"/>
                  <a:gd name="connsiteY37" fmla="*/ 1370259 h 1382419"/>
                  <a:gd name="connsiteX38" fmla="*/ 579787 w 591978"/>
                  <a:gd name="connsiteY38" fmla="*/ 1382420 h 1382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1978" h="1382419">
                    <a:moveTo>
                      <a:pt x="24384" y="1358004"/>
                    </a:moveTo>
                    <a:lnTo>
                      <a:pt x="567690" y="1358004"/>
                    </a:lnTo>
                    <a:lnTo>
                      <a:pt x="567690" y="1216921"/>
                    </a:lnTo>
                    <a:lnTo>
                      <a:pt x="233743" y="1216921"/>
                    </a:lnTo>
                    <a:cubicBezTo>
                      <a:pt x="220313" y="1216921"/>
                      <a:pt x="209359" y="1205995"/>
                      <a:pt x="209359" y="1192600"/>
                    </a:cubicBezTo>
                    <a:lnTo>
                      <a:pt x="209359" y="743415"/>
                    </a:lnTo>
                    <a:cubicBezTo>
                      <a:pt x="209359" y="730020"/>
                      <a:pt x="220313" y="719189"/>
                      <a:pt x="233743" y="719189"/>
                    </a:cubicBezTo>
                    <a:lnTo>
                      <a:pt x="520255" y="719189"/>
                    </a:lnTo>
                    <a:lnTo>
                      <a:pt x="520255" y="596917"/>
                    </a:lnTo>
                    <a:lnTo>
                      <a:pt x="233743" y="596917"/>
                    </a:lnTo>
                    <a:cubicBezTo>
                      <a:pt x="220313" y="596917"/>
                      <a:pt x="209359" y="585992"/>
                      <a:pt x="209359" y="572691"/>
                    </a:cubicBezTo>
                    <a:lnTo>
                      <a:pt x="209359" y="189535"/>
                    </a:lnTo>
                    <a:cubicBezTo>
                      <a:pt x="209359" y="176140"/>
                      <a:pt x="220313" y="165309"/>
                      <a:pt x="233743" y="165309"/>
                    </a:cubicBezTo>
                    <a:lnTo>
                      <a:pt x="552926" y="165309"/>
                    </a:lnTo>
                    <a:lnTo>
                      <a:pt x="552926" y="24226"/>
                    </a:lnTo>
                    <a:lnTo>
                      <a:pt x="24479" y="24226"/>
                    </a:lnTo>
                    <a:lnTo>
                      <a:pt x="24479" y="1358004"/>
                    </a:lnTo>
                    <a:close/>
                    <a:moveTo>
                      <a:pt x="579787" y="1382230"/>
                    </a:moveTo>
                    <a:lnTo>
                      <a:pt x="12192" y="1382230"/>
                    </a:lnTo>
                    <a:cubicBezTo>
                      <a:pt x="5429" y="1382230"/>
                      <a:pt x="0" y="1376815"/>
                      <a:pt x="0" y="1370069"/>
                    </a:cubicBezTo>
                    <a:lnTo>
                      <a:pt x="0" y="12161"/>
                    </a:lnTo>
                    <a:cubicBezTo>
                      <a:pt x="0" y="5415"/>
                      <a:pt x="5429" y="0"/>
                      <a:pt x="12192" y="0"/>
                    </a:cubicBezTo>
                    <a:lnTo>
                      <a:pt x="564928" y="0"/>
                    </a:lnTo>
                    <a:cubicBezTo>
                      <a:pt x="571690" y="0"/>
                      <a:pt x="577119" y="5415"/>
                      <a:pt x="577119" y="12161"/>
                    </a:cubicBezTo>
                    <a:lnTo>
                      <a:pt x="577119" y="177470"/>
                    </a:lnTo>
                    <a:cubicBezTo>
                      <a:pt x="577119" y="184215"/>
                      <a:pt x="571690" y="189630"/>
                      <a:pt x="564928" y="189630"/>
                    </a:cubicBezTo>
                    <a:lnTo>
                      <a:pt x="233648" y="189630"/>
                    </a:lnTo>
                    <a:lnTo>
                      <a:pt x="233648" y="572786"/>
                    </a:lnTo>
                    <a:cubicBezTo>
                      <a:pt x="233648" y="572786"/>
                      <a:pt x="532257" y="572786"/>
                      <a:pt x="532257" y="572786"/>
                    </a:cubicBezTo>
                    <a:cubicBezTo>
                      <a:pt x="539019" y="572786"/>
                      <a:pt x="544449" y="578201"/>
                      <a:pt x="544449" y="584947"/>
                    </a:cubicBezTo>
                    <a:lnTo>
                      <a:pt x="544449" y="731445"/>
                    </a:lnTo>
                    <a:cubicBezTo>
                      <a:pt x="544449" y="738190"/>
                      <a:pt x="539019" y="743605"/>
                      <a:pt x="532257" y="743605"/>
                    </a:cubicBezTo>
                    <a:lnTo>
                      <a:pt x="233648" y="743605"/>
                    </a:lnTo>
                    <a:cubicBezTo>
                      <a:pt x="233648" y="743605"/>
                      <a:pt x="233648" y="743605"/>
                      <a:pt x="233648" y="743605"/>
                    </a:cubicBezTo>
                    <a:lnTo>
                      <a:pt x="233648" y="1192790"/>
                    </a:lnTo>
                    <a:lnTo>
                      <a:pt x="579787" y="1192790"/>
                    </a:lnTo>
                    <a:cubicBezTo>
                      <a:pt x="586549" y="1192790"/>
                      <a:pt x="591978" y="1198205"/>
                      <a:pt x="591978" y="1204950"/>
                    </a:cubicBezTo>
                    <a:lnTo>
                      <a:pt x="591978" y="1370259"/>
                    </a:lnTo>
                    <a:cubicBezTo>
                      <a:pt x="591978" y="1377005"/>
                      <a:pt x="586549" y="1382420"/>
                      <a:pt x="579787" y="1382420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FC73D689-5A0E-4869-08BC-8D72C02E110D}"/>
                  </a:ext>
                </a:extLst>
              </p:cNvPr>
              <p:cNvSpPr/>
              <p:nvPr/>
            </p:nvSpPr>
            <p:spPr>
              <a:xfrm>
                <a:off x="26409681" y="5043021"/>
                <a:ext cx="626650" cy="1358003"/>
              </a:xfrm>
              <a:custGeom>
                <a:avLst/>
                <a:gdLst>
                  <a:gd name="connsiteX0" fmla="*/ 95 w 626650"/>
                  <a:gd name="connsiteY0" fmla="*/ 1357909 h 1358003"/>
                  <a:gd name="connsiteX1" fmla="*/ 626650 w 626650"/>
                  <a:gd name="connsiteY1" fmla="*/ 1357909 h 1358003"/>
                  <a:gd name="connsiteX2" fmla="*/ 626650 w 626650"/>
                  <a:gd name="connsiteY2" fmla="*/ 1195640 h 1358003"/>
                  <a:gd name="connsiteX3" fmla="*/ 414052 w 626650"/>
                  <a:gd name="connsiteY3" fmla="*/ 1195640 h 1358003"/>
                  <a:gd name="connsiteX4" fmla="*/ 296133 w 626650"/>
                  <a:gd name="connsiteY4" fmla="*/ 1198585 h 1358003"/>
                  <a:gd name="connsiteX5" fmla="*/ 285274 w 626650"/>
                  <a:gd name="connsiteY5" fmla="*/ 1193455 h 1358003"/>
                  <a:gd name="connsiteX6" fmla="*/ 278416 w 626650"/>
                  <a:gd name="connsiteY6" fmla="*/ 1183574 h 1358003"/>
                  <a:gd name="connsiteX7" fmla="*/ 277463 w 626650"/>
                  <a:gd name="connsiteY7" fmla="*/ 1171223 h 1358003"/>
                  <a:gd name="connsiteX8" fmla="*/ 306229 w 626650"/>
                  <a:gd name="connsiteY8" fmla="*/ 1107570 h 1358003"/>
                  <a:gd name="connsiteX9" fmla="*/ 334233 w 626650"/>
                  <a:gd name="connsiteY9" fmla="*/ 1029666 h 1358003"/>
                  <a:gd name="connsiteX10" fmla="*/ 614363 w 626650"/>
                  <a:gd name="connsiteY10" fmla="*/ 0 h 1358003"/>
                  <a:gd name="connsiteX11" fmla="*/ 19336 w 626650"/>
                  <a:gd name="connsiteY11" fmla="*/ 0 h 1358003"/>
                  <a:gd name="connsiteX12" fmla="*/ 19336 w 626650"/>
                  <a:gd name="connsiteY12" fmla="*/ 162364 h 1358003"/>
                  <a:gd name="connsiteX13" fmla="*/ 218027 w 626650"/>
                  <a:gd name="connsiteY13" fmla="*/ 162364 h 1358003"/>
                  <a:gd name="connsiteX14" fmla="*/ 334233 w 626650"/>
                  <a:gd name="connsiteY14" fmla="*/ 159419 h 1358003"/>
                  <a:gd name="connsiteX15" fmla="*/ 344805 w 626650"/>
                  <a:gd name="connsiteY15" fmla="*/ 164644 h 1358003"/>
                  <a:gd name="connsiteX16" fmla="*/ 351663 w 626650"/>
                  <a:gd name="connsiteY16" fmla="*/ 174524 h 1358003"/>
                  <a:gd name="connsiteX17" fmla="*/ 352616 w 626650"/>
                  <a:gd name="connsiteY17" fmla="*/ 186875 h 1358003"/>
                  <a:gd name="connsiteX18" fmla="*/ 300895 w 626650"/>
                  <a:gd name="connsiteY18" fmla="*/ 320262 h 1358003"/>
                  <a:gd name="connsiteX19" fmla="*/ 0 w 626650"/>
                  <a:gd name="connsiteY19" fmla="*/ 1358003 h 1358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6650" h="1358003">
                    <a:moveTo>
                      <a:pt x="95" y="1357909"/>
                    </a:moveTo>
                    <a:lnTo>
                      <a:pt x="626650" y="1357909"/>
                    </a:lnTo>
                    <a:lnTo>
                      <a:pt x="626650" y="1195640"/>
                    </a:lnTo>
                    <a:lnTo>
                      <a:pt x="414052" y="1195640"/>
                    </a:lnTo>
                    <a:cubicBezTo>
                      <a:pt x="361855" y="1195640"/>
                      <a:pt x="322136" y="1196590"/>
                      <a:pt x="296133" y="1198585"/>
                    </a:cubicBezTo>
                    <a:cubicBezTo>
                      <a:pt x="291846" y="1198870"/>
                      <a:pt x="287750" y="1196875"/>
                      <a:pt x="285274" y="1193455"/>
                    </a:cubicBezTo>
                    <a:lnTo>
                      <a:pt x="278416" y="1183574"/>
                    </a:lnTo>
                    <a:cubicBezTo>
                      <a:pt x="275844" y="1179964"/>
                      <a:pt x="275463" y="1175214"/>
                      <a:pt x="277463" y="1171223"/>
                    </a:cubicBezTo>
                    <a:cubicBezTo>
                      <a:pt x="288513" y="1149182"/>
                      <a:pt x="298038" y="1127901"/>
                      <a:pt x="306229" y="1107570"/>
                    </a:cubicBezTo>
                    <a:cubicBezTo>
                      <a:pt x="314420" y="1086954"/>
                      <a:pt x="323755" y="1061017"/>
                      <a:pt x="334233" y="1029666"/>
                    </a:cubicBezTo>
                    <a:cubicBezTo>
                      <a:pt x="427577" y="686412"/>
                      <a:pt x="521018" y="343254"/>
                      <a:pt x="614363" y="0"/>
                    </a:cubicBezTo>
                    <a:lnTo>
                      <a:pt x="19336" y="0"/>
                    </a:lnTo>
                    <a:lnTo>
                      <a:pt x="19336" y="162364"/>
                    </a:lnTo>
                    <a:lnTo>
                      <a:pt x="218027" y="162364"/>
                    </a:lnTo>
                    <a:cubicBezTo>
                      <a:pt x="254698" y="162364"/>
                      <a:pt x="293465" y="161414"/>
                      <a:pt x="334233" y="159419"/>
                    </a:cubicBezTo>
                    <a:cubicBezTo>
                      <a:pt x="338424" y="159229"/>
                      <a:pt x="342329" y="161129"/>
                      <a:pt x="344805" y="164644"/>
                    </a:cubicBezTo>
                    <a:lnTo>
                      <a:pt x="351663" y="174524"/>
                    </a:lnTo>
                    <a:cubicBezTo>
                      <a:pt x="354235" y="178230"/>
                      <a:pt x="354616" y="182980"/>
                      <a:pt x="352616" y="186875"/>
                    </a:cubicBezTo>
                    <a:cubicBezTo>
                      <a:pt x="334518" y="223072"/>
                      <a:pt x="317088" y="267915"/>
                      <a:pt x="300895" y="320262"/>
                    </a:cubicBezTo>
                    <a:cubicBezTo>
                      <a:pt x="200596" y="666176"/>
                      <a:pt x="100299" y="1012090"/>
                      <a:pt x="0" y="1358003"/>
                    </a:cubicBezTo>
                  </a:path>
                </a:pathLst>
              </a:custGeom>
              <a:solidFill>
                <a:srgbClr val="052466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36" name="Freeform 21">
                <a:extLst>
                  <a:ext uri="{FF2B5EF4-FFF2-40B4-BE49-F238E27FC236}">
                    <a16:creationId xmlns:a16="http://schemas.microsoft.com/office/drawing/2014/main" id="{4A241E3D-03D0-A113-59B9-37792C6CE4C3}"/>
                  </a:ext>
                </a:extLst>
              </p:cNvPr>
              <p:cNvSpPr/>
              <p:nvPr/>
            </p:nvSpPr>
            <p:spPr>
              <a:xfrm>
                <a:off x="25209626" y="5010150"/>
                <a:ext cx="1105947" cy="1417761"/>
              </a:xfrm>
              <a:custGeom>
                <a:avLst/>
                <a:gdLst>
                  <a:gd name="connsiteX0" fmla="*/ 896684 w 1105947"/>
                  <a:gd name="connsiteY0" fmla="*/ 1378715 h 1417761"/>
                  <a:gd name="connsiteX1" fmla="*/ 1081659 w 1105947"/>
                  <a:gd name="connsiteY1" fmla="*/ 1378715 h 1417761"/>
                  <a:gd name="connsiteX2" fmla="*/ 1081659 w 1105947"/>
                  <a:gd name="connsiteY2" fmla="*/ 44937 h 1417761"/>
                  <a:gd name="connsiteX3" fmla="*/ 896684 w 1105947"/>
                  <a:gd name="connsiteY3" fmla="*/ 44937 h 1417761"/>
                  <a:gd name="connsiteX4" fmla="*/ 896684 w 1105947"/>
                  <a:gd name="connsiteY4" fmla="*/ 1378715 h 1417761"/>
                  <a:gd name="connsiteX5" fmla="*/ 1093756 w 1105947"/>
                  <a:gd name="connsiteY5" fmla="*/ 1402941 h 1417761"/>
                  <a:gd name="connsiteX6" fmla="*/ 884491 w 1105947"/>
                  <a:gd name="connsiteY6" fmla="*/ 1402941 h 1417761"/>
                  <a:gd name="connsiteX7" fmla="*/ 872300 w 1105947"/>
                  <a:gd name="connsiteY7" fmla="*/ 1390780 h 1417761"/>
                  <a:gd name="connsiteX8" fmla="*/ 872300 w 1105947"/>
                  <a:gd name="connsiteY8" fmla="*/ 32777 h 1417761"/>
                  <a:gd name="connsiteX9" fmla="*/ 884491 w 1105947"/>
                  <a:gd name="connsiteY9" fmla="*/ 20616 h 1417761"/>
                  <a:gd name="connsiteX10" fmla="*/ 1093756 w 1105947"/>
                  <a:gd name="connsiteY10" fmla="*/ 20616 h 1417761"/>
                  <a:gd name="connsiteX11" fmla="*/ 1105948 w 1105947"/>
                  <a:gd name="connsiteY11" fmla="*/ 32777 h 1417761"/>
                  <a:gd name="connsiteX12" fmla="*/ 1105948 w 1105947"/>
                  <a:gd name="connsiteY12" fmla="*/ 1390780 h 1417761"/>
                  <a:gd name="connsiteX13" fmla="*/ 1093756 w 1105947"/>
                  <a:gd name="connsiteY13" fmla="*/ 1402941 h 1417761"/>
                  <a:gd name="connsiteX14" fmla="*/ 383096 w 1105947"/>
                  <a:gd name="connsiteY14" fmla="*/ 24226 h 1417761"/>
                  <a:gd name="connsiteX15" fmla="*/ 113729 w 1105947"/>
                  <a:gd name="connsiteY15" fmla="*/ 129492 h 1417761"/>
                  <a:gd name="connsiteX16" fmla="*/ 24289 w 1105947"/>
                  <a:gd name="connsiteY16" fmla="*/ 456025 h 1417761"/>
                  <a:gd name="connsiteX17" fmla="*/ 24289 w 1105947"/>
                  <a:gd name="connsiteY17" fmla="*/ 966487 h 1417761"/>
                  <a:gd name="connsiteX18" fmla="*/ 299942 w 1105947"/>
                  <a:gd name="connsiteY18" fmla="*/ 1393440 h 1417761"/>
                  <a:gd name="connsiteX19" fmla="*/ 453200 w 1105947"/>
                  <a:gd name="connsiteY19" fmla="*/ 1334157 h 1417761"/>
                  <a:gd name="connsiteX20" fmla="*/ 556736 w 1105947"/>
                  <a:gd name="connsiteY20" fmla="*/ 1129326 h 1417761"/>
                  <a:gd name="connsiteX21" fmla="*/ 586454 w 1105947"/>
                  <a:gd name="connsiteY21" fmla="*/ 1112890 h 1417761"/>
                  <a:gd name="connsiteX22" fmla="*/ 608172 w 1105947"/>
                  <a:gd name="connsiteY22" fmla="*/ 1118781 h 1417761"/>
                  <a:gd name="connsiteX23" fmla="*/ 625317 w 1105947"/>
                  <a:gd name="connsiteY23" fmla="*/ 1148232 h 1417761"/>
                  <a:gd name="connsiteX24" fmla="*/ 594074 w 1105947"/>
                  <a:gd name="connsiteY24" fmla="*/ 1287700 h 1417761"/>
                  <a:gd name="connsiteX25" fmla="*/ 584549 w 1105947"/>
                  <a:gd name="connsiteY25" fmla="*/ 1378620 h 1417761"/>
                  <a:gd name="connsiteX26" fmla="*/ 732854 w 1105947"/>
                  <a:gd name="connsiteY26" fmla="*/ 1378620 h 1417761"/>
                  <a:gd name="connsiteX27" fmla="*/ 732854 w 1105947"/>
                  <a:gd name="connsiteY27" fmla="*/ 666936 h 1417761"/>
                  <a:gd name="connsiteX28" fmla="*/ 388525 w 1105947"/>
                  <a:gd name="connsiteY28" fmla="*/ 666936 h 1417761"/>
                  <a:gd name="connsiteX29" fmla="*/ 388525 w 1105947"/>
                  <a:gd name="connsiteY29" fmla="*/ 794148 h 1417761"/>
                  <a:gd name="connsiteX30" fmla="*/ 539401 w 1105947"/>
                  <a:gd name="connsiteY30" fmla="*/ 794148 h 1417761"/>
                  <a:gd name="connsiteX31" fmla="*/ 556927 w 1105947"/>
                  <a:gd name="connsiteY31" fmla="*/ 801558 h 1417761"/>
                  <a:gd name="connsiteX32" fmla="*/ 563689 w 1105947"/>
                  <a:gd name="connsiteY32" fmla="*/ 819419 h 1417761"/>
                  <a:gd name="connsiteX33" fmla="*/ 510826 w 1105947"/>
                  <a:gd name="connsiteY33" fmla="*/ 1150227 h 1417761"/>
                  <a:gd name="connsiteX34" fmla="*/ 374047 w 1105947"/>
                  <a:gd name="connsiteY34" fmla="*/ 1262333 h 1417761"/>
                  <a:gd name="connsiteX35" fmla="*/ 248317 w 1105947"/>
                  <a:gd name="connsiteY35" fmla="*/ 1188134 h 1417761"/>
                  <a:gd name="connsiteX36" fmla="*/ 211169 w 1105947"/>
                  <a:gd name="connsiteY36" fmla="*/ 987293 h 1417761"/>
                  <a:gd name="connsiteX37" fmla="*/ 211169 w 1105947"/>
                  <a:gd name="connsiteY37" fmla="*/ 423438 h 1417761"/>
                  <a:gd name="connsiteX38" fmla="*/ 251936 w 1105947"/>
                  <a:gd name="connsiteY38" fmla="*/ 226112 h 1417761"/>
                  <a:gd name="connsiteX39" fmla="*/ 387001 w 1105947"/>
                  <a:gd name="connsiteY39" fmla="*/ 154288 h 1417761"/>
                  <a:gd name="connsiteX40" fmla="*/ 476536 w 1105947"/>
                  <a:gd name="connsiteY40" fmla="*/ 181460 h 1417761"/>
                  <a:gd name="connsiteX41" fmla="*/ 530257 w 1105947"/>
                  <a:gd name="connsiteY41" fmla="*/ 271620 h 1417761"/>
                  <a:gd name="connsiteX42" fmla="*/ 546925 w 1105947"/>
                  <a:gd name="connsiteY42" fmla="*/ 429423 h 1417761"/>
                  <a:gd name="connsiteX43" fmla="*/ 546925 w 1105947"/>
                  <a:gd name="connsiteY43" fmla="*/ 473601 h 1417761"/>
                  <a:gd name="connsiteX44" fmla="*/ 723995 w 1105947"/>
                  <a:gd name="connsiteY44" fmla="*/ 442629 h 1417761"/>
                  <a:gd name="connsiteX45" fmla="*/ 723995 w 1105947"/>
                  <a:gd name="connsiteY45" fmla="*/ 398832 h 1417761"/>
                  <a:gd name="connsiteX46" fmla="*/ 638270 w 1105947"/>
                  <a:gd name="connsiteY46" fmla="*/ 112581 h 1417761"/>
                  <a:gd name="connsiteX47" fmla="*/ 383096 w 1105947"/>
                  <a:gd name="connsiteY47" fmla="*/ 24226 h 1417761"/>
                  <a:gd name="connsiteX48" fmla="*/ 299942 w 1105947"/>
                  <a:gd name="connsiteY48" fmla="*/ 1417762 h 1417761"/>
                  <a:gd name="connsiteX49" fmla="*/ 0 w 1105947"/>
                  <a:gd name="connsiteY49" fmla="*/ 966582 h 1417761"/>
                  <a:gd name="connsiteX50" fmla="*/ 0 w 1105947"/>
                  <a:gd name="connsiteY50" fmla="*/ 456120 h 1417761"/>
                  <a:gd name="connsiteX51" fmla="*/ 95060 w 1105947"/>
                  <a:gd name="connsiteY51" fmla="*/ 114006 h 1417761"/>
                  <a:gd name="connsiteX52" fmla="*/ 383096 w 1105947"/>
                  <a:gd name="connsiteY52" fmla="*/ 0 h 1417761"/>
                  <a:gd name="connsiteX53" fmla="*/ 655797 w 1105947"/>
                  <a:gd name="connsiteY53" fmla="*/ 95765 h 1417761"/>
                  <a:gd name="connsiteX54" fmla="*/ 748284 w 1105947"/>
                  <a:gd name="connsiteY54" fmla="*/ 398832 h 1417761"/>
                  <a:gd name="connsiteX55" fmla="*/ 748284 w 1105947"/>
                  <a:gd name="connsiteY55" fmla="*/ 452795 h 1417761"/>
                  <a:gd name="connsiteX56" fmla="*/ 738283 w 1105947"/>
                  <a:gd name="connsiteY56" fmla="*/ 464765 h 1417761"/>
                  <a:gd name="connsiteX57" fmla="*/ 536924 w 1105947"/>
                  <a:gd name="connsiteY57" fmla="*/ 500012 h 1417761"/>
                  <a:gd name="connsiteX58" fmla="*/ 527018 w 1105947"/>
                  <a:gd name="connsiteY58" fmla="*/ 497352 h 1417761"/>
                  <a:gd name="connsiteX59" fmla="*/ 522637 w 1105947"/>
                  <a:gd name="connsiteY59" fmla="*/ 488041 h 1417761"/>
                  <a:gd name="connsiteX60" fmla="*/ 522637 w 1105947"/>
                  <a:gd name="connsiteY60" fmla="*/ 429423 h 1417761"/>
                  <a:gd name="connsiteX61" fmla="*/ 506825 w 1105947"/>
                  <a:gd name="connsiteY61" fmla="*/ 278365 h 1417761"/>
                  <a:gd name="connsiteX62" fmla="*/ 461772 w 1105947"/>
                  <a:gd name="connsiteY62" fmla="*/ 200841 h 1417761"/>
                  <a:gd name="connsiteX63" fmla="*/ 387096 w 1105947"/>
                  <a:gd name="connsiteY63" fmla="*/ 178610 h 1417761"/>
                  <a:gd name="connsiteX64" fmla="*/ 272796 w 1105947"/>
                  <a:gd name="connsiteY64" fmla="*/ 238843 h 1417761"/>
                  <a:gd name="connsiteX65" fmla="*/ 235649 w 1105947"/>
                  <a:gd name="connsiteY65" fmla="*/ 423438 h 1417761"/>
                  <a:gd name="connsiteX66" fmla="*/ 235649 w 1105947"/>
                  <a:gd name="connsiteY66" fmla="*/ 987293 h 1417761"/>
                  <a:gd name="connsiteX67" fmla="*/ 269843 w 1105947"/>
                  <a:gd name="connsiteY67" fmla="*/ 1176354 h 1417761"/>
                  <a:gd name="connsiteX68" fmla="*/ 374237 w 1105947"/>
                  <a:gd name="connsiteY68" fmla="*/ 1238012 h 1417761"/>
                  <a:gd name="connsiteX69" fmla="*/ 488632 w 1105947"/>
                  <a:gd name="connsiteY69" fmla="*/ 1140727 h 1417761"/>
                  <a:gd name="connsiteX70" fmla="*/ 539592 w 1105947"/>
                  <a:gd name="connsiteY70" fmla="*/ 818374 h 1417761"/>
                  <a:gd name="connsiteX71" fmla="*/ 376524 w 1105947"/>
                  <a:gd name="connsiteY71" fmla="*/ 818374 h 1417761"/>
                  <a:gd name="connsiteX72" fmla="*/ 364331 w 1105947"/>
                  <a:gd name="connsiteY72" fmla="*/ 806214 h 1417761"/>
                  <a:gd name="connsiteX73" fmla="*/ 364331 w 1105947"/>
                  <a:gd name="connsiteY73" fmla="*/ 654775 h 1417761"/>
                  <a:gd name="connsiteX74" fmla="*/ 376524 w 1105947"/>
                  <a:gd name="connsiteY74" fmla="*/ 642615 h 1417761"/>
                  <a:gd name="connsiteX75" fmla="*/ 745141 w 1105947"/>
                  <a:gd name="connsiteY75" fmla="*/ 642615 h 1417761"/>
                  <a:gd name="connsiteX76" fmla="*/ 757333 w 1105947"/>
                  <a:gd name="connsiteY76" fmla="*/ 654775 h 1417761"/>
                  <a:gd name="connsiteX77" fmla="*/ 757333 w 1105947"/>
                  <a:gd name="connsiteY77" fmla="*/ 1390685 h 1417761"/>
                  <a:gd name="connsiteX78" fmla="*/ 745141 w 1105947"/>
                  <a:gd name="connsiteY78" fmla="*/ 1402846 h 1417761"/>
                  <a:gd name="connsiteX79" fmla="*/ 572643 w 1105947"/>
                  <a:gd name="connsiteY79" fmla="*/ 1402846 h 1417761"/>
                  <a:gd name="connsiteX80" fmla="*/ 560451 w 1105947"/>
                  <a:gd name="connsiteY80" fmla="*/ 1391160 h 1417761"/>
                  <a:gd name="connsiteX81" fmla="*/ 560261 w 1105947"/>
                  <a:gd name="connsiteY81" fmla="*/ 1379190 h 1417761"/>
                  <a:gd name="connsiteX82" fmla="*/ 570166 w 1105947"/>
                  <a:gd name="connsiteY82" fmla="*/ 1283520 h 1417761"/>
                  <a:gd name="connsiteX83" fmla="*/ 601789 w 1105947"/>
                  <a:gd name="connsiteY83" fmla="*/ 1142342 h 1417761"/>
                  <a:gd name="connsiteX84" fmla="*/ 579977 w 1105947"/>
                  <a:gd name="connsiteY84" fmla="*/ 1136357 h 1417761"/>
                  <a:gd name="connsiteX85" fmla="*/ 470631 w 1105947"/>
                  <a:gd name="connsiteY85" fmla="*/ 1351163 h 1417761"/>
                  <a:gd name="connsiteX86" fmla="*/ 299847 w 1105947"/>
                  <a:gd name="connsiteY86" fmla="*/ 1417762 h 1417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05947" h="1417761">
                    <a:moveTo>
                      <a:pt x="896684" y="1378715"/>
                    </a:moveTo>
                    <a:lnTo>
                      <a:pt x="1081659" y="1378715"/>
                    </a:lnTo>
                    <a:lnTo>
                      <a:pt x="1081659" y="44937"/>
                    </a:lnTo>
                    <a:lnTo>
                      <a:pt x="896684" y="44937"/>
                    </a:lnTo>
                    <a:lnTo>
                      <a:pt x="896684" y="1378715"/>
                    </a:lnTo>
                    <a:close/>
                    <a:moveTo>
                      <a:pt x="1093756" y="1402941"/>
                    </a:moveTo>
                    <a:lnTo>
                      <a:pt x="884491" y="1402941"/>
                    </a:lnTo>
                    <a:cubicBezTo>
                      <a:pt x="877729" y="1402941"/>
                      <a:pt x="872300" y="1397526"/>
                      <a:pt x="872300" y="1390780"/>
                    </a:cubicBezTo>
                    <a:lnTo>
                      <a:pt x="872300" y="32777"/>
                    </a:lnTo>
                    <a:cubicBezTo>
                      <a:pt x="872300" y="26031"/>
                      <a:pt x="877729" y="20616"/>
                      <a:pt x="884491" y="20616"/>
                    </a:cubicBezTo>
                    <a:lnTo>
                      <a:pt x="1093756" y="20616"/>
                    </a:lnTo>
                    <a:cubicBezTo>
                      <a:pt x="1100518" y="20616"/>
                      <a:pt x="1105948" y="26031"/>
                      <a:pt x="1105948" y="32777"/>
                    </a:cubicBezTo>
                    <a:lnTo>
                      <a:pt x="1105948" y="1390780"/>
                    </a:lnTo>
                    <a:cubicBezTo>
                      <a:pt x="1105948" y="1397526"/>
                      <a:pt x="1100518" y="1402941"/>
                      <a:pt x="1093756" y="1402941"/>
                    </a:cubicBezTo>
                    <a:moveTo>
                      <a:pt x="383096" y="24226"/>
                    </a:moveTo>
                    <a:cubicBezTo>
                      <a:pt x="262604" y="24226"/>
                      <a:pt x="171926" y="59663"/>
                      <a:pt x="113729" y="129492"/>
                    </a:cubicBezTo>
                    <a:cubicBezTo>
                      <a:pt x="54388" y="200651"/>
                      <a:pt x="24289" y="310572"/>
                      <a:pt x="24289" y="456025"/>
                    </a:cubicBezTo>
                    <a:lnTo>
                      <a:pt x="24289" y="966487"/>
                    </a:lnTo>
                    <a:cubicBezTo>
                      <a:pt x="24289" y="1253783"/>
                      <a:pt x="114491" y="1393440"/>
                      <a:pt x="299942" y="1393440"/>
                    </a:cubicBezTo>
                    <a:cubicBezTo>
                      <a:pt x="363379" y="1393440"/>
                      <a:pt x="414909" y="1373489"/>
                      <a:pt x="453200" y="1334157"/>
                    </a:cubicBezTo>
                    <a:cubicBezTo>
                      <a:pt x="493490" y="1292735"/>
                      <a:pt x="528257" y="1223856"/>
                      <a:pt x="556736" y="1129326"/>
                    </a:cubicBezTo>
                    <a:cubicBezTo>
                      <a:pt x="560641" y="1116595"/>
                      <a:pt x="573691" y="1109280"/>
                      <a:pt x="586454" y="1112890"/>
                    </a:cubicBezTo>
                    <a:lnTo>
                      <a:pt x="608172" y="1118781"/>
                    </a:lnTo>
                    <a:cubicBezTo>
                      <a:pt x="620935" y="1122296"/>
                      <a:pt x="628650" y="1135501"/>
                      <a:pt x="625317" y="1148232"/>
                    </a:cubicBezTo>
                    <a:cubicBezTo>
                      <a:pt x="610934" y="1205045"/>
                      <a:pt x="600456" y="1251978"/>
                      <a:pt x="594074" y="1287700"/>
                    </a:cubicBezTo>
                    <a:cubicBezTo>
                      <a:pt x="587788" y="1322852"/>
                      <a:pt x="584645" y="1353443"/>
                      <a:pt x="584549" y="1378620"/>
                    </a:cubicBezTo>
                    <a:lnTo>
                      <a:pt x="732854" y="1378620"/>
                    </a:lnTo>
                    <a:lnTo>
                      <a:pt x="732854" y="666936"/>
                    </a:lnTo>
                    <a:lnTo>
                      <a:pt x="388525" y="666936"/>
                    </a:lnTo>
                    <a:lnTo>
                      <a:pt x="388525" y="794148"/>
                    </a:lnTo>
                    <a:lnTo>
                      <a:pt x="539401" y="794148"/>
                    </a:lnTo>
                    <a:cubicBezTo>
                      <a:pt x="546068" y="794148"/>
                      <a:pt x="552259" y="796713"/>
                      <a:pt x="556927" y="801558"/>
                    </a:cubicBezTo>
                    <a:cubicBezTo>
                      <a:pt x="561594" y="806404"/>
                      <a:pt x="563975" y="812769"/>
                      <a:pt x="563689" y="819419"/>
                    </a:cubicBezTo>
                    <a:cubicBezTo>
                      <a:pt x="557022" y="971903"/>
                      <a:pt x="539210" y="1083154"/>
                      <a:pt x="510826" y="1150227"/>
                    </a:cubicBezTo>
                    <a:cubicBezTo>
                      <a:pt x="479489" y="1224616"/>
                      <a:pt x="433483" y="1262333"/>
                      <a:pt x="374047" y="1262333"/>
                    </a:cubicBezTo>
                    <a:cubicBezTo>
                      <a:pt x="317945" y="1262333"/>
                      <a:pt x="275654" y="1237347"/>
                      <a:pt x="248317" y="1188134"/>
                    </a:cubicBezTo>
                    <a:cubicBezTo>
                      <a:pt x="223647" y="1143482"/>
                      <a:pt x="211169" y="1076028"/>
                      <a:pt x="211169" y="987293"/>
                    </a:cubicBezTo>
                    <a:lnTo>
                      <a:pt x="211169" y="423438"/>
                    </a:lnTo>
                    <a:cubicBezTo>
                      <a:pt x="211169" y="336413"/>
                      <a:pt x="224885" y="270005"/>
                      <a:pt x="251936" y="226112"/>
                    </a:cubicBezTo>
                    <a:cubicBezTo>
                      <a:pt x="281369" y="178420"/>
                      <a:pt x="326803" y="154288"/>
                      <a:pt x="387001" y="154288"/>
                    </a:cubicBezTo>
                    <a:cubicBezTo>
                      <a:pt x="422529" y="154288"/>
                      <a:pt x="452724" y="163409"/>
                      <a:pt x="476536" y="181460"/>
                    </a:cubicBezTo>
                    <a:cubicBezTo>
                      <a:pt x="500158" y="199511"/>
                      <a:pt x="518256" y="229817"/>
                      <a:pt x="530257" y="271620"/>
                    </a:cubicBezTo>
                    <a:cubicBezTo>
                      <a:pt x="541306" y="310572"/>
                      <a:pt x="546925" y="363680"/>
                      <a:pt x="546925" y="429423"/>
                    </a:cubicBezTo>
                    <a:lnTo>
                      <a:pt x="546925" y="473601"/>
                    </a:lnTo>
                    <a:lnTo>
                      <a:pt x="723995" y="442629"/>
                    </a:lnTo>
                    <a:lnTo>
                      <a:pt x="723995" y="398832"/>
                    </a:lnTo>
                    <a:cubicBezTo>
                      <a:pt x="723995" y="267725"/>
                      <a:pt x="695134" y="171484"/>
                      <a:pt x="638270" y="112581"/>
                    </a:cubicBezTo>
                    <a:cubicBezTo>
                      <a:pt x="581597" y="53963"/>
                      <a:pt x="495681" y="24226"/>
                      <a:pt x="383096" y="24226"/>
                    </a:cubicBezTo>
                    <a:moveTo>
                      <a:pt x="299942" y="1417762"/>
                    </a:moveTo>
                    <a:cubicBezTo>
                      <a:pt x="98108" y="1417762"/>
                      <a:pt x="0" y="1270219"/>
                      <a:pt x="0" y="966582"/>
                    </a:cubicBezTo>
                    <a:lnTo>
                      <a:pt x="0" y="456120"/>
                    </a:lnTo>
                    <a:cubicBezTo>
                      <a:pt x="0" y="304777"/>
                      <a:pt x="32004" y="189725"/>
                      <a:pt x="95060" y="114006"/>
                    </a:cubicBezTo>
                    <a:cubicBezTo>
                      <a:pt x="158115" y="38382"/>
                      <a:pt x="255079" y="0"/>
                      <a:pt x="383096" y="0"/>
                    </a:cubicBezTo>
                    <a:cubicBezTo>
                      <a:pt x="502634" y="0"/>
                      <a:pt x="594360" y="32207"/>
                      <a:pt x="655797" y="95765"/>
                    </a:cubicBezTo>
                    <a:cubicBezTo>
                      <a:pt x="717232" y="159324"/>
                      <a:pt x="748284" y="261264"/>
                      <a:pt x="748284" y="398832"/>
                    </a:cubicBezTo>
                    <a:lnTo>
                      <a:pt x="748284" y="452795"/>
                    </a:lnTo>
                    <a:cubicBezTo>
                      <a:pt x="748284" y="458685"/>
                      <a:pt x="743998" y="463720"/>
                      <a:pt x="738283" y="464765"/>
                    </a:cubicBezTo>
                    <a:lnTo>
                      <a:pt x="536924" y="500012"/>
                    </a:lnTo>
                    <a:cubicBezTo>
                      <a:pt x="533305" y="500582"/>
                      <a:pt x="529780" y="499632"/>
                      <a:pt x="527018" y="497352"/>
                    </a:cubicBezTo>
                    <a:cubicBezTo>
                      <a:pt x="524256" y="495072"/>
                      <a:pt x="522637" y="491652"/>
                      <a:pt x="522637" y="488041"/>
                    </a:cubicBezTo>
                    <a:lnTo>
                      <a:pt x="522637" y="429423"/>
                    </a:lnTo>
                    <a:cubicBezTo>
                      <a:pt x="522637" y="365960"/>
                      <a:pt x="517303" y="315037"/>
                      <a:pt x="506825" y="278365"/>
                    </a:cubicBezTo>
                    <a:cubicBezTo>
                      <a:pt x="496253" y="241693"/>
                      <a:pt x="481108" y="215662"/>
                      <a:pt x="461772" y="200841"/>
                    </a:cubicBezTo>
                    <a:cubicBezTo>
                      <a:pt x="442341" y="186115"/>
                      <a:pt x="417195" y="178610"/>
                      <a:pt x="387096" y="178610"/>
                    </a:cubicBezTo>
                    <a:cubicBezTo>
                      <a:pt x="335947" y="178610"/>
                      <a:pt x="297466" y="198941"/>
                      <a:pt x="272796" y="238843"/>
                    </a:cubicBezTo>
                    <a:cubicBezTo>
                      <a:pt x="248126" y="278840"/>
                      <a:pt x="235649" y="340973"/>
                      <a:pt x="235649" y="423438"/>
                    </a:cubicBezTo>
                    <a:lnTo>
                      <a:pt x="235649" y="987293"/>
                    </a:lnTo>
                    <a:cubicBezTo>
                      <a:pt x="235649" y="1071848"/>
                      <a:pt x="247174" y="1135407"/>
                      <a:pt x="269843" y="1176354"/>
                    </a:cubicBezTo>
                    <a:cubicBezTo>
                      <a:pt x="292513" y="1217301"/>
                      <a:pt x="327660" y="1238012"/>
                      <a:pt x="374237" y="1238012"/>
                    </a:cubicBezTo>
                    <a:cubicBezTo>
                      <a:pt x="420814" y="1238012"/>
                      <a:pt x="461391" y="1205330"/>
                      <a:pt x="488632" y="1140727"/>
                    </a:cubicBezTo>
                    <a:cubicBezTo>
                      <a:pt x="515874" y="1076313"/>
                      <a:pt x="533019" y="967817"/>
                      <a:pt x="539592" y="818374"/>
                    </a:cubicBezTo>
                    <a:lnTo>
                      <a:pt x="376524" y="818374"/>
                    </a:lnTo>
                    <a:cubicBezTo>
                      <a:pt x="369761" y="818374"/>
                      <a:pt x="364331" y="812959"/>
                      <a:pt x="364331" y="806214"/>
                    </a:cubicBezTo>
                    <a:lnTo>
                      <a:pt x="364331" y="654775"/>
                    </a:lnTo>
                    <a:cubicBezTo>
                      <a:pt x="364331" y="648030"/>
                      <a:pt x="369761" y="642615"/>
                      <a:pt x="376524" y="642615"/>
                    </a:cubicBezTo>
                    <a:lnTo>
                      <a:pt x="745141" y="642615"/>
                    </a:lnTo>
                    <a:cubicBezTo>
                      <a:pt x="751904" y="642615"/>
                      <a:pt x="757333" y="648030"/>
                      <a:pt x="757333" y="654775"/>
                    </a:cubicBezTo>
                    <a:lnTo>
                      <a:pt x="757333" y="1390685"/>
                    </a:lnTo>
                    <a:cubicBezTo>
                      <a:pt x="757333" y="1397431"/>
                      <a:pt x="751904" y="1402846"/>
                      <a:pt x="745141" y="1402846"/>
                    </a:cubicBezTo>
                    <a:lnTo>
                      <a:pt x="572643" y="1402846"/>
                    </a:lnTo>
                    <a:cubicBezTo>
                      <a:pt x="566071" y="1402846"/>
                      <a:pt x="560737" y="1397716"/>
                      <a:pt x="560451" y="1391160"/>
                    </a:cubicBezTo>
                    <a:cubicBezTo>
                      <a:pt x="560356" y="1387645"/>
                      <a:pt x="560261" y="1383655"/>
                      <a:pt x="560261" y="1379190"/>
                    </a:cubicBezTo>
                    <a:cubicBezTo>
                      <a:pt x="560261" y="1352493"/>
                      <a:pt x="563594" y="1320287"/>
                      <a:pt x="570166" y="1283520"/>
                    </a:cubicBezTo>
                    <a:cubicBezTo>
                      <a:pt x="576643" y="1247323"/>
                      <a:pt x="587312" y="1199820"/>
                      <a:pt x="601789" y="1142342"/>
                    </a:cubicBezTo>
                    <a:lnTo>
                      <a:pt x="579977" y="1136357"/>
                    </a:lnTo>
                    <a:cubicBezTo>
                      <a:pt x="550450" y="1234687"/>
                      <a:pt x="513588" y="1306891"/>
                      <a:pt x="470631" y="1351163"/>
                    </a:cubicBezTo>
                    <a:cubicBezTo>
                      <a:pt x="427577" y="1395341"/>
                      <a:pt x="370141" y="1417762"/>
                      <a:pt x="299847" y="1417762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  <p:sp>
            <p:nvSpPr>
              <p:cNvPr id="53" name="Freeform 22">
                <a:extLst>
                  <a:ext uri="{FF2B5EF4-FFF2-40B4-BE49-F238E27FC236}">
                    <a16:creationId xmlns:a16="http://schemas.microsoft.com/office/drawing/2014/main" id="{10B9036F-613A-BED4-CBAD-9A8990FFB605}"/>
                  </a:ext>
                </a:extLst>
              </p:cNvPr>
              <p:cNvSpPr/>
              <p:nvPr/>
            </p:nvSpPr>
            <p:spPr>
              <a:xfrm>
                <a:off x="26397599" y="5030766"/>
                <a:ext cx="651114" cy="1382324"/>
              </a:xfrm>
              <a:custGeom>
                <a:avLst/>
                <a:gdLst>
                  <a:gd name="connsiteX0" fmla="*/ 28370 w 651114"/>
                  <a:gd name="connsiteY0" fmla="*/ 1358099 h 1382324"/>
                  <a:gd name="connsiteX1" fmla="*/ 626540 w 651114"/>
                  <a:gd name="connsiteY1" fmla="*/ 1358099 h 1382324"/>
                  <a:gd name="connsiteX2" fmla="*/ 626540 w 651114"/>
                  <a:gd name="connsiteY2" fmla="*/ 1220056 h 1382324"/>
                  <a:gd name="connsiteX3" fmla="*/ 426134 w 651114"/>
                  <a:gd name="connsiteY3" fmla="*/ 1220056 h 1382324"/>
                  <a:gd name="connsiteX4" fmla="*/ 309167 w 651114"/>
                  <a:gd name="connsiteY4" fmla="*/ 1222906 h 1382324"/>
                  <a:gd name="connsiteX5" fmla="*/ 287450 w 651114"/>
                  <a:gd name="connsiteY5" fmla="*/ 1212741 h 1382324"/>
                  <a:gd name="connsiteX6" fmla="*/ 280497 w 651114"/>
                  <a:gd name="connsiteY6" fmla="*/ 1202765 h 1382324"/>
                  <a:gd name="connsiteX7" fmla="*/ 278687 w 651114"/>
                  <a:gd name="connsiteY7" fmla="*/ 1178064 h 1382324"/>
                  <a:gd name="connsiteX8" fmla="*/ 307072 w 651114"/>
                  <a:gd name="connsiteY8" fmla="*/ 1115265 h 1382324"/>
                  <a:gd name="connsiteX9" fmla="*/ 334885 w 651114"/>
                  <a:gd name="connsiteY9" fmla="*/ 1038026 h 1382324"/>
                  <a:gd name="connsiteX10" fmla="*/ 610634 w 651114"/>
                  <a:gd name="connsiteY10" fmla="*/ 24416 h 1382324"/>
                  <a:gd name="connsiteX11" fmla="*/ 43705 w 651114"/>
                  <a:gd name="connsiteY11" fmla="*/ 24416 h 1382324"/>
                  <a:gd name="connsiteX12" fmla="*/ 43705 w 651114"/>
                  <a:gd name="connsiteY12" fmla="*/ 162459 h 1382324"/>
                  <a:gd name="connsiteX13" fmla="*/ 230300 w 651114"/>
                  <a:gd name="connsiteY13" fmla="*/ 162459 h 1382324"/>
                  <a:gd name="connsiteX14" fmla="*/ 345933 w 651114"/>
                  <a:gd name="connsiteY14" fmla="*/ 159514 h 1382324"/>
                  <a:gd name="connsiteX15" fmla="*/ 367079 w 651114"/>
                  <a:gd name="connsiteY15" fmla="*/ 169869 h 1382324"/>
                  <a:gd name="connsiteX16" fmla="*/ 373937 w 651114"/>
                  <a:gd name="connsiteY16" fmla="*/ 179750 h 1382324"/>
                  <a:gd name="connsiteX17" fmla="*/ 375747 w 651114"/>
                  <a:gd name="connsiteY17" fmla="*/ 204546 h 1382324"/>
                  <a:gd name="connsiteX18" fmla="*/ 324788 w 651114"/>
                  <a:gd name="connsiteY18" fmla="*/ 336128 h 1382324"/>
                  <a:gd name="connsiteX19" fmla="*/ 28466 w 651114"/>
                  <a:gd name="connsiteY19" fmla="*/ 1358194 h 1382324"/>
                  <a:gd name="connsiteX20" fmla="*/ 638732 w 651114"/>
                  <a:gd name="connsiteY20" fmla="*/ 1382325 h 1382324"/>
                  <a:gd name="connsiteX21" fmla="*/ 12178 w 651114"/>
                  <a:gd name="connsiteY21" fmla="*/ 1382325 h 1382324"/>
                  <a:gd name="connsiteX22" fmla="*/ 2462 w 651114"/>
                  <a:gd name="connsiteY22" fmla="*/ 1377480 h 1382324"/>
                  <a:gd name="connsiteX23" fmla="*/ 462 w 651114"/>
                  <a:gd name="connsiteY23" fmla="*/ 1366839 h 1382324"/>
                  <a:gd name="connsiteX24" fmla="*/ 301357 w 651114"/>
                  <a:gd name="connsiteY24" fmla="*/ 329098 h 1382324"/>
                  <a:gd name="connsiteX25" fmla="*/ 353935 w 651114"/>
                  <a:gd name="connsiteY25" fmla="*/ 193620 h 1382324"/>
                  <a:gd name="connsiteX26" fmla="*/ 346982 w 651114"/>
                  <a:gd name="connsiteY26" fmla="*/ 183740 h 1382324"/>
                  <a:gd name="connsiteX27" fmla="*/ 230205 w 651114"/>
                  <a:gd name="connsiteY27" fmla="*/ 186685 h 1382324"/>
                  <a:gd name="connsiteX28" fmla="*/ 31514 w 651114"/>
                  <a:gd name="connsiteY28" fmla="*/ 186685 h 1382324"/>
                  <a:gd name="connsiteX29" fmla="*/ 19321 w 651114"/>
                  <a:gd name="connsiteY29" fmla="*/ 174524 h 1382324"/>
                  <a:gd name="connsiteX30" fmla="*/ 19321 w 651114"/>
                  <a:gd name="connsiteY30" fmla="*/ 12161 h 1382324"/>
                  <a:gd name="connsiteX31" fmla="*/ 31514 w 651114"/>
                  <a:gd name="connsiteY31" fmla="*/ 0 h 1382324"/>
                  <a:gd name="connsiteX32" fmla="*/ 626540 w 651114"/>
                  <a:gd name="connsiteY32" fmla="*/ 0 h 1382324"/>
                  <a:gd name="connsiteX33" fmla="*/ 636256 w 651114"/>
                  <a:gd name="connsiteY33" fmla="*/ 4750 h 1382324"/>
                  <a:gd name="connsiteX34" fmla="*/ 638351 w 651114"/>
                  <a:gd name="connsiteY34" fmla="*/ 15296 h 1382324"/>
                  <a:gd name="connsiteX35" fmla="*/ 358221 w 651114"/>
                  <a:gd name="connsiteY35" fmla="*/ 1044962 h 1382324"/>
                  <a:gd name="connsiteX36" fmla="*/ 329741 w 651114"/>
                  <a:gd name="connsiteY36" fmla="*/ 1124196 h 1382324"/>
                  <a:gd name="connsiteX37" fmla="*/ 300595 w 651114"/>
                  <a:gd name="connsiteY37" fmla="*/ 1188799 h 1382324"/>
                  <a:gd name="connsiteX38" fmla="*/ 307548 w 651114"/>
                  <a:gd name="connsiteY38" fmla="*/ 1198680 h 1382324"/>
                  <a:gd name="connsiteX39" fmla="*/ 426325 w 651114"/>
                  <a:gd name="connsiteY39" fmla="*/ 1195735 h 1382324"/>
                  <a:gd name="connsiteX40" fmla="*/ 638923 w 651114"/>
                  <a:gd name="connsiteY40" fmla="*/ 1195735 h 1382324"/>
                  <a:gd name="connsiteX41" fmla="*/ 651115 w 651114"/>
                  <a:gd name="connsiteY41" fmla="*/ 1207895 h 1382324"/>
                  <a:gd name="connsiteX42" fmla="*/ 651115 w 651114"/>
                  <a:gd name="connsiteY42" fmla="*/ 1370164 h 1382324"/>
                  <a:gd name="connsiteX43" fmla="*/ 638923 w 651114"/>
                  <a:gd name="connsiteY43" fmla="*/ 1382325 h 1382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51114" h="1382324">
                    <a:moveTo>
                      <a:pt x="28370" y="1358099"/>
                    </a:moveTo>
                    <a:lnTo>
                      <a:pt x="626540" y="1358099"/>
                    </a:lnTo>
                    <a:lnTo>
                      <a:pt x="626540" y="1220056"/>
                    </a:lnTo>
                    <a:lnTo>
                      <a:pt x="426134" y="1220056"/>
                    </a:lnTo>
                    <a:cubicBezTo>
                      <a:pt x="373652" y="1220056"/>
                      <a:pt x="334313" y="1221006"/>
                      <a:pt x="309167" y="1222906"/>
                    </a:cubicBezTo>
                    <a:cubicBezTo>
                      <a:pt x="300690" y="1223856"/>
                      <a:pt x="292498" y="1219676"/>
                      <a:pt x="287450" y="1212741"/>
                    </a:cubicBezTo>
                    <a:lnTo>
                      <a:pt x="280497" y="1202765"/>
                    </a:lnTo>
                    <a:cubicBezTo>
                      <a:pt x="275449" y="1195640"/>
                      <a:pt x="274687" y="1186044"/>
                      <a:pt x="278687" y="1178064"/>
                    </a:cubicBezTo>
                    <a:cubicBezTo>
                      <a:pt x="289450" y="1156688"/>
                      <a:pt x="298975" y="1135596"/>
                      <a:pt x="307072" y="1115265"/>
                    </a:cubicBezTo>
                    <a:cubicBezTo>
                      <a:pt x="315073" y="1095124"/>
                      <a:pt x="324217" y="1069853"/>
                      <a:pt x="334885" y="1038026"/>
                    </a:cubicBezTo>
                    <a:lnTo>
                      <a:pt x="610634" y="24416"/>
                    </a:lnTo>
                    <a:lnTo>
                      <a:pt x="43705" y="24416"/>
                    </a:lnTo>
                    <a:lnTo>
                      <a:pt x="43705" y="162459"/>
                    </a:lnTo>
                    <a:lnTo>
                      <a:pt x="230300" y="162459"/>
                    </a:lnTo>
                    <a:cubicBezTo>
                      <a:pt x="267067" y="162459"/>
                      <a:pt x="305929" y="161414"/>
                      <a:pt x="345933" y="159514"/>
                    </a:cubicBezTo>
                    <a:cubicBezTo>
                      <a:pt x="355268" y="159894"/>
                      <a:pt x="362317" y="163029"/>
                      <a:pt x="367079" y="169869"/>
                    </a:cubicBezTo>
                    <a:lnTo>
                      <a:pt x="373937" y="179750"/>
                    </a:lnTo>
                    <a:cubicBezTo>
                      <a:pt x="379081" y="186970"/>
                      <a:pt x="379843" y="196471"/>
                      <a:pt x="375747" y="204546"/>
                    </a:cubicBezTo>
                    <a:cubicBezTo>
                      <a:pt x="357935" y="239983"/>
                      <a:pt x="340790" y="284255"/>
                      <a:pt x="324788" y="336128"/>
                    </a:cubicBezTo>
                    <a:lnTo>
                      <a:pt x="28466" y="1358194"/>
                    </a:lnTo>
                    <a:close/>
                    <a:moveTo>
                      <a:pt x="638732" y="1382325"/>
                    </a:moveTo>
                    <a:lnTo>
                      <a:pt x="12178" y="1382325"/>
                    </a:lnTo>
                    <a:cubicBezTo>
                      <a:pt x="8368" y="1382325"/>
                      <a:pt x="4748" y="1380520"/>
                      <a:pt x="2462" y="1377480"/>
                    </a:cubicBezTo>
                    <a:cubicBezTo>
                      <a:pt x="176" y="1374439"/>
                      <a:pt x="-585" y="1370449"/>
                      <a:pt x="462" y="1366839"/>
                    </a:cubicBezTo>
                    <a:lnTo>
                      <a:pt x="301357" y="329098"/>
                    </a:lnTo>
                    <a:cubicBezTo>
                      <a:pt x="317835" y="275800"/>
                      <a:pt x="335552" y="230292"/>
                      <a:pt x="353935" y="193620"/>
                    </a:cubicBezTo>
                    <a:lnTo>
                      <a:pt x="346982" y="183740"/>
                    </a:lnTo>
                    <a:cubicBezTo>
                      <a:pt x="306691" y="185735"/>
                      <a:pt x="267352" y="186685"/>
                      <a:pt x="230205" y="186685"/>
                    </a:cubicBezTo>
                    <a:lnTo>
                      <a:pt x="31514" y="186685"/>
                    </a:lnTo>
                    <a:cubicBezTo>
                      <a:pt x="24751" y="186685"/>
                      <a:pt x="19321" y="181270"/>
                      <a:pt x="19321" y="174524"/>
                    </a:cubicBezTo>
                    <a:lnTo>
                      <a:pt x="19321" y="12161"/>
                    </a:lnTo>
                    <a:cubicBezTo>
                      <a:pt x="19321" y="5415"/>
                      <a:pt x="24751" y="0"/>
                      <a:pt x="31514" y="0"/>
                    </a:cubicBezTo>
                    <a:lnTo>
                      <a:pt x="626540" y="0"/>
                    </a:lnTo>
                    <a:cubicBezTo>
                      <a:pt x="630350" y="0"/>
                      <a:pt x="633875" y="1710"/>
                      <a:pt x="636256" y="4750"/>
                    </a:cubicBezTo>
                    <a:cubicBezTo>
                      <a:pt x="638637" y="7790"/>
                      <a:pt x="639304" y="11686"/>
                      <a:pt x="638351" y="15296"/>
                    </a:cubicBezTo>
                    <a:lnTo>
                      <a:pt x="358221" y="1044962"/>
                    </a:lnTo>
                    <a:cubicBezTo>
                      <a:pt x="347267" y="1077928"/>
                      <a:pt x="338028" y="1103580"/>
                      <a:pt x="329741" y="1124196"/>
                    </a:cubicBezTo>
                    <a:cubicBezTo>
                      <a:pt x="321359" y="1145097"/>
                      <a:pt x="311548" y="1166853"/>
                      <a:pt x="300595" y="1188799"/>
                    </a:cubicBezTo>
                    <a:lnTo>
                      <a:pt x="307548" y="1198680"/>
                    </a:lnTo>
                    <a:cubicBezTo>
                      <a:pt x="333266" y="1196685"/>
                      <a:pt x="373271" y="1195735"/>
                      <a:pt x="426325" y="1195735"/>
                    </a:cubicBezTo>
                    <a:lnTo>
                      <a:pt x="638923" y="1195735"/>
                    </a:lnTo>
                    <a:cubicBezTo>
                      <a:pt x="645686" y="1195735"/>
                      <a:pt x="651115" y="1201150"/>
                      <a:pt x="651115" y="1207895"/>
                    </a:cubicBezTo>
                    <a:lnTo>
                      <a:pt x="651115" y="1370164"/>
                    </a:lnTo>
                    <a:cubicBezTo>
                      <a:pt x="651115" y="1376910"/>
                      <a:pt x="645686" y="1382325"/>
                      <a:pt x="638923" y="1382325"/>
                    </a:cubicBezTo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457200">
                  <a:defRPr/>
                </a:pPr>
                <a:endParaRPr lang="en-BE" sz="900">
                  <a:solidFill>
                    <a:srgbClr val="171D20"/>
                  </a:solidFill>
                  <a:latin typeface="Arial" panose="020B0604020202020204"/>
                </a:endParaRPr>
              </a:p>
            </p:txBody>
          </p:sp>
        </p:grpSp>
      </p:grpSp>
      <p:sp>
        <p:nvSpPr>
          <p:cNvPr id="4" name="TextBox 5">
            <a:extLst>
              <a:ext uri="{FF2B5EF4-FFF2-40B4-BE49-F238E27FC236}">
                <a16:creationId xmlns:a16="http://schemas.microsoft.com/office/drawing/2014/main" id="{8B8274F2-6156-7F3E-EC6F-2E2181F55C65}"/>
              </a:ext>
            </a:extLst>
          </p:cNvPr>
          <p:cNvSpPr txBox="1"/>
          <p:nvPr/>
        </p:nvSpPr>
        <p:spPr>
          <a:xfrm>
            <a:off x="2960971" y="976713"/>
            <a:ext cx="4627109" cy="147557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 defTabSz="457200" fontAlgn="base">
              <a:spcAft>
                <a:spcPts val="300"/>
              </a:spcAft>
              <a:buClr>
                <a:srgbClr val="003C56"/>
              </a:buClr>
              <a:defRPr/>
            </a:pPr>
            <a:r>
              <a:rPr lang="en-US" sz="5749" b="1">
                <a:solidFill>
                  <a:srgbClr val="FFFFFF"/>
                </a:solidFill>
                <a:latin typeface="Lato Black" panose="020F0502020204030203" pitchFamily="34" charset="77"/>
              </a:rPr>
              <a:t>RES </a:t>
            </a:r>
            <a:br>
              <a:rPr lang="en-US" sz="5749" b="1">
                <a:solidFill>
                  <a:srgbClr val="FFFFFF"/>
                </a:solidFill>
                <a:latin typeface="Lato Black" panose="020F0502020204030203" pitchFamily="34" charset="77"/>
              </a:rPr>
            </a:br>
            <a:r>
              <a:rPr lang="en-US" sz="3000" b="1">
                <a:solidFill>
                  <a:srgbClr val="FFFFFF"/>
                </a:solidFill>
                <a:latin typeface="Lato Black" panose="020F0502020204030203" pitchFamily="34" charset="77"/>
              </a:rPr>
              <a:t>2 GW RES</a:t>
            </a:r>
            <a:endParaRPr lang="en-US" sz="3000" b="1">
              <a:solidFill>
                <a:srgbClr val="FFFFFF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algn="ctr" defTabSz="457200" fontAlgn="base">
              <a:spcAft>
                <a:spcPts val="282"/>
              </a:spcAft>
              <a:buClr>
                <a:srgbClr val="003C56"/>
              </a:buClr>
              <a:defRPr/>
            </a:pPr>
            <a:endParaRPr lang="en-US" sz="2532" b="1">
              <a:solidFill>
                <a:srgbClr val="FFFFFF"/>
              </a:solidFill>
              <a:latin typeface="Lato Black" panose="020F0502020204030203" pitchFamily="34" charset="77"/>
            </a:endParaRP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id="{791B6BBD-404A-9A76-AA40-87DE53E50E32}"/>
              </a:ext>
            </a:extLst>
          </p:cNvPr>
          <p:cNvSpPr txBox="1"/>
          <p:nvPr/>
        </p:nvSpPr>
        <p:spPr>
          <a:xfrm>
            <a:off x="2960971" y="4507318"/>
            <a:ext cx="4627109" cy="1354761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 defTabSz="457200" fontAlgn="base">
              <a:buClr>
                <a:srgbClr val="003C56"/>
              </a:buClr>
              <a:defRPr/>
            </a:pPr>
            <a:r>
              <a:rPr lang="en-US" sz="5749" b="1" dirty="0">
                <a:solidFill>
                  <a:srgbClr val="FFFFFF"/>
                </a:solidFill>
                <a:latin typeface="Lato Black" panose="020F0502020204030203" pitchFamily="34" charset="77"/>
              </a:rPr>
              <a:t>KLANTEN </a:t>
            </a:r>
            <a:br>
              <a:rPr lang="en-US" sz="5749" b="1" dirty="0">
                <a:solidFill>
                  <a:srgbClr val="FFFFFF"/>
                </a:solidFill>
                <a:latin typeface="Lato Black" panose="020F0502020204030203" pitchFamily="34" charset="77"/>
              </a:rPr>
            </a:br>
            <a:r>
              <a:rPr lang="en-US" sz="3000" b="1" dirty="0">
                <a:solidFill>
                  <a:srgbClr val="FFFFFF"/>
                </a:solidFill>
                <a:latin typeface="Lato Black" panose="020F0502020204030203" pitchFamily="34" charset="77"/>
              </a:rPr>
              <a:t>40-45% </a:t>
            </a:r>
            <a:r>
              <a:rPr lang="en-US" sz="3000" b="1" dirty="0" err="1">
                <a:solidFill>
                  <a:srgbClr val="FFFFFF"/>
                </a:solidFill>
                <a:latin typeface="Lato Black" panose="020F0502020204030203" pitchFamily="34" charset="77"/>
              </a:rPr>
              <a:t>Marktaandeel</a:t>
            </a:r>
            <a:endParaRPr lang="en-US" sz="3000" b="1" dirty="0">
              <a:solidFill>
                <a:srgbClr val="FFFFFF"/>
              </a:solidFill>
              <a:latin typeface="Lato Black" panose="020F0502020204030203" pitchFamily="34" charset="77"/>
            </a:endParaRPr>
          </a:p>
        </p:txBody>
      </p:sp>
      <p:sp>
        <p:nvSpPr>
          <p:cNvPr id="24" name="TextBox 30">
            <a:extLst>
              <a:ext uri="{FF2B5EF4-FFF2-40B4-BE49-F238E27FC236}">
                <a16:creationId xmlns:a16="http://schemas.microsoft.com/office/drawing/2014/main" id="{8EFC2DF1-D55D-1E1E-AEA7-87F959C26AE0}"/>
              </a:ext>
            </a:extLst>
          </p:cNvPr>
          <p:cNvSpPr txBox="1"/>
          <p:nvPr/>
        </p:nvSpPr>
        <p:spPr>
          <a:xfrm>
            <a:off x="7588079" y="4507318"/>
            <a:ext cx="4585855" cy="1281422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 defTabSz="457200" fontAlgn="base">
              <a:spcAft>
                <a:spcPts val="300"/>
              </a:spcAft>
              <a:buClr>
                <a:srgbClr val="003C56"/>
              </a:buClr>
              <a:defRPr/>
            </a:pPr>
            <a:r>
              <a:rPr lang="en-US" sz="4000" b="1" dirty="0">
                <a:solidFill>
                  <a:srgbClr val="FFFFFF"/>
                </a:solidFill>
                <a:latin typeface="Lato Black" panose="020F0502020204030203" pitchFamily="34" charset="77"/>
              </a:rPr>
              <a:t>NUCLEAIR </a:t>
            </a:r>
          </a:p>
          <a:p>
            <a:pPr algn="ctr" defTabSz="457200" fontAlgn="base">
              <a:spcAft>
                <a:spcPts val="300"/>
              </a:spcAft>
              <a:buClr>
                <a:srgbClr val="003C56"/>
              </a:buClr>
              <a:defRPr/>
            </a:pPr>
            <a:r>
              <a:rPr lang="en-US" sz="4000" b="1" dirty="0">
                <a:solidFill>
                  <a:srgbClr val="FFFFFF"/>
                </a:solidFill>
                <a:latin typeface="Lato Black" panose="020F0502020204030203" pitchFamily="34" charset="77"/>
              </a:rPr>
              <a:t>PROGRAM</a:t>
            </a:r>
          </a:p>
        </p:txBody>
      </p:sp>
      <p:sp>
        <p:nvSpPr>
          <p:cNvPr id="25" name="TextBox 31">
            <a:extLst>
              <a:ext uri="{FF2B5EF4-FFF2-40B4-BE49-F238E27FC236}">
                <a16:creationId xmlns:a16="http://schemas.microsoft.com/office/drawing/2014/main" id="{443F0B4D-9876-5BE2-DDE3-8684AB13EB25}"/>
              </a:ext>
            </a:extLst>
          </p:cNvPr>
          <p:cNvSpPr txBox="1"/>
          <p:nvPr/>
        </p:nvSpPr>
        <p:spPr>
          <a:xfrm>
            <a:off x="7588079" y="976713"/>
            <a:ext cx="4615280" cy="1486264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ctr" defTabSz="457200" fontAlgn="base">
              <a:spcAft>
                <a:spcPts val="300"/>
              </a:spcAft>
              <a:buClr>
                <a:srgbClr val="003C56"/>
              </a:buClr>
              <a:defRPr/>
            </a:pPr>
            <a:r>
              <a:rPr lang="en-US" sz="5749" b="1">
                <a:solidFill>
                  <a:srgbClr val="FFFFFF"/>
                </a:solidFill>
                <a:latin typeface="Lato Black" panose="020F0502020204030203" pitchFamily="34" charset="77"/>
              </a:rPr>
              <a:t>FLEX</a:t>
            </a:r>
            <a:r>
              <a:rPr lang="en-US" sz="2400" b="1">
                <a:solidFill>
                  <a:srgbClr val="FFFFFF"/>
                </a:solidFill>
                <a:latin typeface="Lato Black" panose="020F0502020204030203" pitchFamily="34" charset="77"/>
              </a:rPr>
              <a:t> </a:t>
            </a:r>
            <a:br>
              <a:rPr lang="en-US" sz="2400" b="1">
                <a:solidFill>
                  <a:srgbClr val="FFFFFF"/>
                </a:solidFill>
                <a:latin typeface="Lato Black" panose="020F0502020204030203" pitchFamily="34" charset="77"/>
              </a:rPr>
            </a:br>
            <a:r>
              <a:rPr lang="en-US" sz="3000" b="1">
                <a:solidFill>
                  <a:srgbClr val="FFFFFF"/>
                </a:solidFill>
                <a:latin typeface="Lato Black" panose="020F0502020204030203" pitchFamily="34" charset="77"/>
              </a:rPr>
              <a:t>5 GW Flex</a:t>
            </a:r>
          </a:p>
        </p:txBody>
      </p:sp>
    </p:spTree>
    <p:extLst>
      <p:ext uri="{BB962C8B-B14F-4D97-AF65-F5344CB8AC3E}">
        <p14:creationId xmlns:p14="http://schemas.microsoft.com/office/powerpoint/2010/main" val="132730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1F3B3-0B91-25EF-C05A-AEF920DB1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6A8AB20-8FBC-6810-BE87-E21D3FF87B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7563" b="45161"/>
          <a:stretch>
            <a:fillRect/>
          </a:stretch>
        </p:blipFill>
        <p:spPr>
          <a:xfrm>
            <a:off x="369888" y="367166"/>
            <a:ext cx="11822112" cy="3063270"/>
          </a:xfrm>
          <a:custGeom>
            <a:avLst/>
            <a:gdLst>
              <a:gd name="connsiteX0" fmla="*/ 0 w 11822112"/>
              <a:gd name="connsiteY0" fmla="*/ 0 h 3061834"/>
              <a:gd name="connsiteX1" fmla="*/ 11822112 w 11822112"/>
              <a:gd name="connsiteY1" fmla="*/ 0 h 3061834"/>
              <a:gd name="connsiteX2" fmla="*/ 11822112 w 11822112"/>
              <a:gd name="connsiteY2" fmla="*/ 3061834 h 3061834"/>
              <a:gd name="connsiteX3" fmla="*/ 2678112 w 11822112"/>
              <a:gd name="connsiteY3" fmla="*/ 3061834 h 3061834"/>
              <a:gd name="connsiteX4" fmla="*/ 2678112 w 11822112"/>
              <a:gd name="connsiteY4" fmla="*/ 2829222 h 3061834"/>
              <a:gd name="connsiteX5" fmla="*/ 0 w 11822112"/>
              <a:gd name="connsiteY5" fmla="*/ 2829222 h 306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2112" h="3061834">
                <a:moveTo>
                  <a:pt x="0" y="0"/>
                </a:moveTo>
                <a:lnTo>
                  <a:pt x="11822112" y="0"/>
                </a:lnTo>
                <a:lnTo>
                  <a:pt x="11822112" y="3061834"/>
                </a:lnTo>
                <a:lnTo>
                  <a:pt x="2678112" y="3061834"/>
                </a:lnTo>
                <a:lnTo>
                  <a:pt x="2678112" y="2829222"/>
                </a:lnTo>
                <a:lnTo>
                  <a:pt x="0" y="2829222"/>
                </a:lnTo>
                <a:close/>
              </a:path>
            </a:pathLst>
          </a:custGeom>
          <a:solidFill>
            <a:srgbClr val="E7E6E6"/>
          </a:solidFill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47BBB290-C802-2A5A-5926-C7B5CDA36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786" y="3749869"/>
            <a:ext cx="5257800" cy="984885"/>
          </a:xfrm>
        </p:spPr>
        <p:txBody>
          <a:bodyPr/>
          <a:lstStyle/>
          <a:p>
            <a:r>
              <a:rPr lang="nl-NL"/>
              <a:t>WKK PORTFOLIO</a:t>
            </a:r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FE0F601-386F-EE8B-930D-DF3537FF16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7849" y="4714218"/>
            <a:ext cx="5138737" cy="14516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>
                <a:solidFill>
                  <a:srgbClr val="17255F"/>
                </a:solidFill>
                <a:latin typeface="Arial"/>
                <a:cs typeface="Arial"/>
              </a:rPr>
              <a:t>Efficiënt energiebeheer met slimme inzet van warmte en elektriciteit</a:t>
            </a:r>
            <a:endParaRPr lang="en-US"/>
          </a:p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2826241-7CA9-654F-3923-1646897552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03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337A10-FC9D-176A-5F61-FCC662A55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7A70CCA8-9B10-0357-2EFB-ECBC9C920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97467" y="6397471"/>
            <a:ext cx="3086102" cy="215444"/>
          </a:xfrm>
        </p:spPr>
        <p:txBody>
          <a:bodyPr/>
          <a:lstStyle/>
          <a:p>
            <a:r>
              <a:rPr lang="nl-NL"/>
              <a:t>© ENGIE 2025 – Het Energiesysteem van de Toekomst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8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5F752D-4D21-AF48-9BFE-0419CD8781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2664" y="6397470"/>
            <a:ext cx="300082" cy="215444"/>
          </a:xfrm>
        </p:spPr>
        <p:txBody>
          <a:bodyPr/>
          <a:lstStyle/>
          <a:p>
            <a:fld id="{BC367B2E-B9DF-44EB-A21A-64C9723206C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FDDB06E2-8828-2E74-A690-FB1FA8A7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62" y="265293"/>
            <a:ext cx="11334750" cy="457818"/>
          </a:xfrm>
        </p:spPr>
        <p:txBody>
          <a:bodyPr/>
          <a:lstStyle/>
          <a:p>
            <a:r>
              <a:rPr lang="en-US" dirty="0">
                <a:latin typeface="Arial Black"/>
              </a:rPr>
              <a:t>KERNCIJFERS VOOR DE ENTITEIT WKK-ZANDVLIET</a:t>
            </a:r>
            <a:endParaRPr lang="en-US" dirty="0"/>
          </a:p>
        </p:txBody>
      </p:sp>
      <p:sp>
        <p:nvSpPr>
          <p:cNvPr id="2" name="TextBox 10">
            <a:extLst>
              <a:ext uri="{FF2B5EF4-FFF2-40B4-BE49-F238E27FC236}">
                <a16:creationId xmlns:a16="http://schemas.microsoft.com/office/drawing/2014/main" id="{AD12C901-F489-5EE0-EE32-53D3AA9F6930}"/>
              </a:ext>
            </a:extLst>
          </p:cNvPr>
          <p:cNvSpPr txBox="1"/>
          <p:nvPr/>
        </p:nvSpPr>
        <p:spPr>
          <a:xfrm>
            <a:off x="3251932" y="3413755"/>
            <a:ext cx="5355178" cy="1169551"/>
          </a:xfrm>
          <a:prstGeom prst="rect">
            <a:avLst/>
          </a:prstGeom>
          <a:solidFill>
            <a:srgbClr val="00B0F0"/>
          </a:solidFill>
          <a:ln w="57150">
            <a:solidFill>
              <a:srgbClr val="0078BE">
                <a:lumMod val="60000"/>
                <a:lumOff val="40000"/>
              </a:srgb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107759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6688" algn="l"/>
              </a:tabLst>
              <a:defRPr/>
            </a:pPr>
            <a:endParaRPr lang="nl-BE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  <a:p>
            <a:pPr algn="ctr">
              <a:tabLst>
                <a:tab pos="1436688" algn="l"/>
              </a:tabLst>
            </a:pPr>
            <a:r>
              <a:rPr lang="nl-BE" sz="3200" b="1" kern="0" dirty="0">
                <a:solidFill>
                  <a:schemeClr val="bg1">
                    <a:lumMod val="95000"/>
                  </a:schemeClr>
                </a:solidFill>
                <a:latin typeface="Arial"/>
              </a:rPr>
              <a:t>83</a:t>
            </a:r>
            <a:r>
              <a:rPr kumimoji="0" lang="nl-BE" sz="32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/>
              </a:rPr>
              <a:t>%</a:t>
            </a:r>
            <a:r>
              <a:rPr kumimoji="0" lang="nl-BE" sz="2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/>
              </a:rPr>
              <a:t> </a:t>
            </a:r>
            <a:r>
              <a:rPr lang="nl-BE" sz="2000" dirty="0">
                <a:solidFill>
                  <a:schemeClr val="bg1"/>
                </a:solidFill>
              </a:rPr>
              <a:t>klantentevredenheid</a:t>
            </a:r>
          </a:p>
          <a:p>
            <a:pPr marL="107759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6688" algn="l"/>
              </a:tabLst>
              <a:defRPr/>
            </a:pPr>
            <a:r>
              <a:rPr kumimoji="0" lang="nl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 </a:t>
            </a:r>
            <a:endParaRPr lang="nl-BE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id="{EE2A1CCD-2D0B-2F69-8C40-B5871422F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8953" y="3394877"/>
            <a:ext cx="1539205" cy="1371756"/>
          </a:xfrm>
          <a:prstGeom prst="rect">
            <a:avLst/>
          </a:prstGeom>
          <a:solidFill>
            <a:srgbClr val="643E95"/>
          </a:solidFill>
          <a:ln w="9525" algn="in">
            <a:solidFill>
              <a:srgbClr val="643E95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ct val="0"/>
              </a:spcAft>
            </a:pPr>
            <a:endParaRPr lang="nl-BE" altLang="en-US" sz="600" b="1" dirty="0">
              <a:solidFill>
                <a:srgbClr val="F496BF"/>
              </a:solidFill>
              <a:latin typeface="Arial"/>
              <a:cs typeface="Arial" pitchFamily="34" charset="0"/>
            </a:endParaRPr>
          </a:p>
          <a:p>
            <a:pPr algn="ctr" fontAlgn="base">
              <a:spcAft>
                <a:spcPct val="0"/>
              </a:spcAft>
            </a:pPr>
            <a:r>
              <a:rPr lang="nl-BE" altLang="en-US" sz="2400" b="1" dirty="0">
                <a:solidFill>
                  <a:prstClr val="white"/>
                </a:solidFill>
                <a:latin typeface="Arial"/>
              </a:rPr>
              <a:t>No.1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BE" altLang="en-US" sz="1050" dirty="0">
              <a:solidFill>
                <a:srgbClr val="FFFFFF"/>
              </a:solidFill>
              <a:latin typeface="Arial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nl-BE" altLang="en-US" sz="1400" dirty="0">
                <a:solidFill>
                  <a:srgbClr val="FFFFFF"/>
                </a:solidFill>
                <a:cs typeface="Arial" pitchFamily="34" charset="0"/>
              </a:rPr>
              <a:t>WKK-operator in </a:t>
            </a:r>
            <a:r>
              <a:rPr lang="nl-BE" altLang="en-US" sz="1400" dirty="0" err="1">
                <a:solidFill>
                  <a:srgbClr val="FFFFFF"/>
                </a:solidFill>
                <a:cs typeface="Arial" pitchFamily="34" charset="0"/>
              </a:rPr>
              <a:t>PoAB</a:t>
            </a:r>
            <a:endParaRPr lang="nl-BE" altLang="en-US" sz="1400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69617737-0C93-1700-C215-4C4B374042B4}"/>
              </a:ext>
            </a:extLst>
          </p:cNvPr>
          <p:cNvSpPr/>
          <p:nvPr/>
        </p:nvSpPr>
        <p:spPr>
          <a:xfrm>
            <a:off x="5124756" y="1547404"/>
            <a:ext cx="2244942" cy="1786388"/>
          </a:xfrm>
          <a:prstGeom prst="rect">
            <a:avLst/>
          </a:prstGeom>
          <a:solidFill>
            <a:srgbClr val="E62D87"/>
          </a:solidFill>
          <a:ln w="25400" cap="flat" cmpd="sng" algn="ctr">
            <a:solidFill>
              <a:srgbClr val="E62D8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2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</a:p>
          <a:p>
            <a:pPr algn="ctr"/>
            <a:r>
              <a:rPr lang="nl-BE" sz="2000" dirty="0">
                <a:solidFill>
                  <a:schemeClr val="bg1"/>
                </a:solidFill>
              </a:rPr>
              <a:t>Industriële partners &amp; klanten</a:t>
            </a:r>
          </a:p>
        </p:txBody>
      </p:sp>
      <p:sp>
        <p:nvSpPr>
          <p:cNvPr id="6" name="Rectangle 22">
            <a:extLst>
              <a:ext uri="{FF2B5EF4-FFF2-40B4-BE49-F238E27FC236}">
                <a16:creationId xmlns:a16="http://schemas.microsoft.com/office/drawing/2014/main" id="{CCE03900-BA51-5E9A-C5CC-301FDD88DF6E}"/>
              </a:ext>
            </a:extLst>
          </p:cNvPr>
          <p:cNvSpPr/>
          <p:nvPr/>
        </p:nvSpPr>
        <p:spPr>
          <a:xfrm>
            <a:off x="1618899" y="1540714"/>
            <a:ext cx="3432721" cy="1790134"/>
          </a:xfrm>
          <a:prstGeom prst="rect">
            <a:avLst/>
          </a:prstGeom>
          <a:solidFill>
            <a:srgbClr val="005A7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45243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</a:p>
          <a:p>
            <a:pPr marL="45243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</a:p>
          <a:p>
            <a:pPr marL="45243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</a:t>
            </a:r>
            <a:r>
              <a:rPr kumimoji="0" lang="nl-BE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135</a:t>
            </a:r>
            <a:endParaRPr kumimoji="0" lang="nl-BE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</a:t>
            </a:r>
            <a:r>
              <a:rPr lang="nl-BE" kern="0" dirty="0" err="1">
                <a:solidFill>
                  <a:prstClr val="white"/>
                </a:solidFill>
                <a:latin typeface="Arial"/>
              </a:rPr>
              <a:t>eëngageerde</a:t>
            </a:r>
            <a:r>
              <a:rPr lang="nl-BE" kern="0" dirty="0">
                <a:solidFill>
                  <a:prstClr val="white"/>
                </a:solidFill>
                <a:latin typeface="Arial"/>
              </a:rPr>
              <a:t> werknemers</a:t>
            </a: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85838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9912AF9F-1CA2-4818-CF6B-41AF13B15543}"/>
              </a:ext>
            </a:extLst>
          </p:cNvPr>
          <p:cNvSpPr/>
          <p:nvPr/>
        </p:nvSpPr>
        <p:spPr>
          <a:xfrm>
            <a:off x="3232239" y="4669667"/>
            <a:ext cx="2694486" cy="1458653"/>
          </a:xfrm>
          <a:prstGeom prst="rect">
            <a:avLst/>
          </a:prstGeom>
          <a:solidFill>
            <a:srgbClr val="E62D87">
              <a:lumMod val="50000"/>
            </a:srgbClr>
          </a:solidFill>
          <a:ln w="25400" cap="flat" cmpd="sng" algn="ctr">
            <a:solidFill>
              <a:srgbClr val="E62D87">
                <a:lumMod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92075" algn="ctr"/>
            <a:r>
              <a:rPr lang="nl-BE" sz="3200" b="1" kern="0" dirty="0">
                <a:solidFill>
                  <a:schemeClr val="bg1"/>
                </a:solidFill>
                <a:latin typeface="Arial"/>
              </a:rPr>
              <a:t>985</a:t>
            </a:r>
            <a:r>
              <a:rPr kumimoji="0" lang="nl-BE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nl-BE" sz="32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MW</a:t>
            </a:r>
            <a:r>
              <a:rPr kumimoji="0" lang="nl-B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</a:t>
            </a:r>
            <a:r>
              <a:rPr kumimoji="0" lang="nl-B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nl-BE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productiecapaciteit</a:t>
            </a:r>
            <a:endParaRPr lang="nl-BE" sz="1200" dirty="0">
              <a:solidFill>
                <a:schemeClr val="bg1"/>
              </a:solidFill>
            </a:endParaRP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27EDB268-EC60-8581-5068-923A4A3BA27D}"/>
              </a:ext>
            </a:extLst>
          </p:cNvPr>
          <p:cNvSpPr/>
          <p:nvPr/>
        </p:nvSpPr>
        <p:spPr>
          <a:xfrm>
            <a:off x="8691189" y="4482684"/>
            <a:ext cx="1671453" cy="1645638"/>
          </a:xfrm>
          <a:prstGeom prst="rect">
            <a:avLst/>
          </a:prstGeom>
          <a:solidFill>
            <a:srgbClr val="92C84B"/>
          </a:solidFill>
          <a:ln w="25400" cap="flat" cmpd="sng" algn="ctr">
            <a:solidFill>
              <a:srgbClr val="92C84B"/>
            </a:solidFill>
            <a:prstDash val="solid"/>
          </a:ln>
          <a:effectLst/>
        </p:spPr>
        <p:txBody>
          <a:bodyPr rtlCol="0" anchor="t"/>
          <a:lstStyle/>
          <a:p>
            <a:pPr algn="ctr"/>
            <a:r>
              <a:rPr lang="nl-BE" sz="1600" dirty="0" err="1">
                <a:solidFill>
                  <a:schemeClr val="bg1"/>
                </a:solidFill>
              </a:rPr>
              <a:t>Acitviteiten</a:t>
            </a:r>
            <a:r>
              <a:rPr lang="nl-BE" sz="1600" dirty="0">
                <a:solidFill>
                  <a:schemeClr val="bg1"/>
                </a:solidFill>
              </a:rPr>
              <a:t> op  </a:t>
            </a:r>
          </a:p>
          <a:p>
            <a:pPr algn="ctr">
              <a:spcAft>
                <a:spcPts val="800"/>
              </a:spcAft>
            </a:pPr>
            <a:r>
              <a:rPr lang="nl-BE" sz="3600" b="1" dirty="0">
                <a:solidFill>
                  <a:schemeClr val="bg1">
                    <a:lumMod val="95000"/>
                  </a:schemeClr>
                </a:solidFill>
              </a:rPr>
              <a:t>15</a:t>
            </a:r>
          </a:p>
          <a:p>
            <a:pPr algn="ctr"/>
            <a:r>
              <a:rPr lang="nl-BE" sz="1600" dirty="0">
                <a:solidFill>
                  <a:schemeClr val="bg1"/>
                </a:solidFill>
              </a:rPr>
              <a:t>Unieke sites in Vlaanderen</a:t>
            </a:r>
            <a:endParaRPr lang="nl-BE" sz="1400" dirty="0">
              <a:solidFill>
                <a:schemeClr val="bg1"/>
              </a:solidFill>
            </a:endParaRPr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id="{961E8313-8100-7E06-6E2B-FF19C450E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0244" y="2461972"/>
            <a:ext cx="1671453" cy="1927489"/>
          </a:xfrm>
          <a:prstGeom prst="rect">
            <a:avLst/>
          </a:prstGeom>
          <a:solidFill>
            <a:srgbClr val="00656B"/>
          </a:solidFill>
          <a:ln w="9525" algn="in">
            <a:solidFill>
              <a:srgbClr val="00656B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BE" altLang="en-US" sz="400" dirty="0">
              <a:solidFill>
                <a:srgbClr val="FFFFFF"/>
              </a:solidFill>
              <a:latin typeface="Arial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altLang="en-US" sz="3200" b="1" dirty="0">
                <a:solidFill>
                  <a:schemeClr val="bg1"/>
                </a:solidFill>
                <a:latin typeface="Arial"/>
                <a:cs typeface="Arial"/>
              </a:rPr>
              <a:t>1.320 </a:t>
            </a:r>
            <a:r>
              <a:rPr lang="nl-BE" altLang="en-US" sz="3200" b="1" dirty="0">
                <a:solidFill>
                  <a:srgbClr val="FFFFFF"/>
                </a:solidFill>
                <a:latin typeface="Arial"/>
                <a:cs typeface="Arial"/>
              </a:rPr>
              <a:t>t/h Stoom</a:t>
            </a:r>
            <a:endParaRPr lang="nl-BE" altLang="en-US" sz="2400" b="1" dirty="0">
              <a:solidFill>
                <a:srgbClr val="FFFFFF"/>
              </a:solidFill>
              <a:cs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BE" altLang="en-US" sz="1600" dirty="0">
              <a:solidFill>
                <a:srgbClr val="424242"/>
              </a:solidFill>
              <a:latin typeface="Arial"/>
              <a:cs typeface="Arial" pitchFamily="34" charset="0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C8D679D0-5B8A-4ECE-3925-ED9938614650}"/>
              </a:ext>
            </a:extLst>
          </p:cNvPr>
          <p:cNvSpPr txBox="1"/>
          <p:nvPr/>
        </p:nvSpPr>
        <p:spPr>
          <a:xfrm>
            <a:off x="7441731" y="1540714"/>
            <a:ext cx="2909965" cy="861774"/>
          </a:xfrm>
          <a:prstGeom prst="rect">
            <a:avLst/>
          </a:prstGeom>
          <a:solidFill>
            <a:srgbClr val="28B461"/>
          </a:solidFill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3200" b="1" kern="0" dirty="0">
                <a:solidFill>
                  <a:schemeClr val="bg1"/>
                </a:solidFill>
                <a:latin typeface="Arial"/>
              </a:rPr>
              <a:t>31</a:t>
            </a:r>
            <a:r>
              <a:rPr kumimoji="0" lang="nl-BE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nl-BE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jaar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b="1" kern="0" dirty="0">
                <a:solidFill>
                  <a:prstClr val="white"/>
                </a:solidFill>
                <a:latin typeface="Arial"/>
              </a:rPr>
              <a:t>WKK ervaring</a:t>
            </a:r>
            <a:endParaRPr kumimoji="0" lang="nl-BE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C90FD04A-FAB4-ADFE-4FC1-38E1FC0F4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778" y="2461973"/>
            <a:ext cx="1153332" cy="868876"/>
          </a:xfrm>
          <a:prstGeom prst="rect">
            <a:avLst/>
          </a:prstGeom>
          <a:solidFill>
            <a:srgbClr val="643E95"/>
          </a:solidFill>
          <a:ln w="9525" algn="in">
            <a:solidFill>
              <a:srgbClr val="643E95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ct val="0"/>
              </a:spcAft>
            </a:pPr>
            <a:r>
              <a:rPr lang="nl-BE" altLang="en-US" sz="1600" dirty="0">
                <a:solidFill>
                  <a:schemeClr val="bg1"/>
                </a:solidFill>
                <a:latin typeface="Arial"/>
                <a:cs typeface="Arial" pitchFamily="34" charset="0"/>
              </a:rPr>
              <a:t>56</a:t>
            </a:r>
            <a:r>
              <a:rPr lang="nl-BE" altLang="en-US" sz="1600" dirty="0">
                <a:solidFill>
                  <a:prstClr val="white"/>
                </a:solidFill>
                <a:latin typeface="Arial"/>
                <a:cs typeface="Arial" pitchFamily="34" charset="0"/>
              </a:rPr>
              <a:t> jaar</a:t>
            </a:r>
          </a:p>
          <a:p>
            <a:pPr algn="ctr" fontAlgn="base">
              <a:spcAft>
                <a:spcPct val="0"/>
              </a:spcAft>
            </a:pPr>
            <a:endParaRPr lang="nl-BE" altLang="en-US" sz="600" dirty="0">
              <a:solidFill>
                <a:prstClr val="white"/>
              </a:solidFill>
              <a:latin typeface="Arial"/>
              <a:cs typeface="Arial" pitchFamily="34" charset="0"/>
            </a:endParaRPr>
          </a:p>
          <a:p>
            <a:pPr algn="ctr" fontAlgn="base">
              <a:spcAft>
                <a:spcPct val="0"/>
              </a:spcAft>
            </a:pPr>
            <a:r>
              <a:rPr lang="nl-BE" altLang="en-US" sz="1600" dirty="0">
                <a:solidFill>
                  <a:prstClr val="white"/>
                </a:solidFill>
                <a:latin typeface="Arial"/>
                <a:cs typeface="Arial" pitchFamily="34" charset="0"/>
              </a:rPr>
              <a:t>turbojet</a:t>
            </a:r>
            <a:endParaRPr lang="nl-BE" altLang="en-US" sz="4400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5E74B631-3660-8F93-5F67-5C03614F4E02}"/>
              </a:ext>
            </a:extLst>
          </p:cNvPr>
          <p:cNvSpPr/>
          <p:nvPr/>
        </p:nvSpPr>
        <p:spPr>
          <a:xfrm>
            <a:off x="5999512" y="4669668"/>
            <a:ext cx="2607597" cy="1458653"/>
          </a:xfrm>
          <a:prstGeom prst="rect">
            <a:avLst/>
          </a:prstGeom>
          <a:solidFill>
            <a:srgbClr val="E62D87"/>
          </a:solidFill>
          <a:ln w="25400" cap="flat" cmpd="sng" algn="ctr">
            <a:solidFill>
              <a:srgbClr val="E62D87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nl-BE" sz="3200" b="1" dirty="0">
                <a:solidFill>
                  <a:schemeClr val="bg1"/>
                </a:solidFill>
              </a:rPr>
              <a:t>Robuust</a:t>
            </a:r>
          </a:p>
          <a:p>
            <a:pPr algn="ctr"/>
            <a:r>
              <a:rPr lang="nl-BE" dirty="0">
                <a:solidFill>
                  <a:schemeClr val="bg1"/>
                </a:solidFill>
              </a:rPr>
              <a:t>Financieel resultaat</a:t>
            </a: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4EF9DB1B-3D54-3110-5041-64750A953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8953" y="4830662"/>
            <a:ext cx="1539205" cy="1297658"/>
          </a:xfrm>
          <a:prstGeom prst="rect">
            <a:avLst/>
          </a:prstGeom>
          <a:gradFill rotWithShape="1">
            <a:gsLst>
              <a:gs pos="0">
                <a:srgbClr val="96BE0F">
                  <a:shade val="51000"/>
                  <a:satMod val="130000"/>
                </a:srgbClr>
              </a:gs>
              <a:gs pos="80000">
                <a:srgbClr val="96BE0F">
                  <a:shade val="93000"/>
                  <a:satMod val="130000"/>
                </a:srgbClr>
              </a:gs>
              <a:gs pos="100000">
                <a:srgbClr val="96BE0F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6BE0F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altLang="en-US" sz="700" b="1" i="0" u="none" strike="noStrike" kern="0" cap="none" spc="0" normalizeH="0" baseline="0" noProof="0" dirty="0">
              <a:ln>
                <a:noFill/>
              </a:ln>
              <a:solidFill>
                <a:srgbClr val="F496B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nl-BE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Max. 500 k</a:t>
            </a:r>
            <a:r>
              <a:rPr lang="nl-BE" altLang="en-US" sz="1600" dirty="0">
                <a:solidFill>
                  <a:srgbClr val="FFFFFF"/>
                </a:solidFill>
                <a:cs typeface="Arial" pitchFamily="34" charset="0"/>
              </a:rPr>
              <a:t>ton/jaar CO2 besparing</a:t>
            </a:r>
            <a:endParaRPr kumimoji="0" lang="nl-BE" alt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5DB2474-14B1-0D18-2E3B-D5000A06E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</p:spTree>
    <p:extLst>
      <p:ext uri="{BB962C8B-B14F-4D97-AF65-F5344CB8AC3E}">
        <p14:creationId xmlns:p14="http://schemas.microsoft.com/office/powerpoint/2010/main" val="322402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D767F24-D6D2-8192-4270-A6EAEBDA92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6762" y="1506070"/>
            <a:ext cx="3413979" cy="2922092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BE" b="1" dirty="0"/>
              <a:t>GE LM6000 gas turbine (43MWe)</a:t>
            </a:r>
          </a:p>
          <a:p>
            <a:r>
              <a:rPr lang="nl-BE" dirty="0"/>
              <a:t>8 eenheden in dienst in BE</a:t>
            </a:r>
          </a:p>
          <a:p>
            <a:r>
              <a:rPr lang="nl-BE" dirty="0"/>
              <a:t>WKK of open cyclus</a:t>
            </a:r>
            <a:endParaRPr lang="en-US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C696D8C-080D-9E48-39AC-D70810C99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67B2E-B9DF-44EB-A21A-64C9723206C9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D21A95F-7319-1F98-524D-C33D59638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noProof="0"/>
              <a:t>© ENGIE 2025 – Het Energiesysteem van de Toekomst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EC79AD40-25E1-DADE-A97C-C1F27B6C5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Arial Black"/>
              </a:rPr>
              <a:t>BELANGRIJKSTE TECHNOLOGIEËN IN PORTFOLIO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79F0EF3-742A-E387-8839-F2970D40F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47" y="2944108"/>
            <a:ext cx="3047642" cy="132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B40F7D82-B089-9945-8ACF-E98C38F697A2}"/>
              </a:ext>
            </a:extLst>
          </p:cNvPr>
          <p:cNvSpPr txBox="1">
            <a:spLocks/>
          </p:cNvSpPr>
          <p:nvPr/>
        </p:nvSpPr>
        <p:spPr>
          <a:xfrm>
            <a:off x="4006424" y="1506070"/>
            <a:ext cx="3413979" cy="292209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nl-BE" b="1" dirty="0"/>
              <a:t>Siemens SGT5-4000F gas turbine (284MWe)</a:t>
            </a:r>
          </a:p>
          <a:p>
            <a:pPr marL="0" indent="0">
              <a:buFontTx/>
              <a:buNone/>
            </a:pPr>
            <a:r>
              <a:rPr lang="nl-BE" dirty="0"/>
              <a:t>- Onderdeel van STEG (419MW)</a:t>
            </a:r>
          </a:p>
        </p:txBody>
      </p:sp>
      <p:pic>
        <p:nvPicPr>
          <p:cNvPr id="1028" name="Picture 4" descr="SGT5-4000F Heavy-duty industrial gas turbine | Gas Turbines | Siemens China">
            <a:extLst>
              <a:ext uri="{FF2B5EF4-FFF2-40B4-BE49-F238E27FC236}">
                <a16:creationId xmlns:a16="http://schemas.microsoft.com/office/drawing/2014/main" id="{6B9B5716-2C9F-79F5-F7E3-BE448C1FD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485" y="2333904"/>
            <a:ext cx="4327855" cy="236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id="{F7A988C2-5B09-8C34-0C84-5E387547F340}"/>
              </a:ext>
            </a:extLst>
          </p:cNvPr>
          <p:cNvSpPr txBox="1">
            <a:spLocks/>
          </p:cNvSpPr>
          <p:nvPr/>
        </p:nvSpPr>
        <p:spPr>
          <a:xfrm>
            <a:off x="7782144" y="1506070"/>
            <a:ext cx="3413979" cy="292209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nl-BE" b="1" dirty="0"/>
              <a:t>Turbojet (17MWe)</a:t>
            </a:r>
          </a:p>
          <a:p>
            <a:pPr marL="0" indent="0">
              <a:buFontTx/>
              <a:buNone/>
            </a:pPr>
            <a:r>
              <a:rPr lang="nl-BE" dirty="0"/>
              <a:t>- Open cyclus (net-ondersteuning)</a:t>
            </a:r>
          </a:p>
        </p:txBody>
      </p:sp>
      <p:sp>
        <p:nvSpPr>
          <p:cNvPr id="13" name="Tijdelijke aanduiding voor tekst 7">
            <a:extLst>
              <a:ext uri="{FF2B5EF4-FFF2-40B4-BE49-F238E27FC236}">
                <a16:creationId xmlns:a16="http://schemas.microsoft.com/office/drawing/2014/main" id="{6DAF337C-9B0F-7374-DB30-FE28525F560C}"/>
              </a:ext>
            </a:extLst>
          </p:cNvPr>
          <p:cNvSpPr txBox="1">
            <a:spLocks/>
          </p:cNvSpPr>
          <p:nvPr/>
        </p:nvSpPr>
        <p:spPr>
          <a:xfrm>
            <a:off x="266762" y="4698047"/>
            <a:ext cx="3413979" cy="82330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nl-BE" dirty="0"/>
              <a:t>O&amp;M diensten waterpijp- en vlampijpstoomketels</a:t>
            </a:r>
            <a:endParaRPr lang="en-US" dirty="0"/>
          </a:p>
        </p:txBody>
      </p:sp>
      <p:sp>
        <p:nvSpPr>
          <p:cNvPr id="14" name="Tijdelijke aanduiding voor tekst 7">
            <a:extLst>
              <a:ext uri="{FF2B5EF4-FFF2-40B4-BE49-F238E27FC236}">
                <a16:creationId xmlns:a16="http://schemas.microsoft.com/office/drawing/2014/main" id="{C7FA83EE-EEA3-78E9-64D6-EF47F5319ED2}"/>
              </a:ext>
            </a:extLst>
          </p:cNvPr>
          <p:cNvSpPr txBox="1">
            <a:spLocks/>
          </p:cNvSpPr>
          <p:nvPr/>
        </p:nvSpPr>
        <p:spPr>
          <a:xfrm>
            <a:off x="4006422" y="4698047"/>
            <a:ext cx="3413979" cy="82330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nl-BE" dirty="0"/>
              <a:t>O&amp;M diensten op stoomturbines</a:t>
            </a:r>
            <a:endParaRPr lang="en-US" dirty="0"/>
          </a:p>
        </p:txBody>
      </p:sp>
      <p:sp>
        <p:nvSpPr>
          <p:cNvPr id="15" name="Tijdelijke aanduiding voor tekst 7">
            <a:extLst>
              <a:ext uri="{FF2B5EF4-FFF2-40B4-BE49-F238E27FC236}">
                <a16:creationId xmlns:a16="http://schemas.microsoft.com/office/drawing/2014/main" id="{059D88BA-9EB0-F7F7-8651-C62A101B77A5}"/>
              </a:ext>
            </a:extLst>
          </p:cNvPr>
          <p:cNvSpPr txBox="1">
            <a:spLocks/>
          </p:cNvSpPr>
          <p:nvPr/>
        </p:nvSpPr>
        <p:spPr>
          <a:xfrm>
            <a:off x="7792903" y="4660195"/>
            <a:ext cx="3413979" cy="82330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nl-BE" dirty="0"/>
              <a:t>Chemische analyse en advies voor voedingswater- en stoomconditionering</a:t>
            </a:r>
            <a:endParaRPr 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9591E35-2497-EB65-8B48-C2A5D8103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83355" y="1883200"/>
            <a:ext cx="1633076" cy="327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tekst 7">
            <a:extLst>
              <a:ext uri="{FF2B5EF4-FFF2-40B4-BE49-F238E27FC236}">
                <a16:creationId xmlns:a16="http://schemas.microsoft.com/office/drawing/2014/main" id="{AE141309-6078-A58C-3D43-6BAFB46C7BFD}"/>
              </a:ext>
            </a:extLst>
          </p:cNvPr>
          <p:cNvSpPr txBox="1">
            <a:spLocks/>
          </p:cNvSpPr>
          <p:nvPr/>
        </p:nvSpPr>
        <p:spPr>
          <a:xfrm>
            <a:off x="4006421" y="5634776"/>
            <a:ext cx="3413979" cy="823302"/>
          </a:xfrm>
          <a:prstGeom prst="rect">
            <a:avLst/>
          </a:prstGeom>
          <a:ln w="28575" cap="flat" cmpd="sng" algn="ctr">
            <a:solidFill>
              <a:schemeClr val="accent3"/>
            </a:solidFill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50000"/>
              <a:buFontTx/>
              <a:buBlip>
                <a:blip r:embed="rId3"/>
              </a:buBlip>
              <a:defRPr sz="1500" kern="1200" spc="2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nl-BE" dirty="0"/>
              <a:t>O&amp;M diensten &amp; projectrealisatie voor BESS </a:t>
            </a:r>
            <a:br>
              <a:rPr lang="nl-BE" dirty="0"/>
            </a:br>
            <a:r>
              <a:rPr lang="nl-BE" dirty="0"/>
              <a:t>(</a:t>
            </a:r>
            <a:r>
              <a:rPr lang="nl-BE" dirty="0" err="1"/>
              <a:t>Battery</a:t>
            </a:r>
            <a:r>
              <a:rPr lang="nl-BE" dirty="0"/>
              <a:t> Energy Storage System)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9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Personnalisé 8">
      <a:dk1>
        <a:sysClr val="windowText" lastClr="000000"/>
      </a:dk1>
      <a:lt1>
        <a:sysClr val="window" lastClr="FFFFFF"/>
      </a:lt1>
      <a:dk2>
        <a:srgbClr val="17255F"/>
      </a:dk2>
      <a:lt2>
        <a:srgbClr val="E7E6E6"/>
      </a:lt2>
      <a:accent1>
        <a:srgbClr val="17255F"/>
      </a:accent1>
      <a:accent2>
        <a:srgbClr val="00AAFF"/>
      </a:accent2>
      <a:accent3>
        <a:srgbClr val="00817D"/>
      </a:accent3>
      <a:accent4>
        <a:srgbClr val="6C4796"/>
      </a:accent4>
      <a:accent5>
        <a:srgbClr val="E94287"/>
      </a:accent5>
      <a:accent6>
        <a:srgbClr val="EB5D40"/>
      </a:accent6>
      <a:hlink>
        <a:srgbClr val="003C56"/>
      </a:hlink>
      <a:folHlink>
        <a:srgbClr val="003C56"/>
      </a:folHlink>
    </a:clrScheme>
    <a:fontScheme name="Personnalisé 2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spAutoFit/>
      </a:bodyPr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3_ENGIE_template_NL.potx" id="{6FA05DE8-ED25-4E03-A9DF-56EEA05F5D29}" vid="{7E89E840-D386-47B5-94BA-752282837D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3bf472f7-a010-4b5a-bb99-a26ed4c99680" ContentTypeId="0x0101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1b820adfd3e4a078472514c1a5cb5ff xmlns="87037488-ec5d-4aba-84c2-9b1d22638e8e">
      <Terms xmlns="http://schemas.microsoft.com/office/infopath/2007/PartnerControls"/>
    </b1b820adfd3e4a078472514c1a5cb5ff>
    <TaxCatchAll xmlns="87037488-ec5d-4aba-84c2-9b1d22638e8e" xsi:nil="true"/>
    <lcf76f155ced4ddcb4097134ff3c332f xmlns="3aa04999-15fb-4192-b845-df7235d29129">
      <Terms xmlns="http://schemas.microsoft.com/office/infopath/2007/PartnerControls"/>
    </lcf76f155ced4ddcb4097134ff3c332f>
    <Opmerkingen xmlns="3aa04999-15fb-4192-b845-df7235d29129" xsi:nil="true"/>
    <TaxCatchAllLabel xmlns="87037488-ec5d-4aba-84c2-9b1d22638e8e" xsi:nil="true"/>
    <datum xmlns="3aa04999-15fb-4192-b845-df7235d2912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DD94046DFF6B49B9D1D003E0264D74" ma:contentTypeVersion="27" ma:contentTypeDescription="Create a new document." ma:contentTypeScope="" ma:versionID="2d0db34ec15fee590237c49ef772a87e">
  <xsd:schema xmlns:xsd="http://www.w3.org/2001/XMLSchema" xmlns:xs="http://www.w3.org/2001/XMLSchema" xmlns:p="http://schemas.microsoft.com/office/2006/metadata/properties" xmlns:ns2="87037488-ec5d-4aba-84c2-9b1d22638e8e" xmlns:ns3="3aa04999-15fb-4192-b845-df7235d29129" xmlns:ns4="1e5fe5f2-4fbd-47f2-9198-400985f7fccf" targetNamespace="http://schemas.microsoft.com/office/2006/metadata/properties" ma:root="true" ma:fieldsID="fcf3701af38ba5c81cc24dd8c4e4ae5f" ns2:_="" ns3:_="" ns4:_="">
    <xsd:import namespace="87037488-ec5d-4aba-84c2-9b1d22638e8e"/>
    <xsd:import namespace="3aa04999-15fb-4192-b845-df7235d29129"/>
    <xsd:import namespace="1e5fe5f2-4fbd-47f2-9198-400985f7fccf"/>
    <xsd:element name="properties">
      <xsd:complexType>
        <xsd:sequence>
          <xsd:element name="documentManagement">
            <xsd:complexType>
              <xsd:all>
                <xsd:element ref="ns3:datum" minOccurs="0"/>
                <xsd:element ref="ns3:Opmerkingen" minOccurs="0"/>
                <xsd:element ref="ns2:b1b820adfd3e4a078472514c1a5cb5ff" minOccurs="0"/>
                <xsd:element ref="ns2:TaxCatchAll" minOccurs="0"/>
                <xsd:element ref="ns2:TaxCatchAllLabe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37488-ec5d-4aba-84c2-9b1d22638e8e" elementFormDefault="qualified">
    <xsd:import namespace="http://schemas.microsoft.com/office/2006/documentManagement/types"/>
    <xsd:import namespace="http://schemas.microsoft.com/office/infopath/2007/PartnerControls"/>
    <xsd:element name="b1b820adfd3e4a078472514c1a5cb5ff" ma:index="8" nillable="true" ma:taxonomy="true" ma:internalName="b1b820adfd3e4a078472514c1a5cb5ff" ma:taxonomyFieldName="Security_x0020_Classification" ma:displayName="Security Classification" ma:readOnly="false" ma:default="" ma:fieldId="{b1b820ad-fd3e-4a07-8472-514c1a5cb5ff}" ma:sspId="3bf472f7-a010-4b5a-bb99-a26ed4c99680" ma:termSetId="0c0ba91f-ee81-4a79-83f6-c19eebf2f1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description="" ma:hidden="true" ma:list="{fd719724-f3cf-4f36-9ba1-6a517faebd25}" ma:internalName="TaxCatchAll" ma:readOnly="false" ma:showField="CatchAllData" ma:web="1e5fe5f2-4fbd-47f2-9198-400985f7fc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fd719724-f3cf-4f36-9ba1-6a517faebd25}" ma:internalName="TaxCatchAllLabel" ma:readOnly="false" ma:showField="CatchAllDataLabel" ma:web="1e5fe5f2-4fbd-47f2-9198-400985f7fc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a04999-15fb-4192-b845-df7235d29129" elementFormDefault="qualified">
    <xsd:import namespace="http://schemas.microsoft.com/office/2006/documentManagement/types"/>
    <xsd:import namespace="http://schemas.microsoft.com/office/infopath/2007/PartnerControls"/>
    <xsd:element name="datum" ma:index="3" nillable="true" ma:displayName="datum" ma:format="DateOnly" ma:internalName="datum" ma:readOnly="false">
      <xsd:simpleType>
        <xsd:restriction base="dms:DateTime"/>
      </xsd:simpleType>
    </xsd:element>
    <xsd:element name="Opmerkingen" ma:index="4" nillable="true" ma:displayName="Opmerkingen" ma:format="Dropdown" ma:internalName="Opmerkingen" ma:readOnly="false">
      <xsd:simpleType>
        <xsd:restriction base="dms:Note">
          <xsd:maxLength value="255"/>
        </xsd:restriction>
      </xsd:simpleType>
    </xsd:element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hidden="true" ma:internalName="MediaServiceAutoTags" ma:readOnly="true">
      <xsd:simpleType>
        <xsd:restriction base="dms:Text"/>
      </xsd:simpleType>
    </xsd:element>
    <xsd:element name="MediaServiceOCR" ma:index="17" nillable="true" ma:displayName="MediaServiceOCR" ma:hidden="true" ma:internalName="MediaServiceOCR" ma:readOnly="true">
      <xsd:simpleType>
        <xsd:restriction base="dms:Note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hidden="true" ma:internalName="MediaServiceLocation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hidden="true" ma:internalName="MediaServiceKeyPoints" ma:readOnly="true">
      <xsd:simpleType>
        <xsd:restriction base="dms:Note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3bf472f7-a010-4b5a-bb99-a26ed4c996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3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5fe5f2-4fbd-47f2-9198-400985f7fcc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8B99A1-47FA-464D-BD93-23C7E2115718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3A203D68-B83A-447E-99B5-FFF4D32C19A9}">
  <ds:schemaRefs>
    <ds:schemaRef ds:uri="http://purl.org/dc/elements/1.1/"/>
    <ds:schemaRef ds:uri="87037488-ec5d-4aba-84c2-9b1d22638e8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1e5fe5f2-4fbd-47f2-9198-400985f7fccf"/>
    <ds:schemaRef ds:uri="http://schemas.openxmlformats.org/package/2006/metadata/core-properties"/>
    <ds:schemaRef ds:uri="3aa04999-15fb-4192-b845-df7235d2912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061003-A7BB-4C3F-A76F-3F09AA5A308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D1E8636-50CF-46E7-95B7-D6A6885D32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037488-ec5d-4aba-84c2-9b1d22638e8e"/>
    <ds:schemaRef ds:uri="3aa04999-15fb-4192-b845-df7235d29129"/>
    <ds:schemaRef ds:uri="1e5fe5f2-4fbd-47f2-9198-400985f7fc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135c4ba-2280-41f8-be7d-6f21d368baa3}" enabled="1" method="Standard" siteId="{24139d14-c62c-4c47-8bdd-ce71ea1d50c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2023_ENGIE_template_NL</Template>
  <TotalTime>0</TotalTime>
  <Words>2551</Words>
  <Application>Microsoft Office PowerPoint</Application>
  <PresentationFormat>Breedbeeld</PresentationFormat>
  <Paragraphs>474</Paragraphs>
  <Slides>39</Slides>
  <Notes>17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0" baseType="lpstr">
      <vt:lpstr>Thème Office</vt:lpstr>
      <vt:lpstr>Het energiesysteem van de toekomst</vt:lpstr>
      <vt:lpstr>SAMENVATTING</vt:lpstr>
      <vt:lpstr>Engie in België</vt:lpstr>
      <vt:lpstr>ENGIE IN BELGIË</vt:lpstr>
      <vt:lpstr>#ENERGIZE2030</vt:lpstr>
      <vt:lpstr>PowerPoint-presentatie</vt:lpstr>
      <vt:lpstr>WKK PORTFOLIO</vt:lpstr>
      <vt:lpstr>KERNCIJFERS VOOR DE ENTITEIT WKK-ZANDVLIET</vt:lpstr>
      <vt:lpstr>BELANGRIJKSTE TECHNOLOGIEËN IN PORTFOLIO</vt:lpstr>
      <vt:lpstr>CONTEXT</vt:lpstr>
      <vt:lpstr>PowerPoint-presentatie</vt:lpstr>
      <vt:lpstr>STERKE WIJZIGINGEN IN DE UITBATINGS- OMSTANDIGHEDEN LAATSTE 20JAAR</vt:lpstr>
      <vt:lpstr>ACTIE 1: FLEXIBILITEIT</vt:lpstr>
      <vt:lpstr>ACTIE 1: FLEXIBILITEIT  WIJZIGING OPERATIONEEL MODEL WKK</vt:lpstr>
      <vt:lpstr>ACTIE 1: FLEXIBILITEIT  WIJZIGING OPERATIONEEL MODEL WKK</vt:lpstr>
      <vt:lpstr>ACTIE 1: FLEXIBILITEIT  WIJZIGING OPERATIONEEL MODEL WKK</vt:lpstr>
      <vt:lpstr>ACTIE 1: FLEXIBILITEIT  WIJZIGING OPERATIONEEL MODEL WKK</vt:lpstr>
      <vt:lpstr>ACTIE 1: FLEXIBILITEIT  WIJZIGING OPERATIONEEL MODEL WKK</vt:lpstr>
      <vt:lpstr>ACTIE 1: FLEXIBILITEIT  WIJZIGING MODUS WKK &lt; &gt; OCGT</vt:lpstr>
      <vt:lpstr>ACTIE 1: FLEXIBILITEIT  WIJZIGING MODUS WKK &lt; &gt; OCGT</vt:lpstr>
      <vt:lpstr>ACTIE 2: DECARBONISATIE</vt:lpstr>
      <vt:lpstr>PowerPoint-presentatie</vt:lpstr>
      <vt:lpstr>DECARBONISATIE: EFFICIËNTIE VERHOGING</vt:lpstr>
      <vt:lpstr>PIJLER 1 – EFFICIËNTIE VERHOGING  MOLECULE BESPAREN</vt:lpstr>
      <vt:lpstr>PIJLER 1 – EFFICIËNTIE VERHOGING  MOLECULE BESPAREN</vt:lpstr>
      <vt:lpstr>DECARBONISATIE: VERGROENING</vt:lpstr>
      <vt:lpstr>PIJLER 2 – VERGROENING MOLECULE VERVANGEN</vt:lpstr>
      <vt:lpstr>PIJLER 2 – VERGROENING MOLECULE VERVANGEN</vt:lpstr>
      <vt:lpstr>ENGIE ALS BELANGRIJKE SPELER OP HET GEBIED VAN BIOMETHAAN</vt:lpstr>
      <vt:lpstr>PIJLER 2 – VERGROENING MOLECULE VERVANGEN</vt:lpstr>
      <vt:lpstr>DECARBONISATIE: ELECTRIFICATIE</vt:lpstr>
      <vt:lpstr>PIJLER 3 – ELEKTRIFICATIE ELECTRON VERVANGT MOLECULE</vt:lpstr>
      <vt:lpstr>PIJLER 3 – ELEKTRIFICATIE ELECTRON VERVANGT MOLECULE</vt:lpstr>
      <vt:lpstr>PIJLER 3 – ELEKTRIFICATIE ELECTRON VERVANGT MOLECULE</vt:lpstr>
      <vt:lpstr>DECARBONISATIE: TECHNOLOGISCHE ANALYSE VARIABELE STOOMPRODUCTIE IN FUNCTIE VAN KOOLSTOFVOETAFDRUK</vt:lpstr>
      <vt:lpstr>Conclusie</vt:lpstr>
      <vt:lpstr>STERKE WIJZIGINGEN IN DE UITBATINGS- OMSTANDIGHEDEN LAATSTE 20JAAR</vt:lpstr>
      <vt:lpstr>WKK: BOUWSTEEN IN DE ENERGIETRANSITIE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BETTENS Marijn (ENGIE GEN Europe)</dc:creator>
  <cp:lastModifiedBy>BETTENS Marijn (ENGIE GEN Europe)</cp:lastModifiedBy>
  <cp:revision>52</cp:revision>
  <dcterms:created xsi:type="dcterms:W3CDTF">2025-09-17T06:59:28Z</dcterms:created>
  <dcterms:modified xsi:type="dcterms:W3CDTF">2025-09-25T11:33:09Z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0x010100A7DD94046DFF6B49B9D1D003E0264D74</vt:lpwstr>
  </property>
  <property fmtid="{D5CDD505-2E9C-101B-9397-08002B2CF9AE}" pid="3" name="MSIP_Label_c135c4ba-2280-41f8-be7d-6f21d368baa3_SiteId">
    <vt:lpwstr>24139d14-c62c-4c47-8bdd-ce71ea1d50cf</vt:lpwstr>
  </property>
  <property fmtid="{D5CDD505-2E9C-101B-9397-08002B2CF9AE}" pid="4" name="MSIP_Label_c135c4ba-2280-41f8-be7d-6f21d368baa3_ContentBits">
    <vt:lpwstr>0</vt:lpwstr>
  </property>
  <property fmtid="{D5CDD505-2E9C-101B-9397-08002B2CF9AE}" pid="5" name="MSIP_Label_c135c4ba-2280-41f8-be7d-6f21d368baa3_Enabled">
    <vt:lpwstr>true</vt:lpwstr>
  </property>
  <property fmtid="{D5CDD505-2E9C-101B-9397-08002B2CF9AE}" pid="6" name="MediaServiceImageTags">
    <vt:lpwstr/>
  </property>
  <property fmtid="{D5CDD505-2E9C-101B-9397-08002B2CF9AE}" pid="7" name="MSIP_Label_c135c4ba-2280-41f8-be7d-6f21d368baa3_Method">
    <vt:lpwstr>Standard</vt:lpwstr>
  </property>
  <property fmtid="{D5CDD505-2E9C-101B-9397-08002B2CF9AE}" pid="8" name="MSIP_Label_c135c4ba-2280-41f8-be7d-6f21d368baa3_Name">
    <vt:lpwstr>c135c4ba-2280-41f8-be7d-6f21d368baa3</vt:lpwstr>
  </property>
  <property fmtid="{D5CDD505-2E9C-101B-9397-08002B2CF9AE}" pid="9" name="MSIP_Label_c135c4ba-2280-41f8-be7d-6f21d368baa3_SetDate">
    <vt:lpwstr>2021-03-29T10:09:31Z</vt:lpwstr>
  </property>
  <property fmtid="{D5CDD505-2E9C-101B-9397-08002B2CF9AE}" pid="10" name="MSIP_Label_c135c4ba-2280-41f8-be7d-6f21d368baa3_ActionId">
    <vt:lpwstr>fda6999e-3429-41ed-824d-63c58d576210</vt:lpwstr>
  </property>
  <property fmtid="{D5CDD505-2E9C-101B-9397-08002B2CF9AE}" pid="11" name="Security Classification">
    <vt:lpwstr/>
  </property>
  <property fmtid="{D5CDD505-2E9C-101B-9397-08002B2CF9AE}" pid="12" name="Security_x0020_Classification">
    <vt:lpwstr/>
  </property>
</Properties>
</file>